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sldIdLst>
    <p:sldId id="258" r:id="rId2"/>
    <p:sldId id="284" r:id="rId3"/>
    <p:sldId id="256" r:id="rId4"/>
    <p:sldId id="257" r:id="rId5"/>
    <p:sldId id="259" r:id="rId6"/>
    <p:sldId id="260" r:id="rId7"/>
    <p:sldId id="263" r:id="rId8"/>
    <p:sldId id="262" r:id="rId9"/>
    <p:sldId id="289" r:id="rId10"/>
    <p:sldId id="294" r:id="rId11"/>
    <p:sldId id="296" r:id="rId12"/>
    <p:sldId id="291" r:id="rId13"/>
    <p:sldId id="292" r:id="rId14"/>
    <p:sldId id="293" r:id="rId15"/>
    <p:sldId id="299" r:id="rId16"/>
    <p:sldId id="300" r:id="rId17"/>
    <p:sldId id="302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267" r:id="rId33"/>
    <p:sldId id="261" r:id="rId34"/>
    <p:sldId id="269" r:id="rId35"/>
    <p:sldId id="285" r:id="rId36"/>
    <p:sldId id="270" r:id="rId37"/>
    <p:sldId id="317" r:id="rId38"/>
    <p:sldId id="268" r:id="rId39"/>
    <p:sldId id="273" r:id="rId40"/>
    <p:sldId id="272" r:id="rId41"/>
    <p:sldId id="318" r:id="rId42"/>
    <p:sldId id="274" r:id="rId43"/>
    <p:sldId id="275" r:id="rId44"/>
    <p:sldId id="287" r:id="rId45"/>
    <p:sldId id="319" r:id="rId46"/>
    <p:sldId id="276" r:id="rId47"/>
    <p:sldId id="271" r:id="rId48"/>
    <p:sldId id="278" r:id="rId49"/>
    <p:sldId id="280" r:id="rId50"/>
    <p:sldId id="281" r:id="rId51"/>
    <p:sldId id="282" r:id="rId52"/>
    <p:sldId id="277" r:id="rId5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 varScale="1">
        <p:scale>
          <a:sx n="38" d="100"/>
          <a:sy n="38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7592-C721-4993-8AE1-F34877F946C8}" type="datetimeFigureOut">
              <a:rPr lang="nl-BE" smtClean="0"/>
              <a:t>3/12/2016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DA3C-956C-447D-8573-226AE3B0F2CE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Dead</a:t>
            </a:r>
            <a:r>
              <a:rPr lang="nl-BE" dirty="0" smtClean="0"/>
              <a:t>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Alive</a:t>
            </a:r>
            <a:r>
              <a:rPr lang="nl-BE" dirty="0" smtClean="0"/>
              <a:t>?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2DA3C-956C-447D-8573-226AE3B0F2CE}" type="slidenum">
              <a:rPr lang="nl-BE" smtClean="0"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Today</a:t>
            </a:r>
            <a:r>
              <a:rPr lang="nl-BE" dirty="0" smtClean="0"/>
              <a:t> in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2DA3C-956C-447D-8573-226AE3B0F2CE}" type="slidenum">
              <a:rPr lang="nl-BE" smtClean="0"/>
              <a:t>19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9981-59A2-46FF-83C9-184A35D234BF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E4C4-EEF9-4887-B676-71A5E681C14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1509-7273-4F73-A328-05489BA5519B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F0D9-0569-42A0-81F3-F83180A334A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F996-307D-4E3C-BC77-70113648027B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948D-9F70-491F-8610-8EB958D7BBE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9D45-1FFF-469D-AFEE-605376BDA7AA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BDA6-3DF9-47A6-803D-9A4BB89FB9D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76C5-EEA2-4568-8EBD-30D32D260C84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6463-E848-4681-8743-E139799D184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6900-FFBB-438E-A9F0-49BD5135A8A0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A3A5-19A8-453A-B4DD-034CE2258BC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6317-0005-4971-9720-27224F11388D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AF6B-EE34-428F-AABA-0BBD7AE60E7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D8C3-89B1-488E-AE11-133EFCAF1921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45F8-F236-4F9C-B825-87D3856FA28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4720-A9D9-4037-AEBA-17056DB7767C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D521-24E4-4F93-9965-DE583E3FCFD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CA98-7C94-4C29-94D5-F90B0F99AE8A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B823-0C14-49D4-96B2-7340D25E9A8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59B0-26CB-4F15-8BCB-47F67B31328C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971D-8764-48C7-BE14-258D2C583FC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E2983-2939-42F3-A771-9E96DF7976BA}" type="datetimeFigureOut">
              <a:rPr lang="nl-BE"/>
              <a:pPr>
                <a:defRPr/>
              </a:pPr>
              <a:t>3/12/2016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716B3-D6E8-4FA5-ADE5-7E0475E1FD2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rijf-je-eigen-boek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8077200" cy="1673225"/>
          </a:xfrm>
        </p:spPr>
        <p:txBody>
          <a:bodyPr/>
          <a:lstStyle/>
          <a:p>
            <a:r>
              <a:rPr lang="nl-BE" smtClean="0"/>
              <a:t>Kinderen van de rekening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4408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  <p:pic>
        <p:nvPicPr>
          <p:cNvPr id="2052" name="Afbeelding 3" descr="kinderen van de reken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543050"/>
            <a:ext cx="585787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kstvak 4"/>
          <p:cNvSpPr txBox="1">
            <a:spLocks noChangeArrowheads="1"/>
          </p:cNvSpPr>
          <p:nvPr/>
        </p:nvSpPr>
        <p:spPr bwMode="auto">
          <a:xfrm>
            <a:off x="2339975" y="5876925"/>
            <a:ext cx="4767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4800" b="1">
                <a:latin typeface="Calibri" pitchFamily="34" charset="0"/>
              </a:rPr>
              <a:t>Carine Hutsebaut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Zelf ontworpen hoofdklemmen</a:t>
            </a:r>
          </a:p>
        </p:txBody>
      </p:sp>
      <p:pic>
        <p:nvPicPr>
          <p:cNvPr id="11267" name="Tijdelijke aanduiding voor inhoud 3" descr="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8925" y="2281238"/>
            <a:ext cx="3486150" cy="31623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Zelf ontworpen keelklemmen</a:t>
            </a:r>
          </a:p>
        </p:txBody>
      </p:sp>
      <p:pic>
        <p:nvPicPr>
          <p:cNvPr id="12291" name="Tijdelijke aanduiding voor inhoud 5" descr="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8925" y="2281238"/>
            <a:ext cx="3486150" cy="31623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Let op de uniformen</a:t>
            </a:r>
          </a:p>
        </p:txBody>
      </p:sp>
      <p:pic>
        <p:nvPicPr>
          <p:cNvPr id="13315" name="Afbeelding 2" descr="1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847850"/>
            <a:ext cx="3486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Wie is deze vrouw? Leeft ze nog? Zoekt iemand haar? </a:t>
            </a:r>
            <a:endParaRPr lang="nl-BE" dirty="0"/>
          </a:p>
        </p:txBody>
      </p:sp>
      <p:pic>
        <p:nvPicPr>
          <p:cNvPr id="14339" name="Afbeelding 3" descr="1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847850"/>
            <a:ext cx="3486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Opsluiting in hokken</a:t>
            </a:r>
          </a:p>
        </p:txBody>
      </p:sp>
      <p:pic>
        <p:nvPicPr>
          <p:cNvPr id="15363" name="Afbeelding 3" descr="1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847850"/>
            <a:ext cx="3486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Banden met antiek heet strijkijzer. </a:t>
            </a:r>
            <a:br>
              <a:rPr lang="nl-BE" dirty="0" smtClean="0"/>
            </a:br>
            <a:r>
              <a:rPr lang="nl-BE" dirty="0" smtClean="0"/>
              <a:t>Wie is deze vrouw? Waar is ze?</a:t>
            </a:r>
            <a:endParaRPr lang="nl-BE" dirty="0"/>
          </a:p>
        </p:txBody>
      </p:sp>
      <p:pic>
        <p:nvPicPr>
          <p:cNvPr id="16387" name="Afbeelding 4" descr="1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847850"/>
            <a:ext cx="3486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Foltertuigen </a:t>
            </a:r>
          </a:p>
        </p:txBody>
      </p:sp>
      <p:pic>
        <p:nvPicPr>
          <p:cNvPr id="17411" name="Afbeelding 4" descr="1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847850"/>
            <a:ext cx="3486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In scene gezet of echt? Bekijk het gezicht van deze vrouw.</a:t>
            </a:r>
            <a:endParaRPr lang="nl-BE" dirty="0"/>
          </a:p>
        </p:txBody>
      </p:sp>
      <p:pic>
        <p:nvPicPr>
          <p:cNvPr id="18435" name="Afbeelding 4" descr="1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747838"/>
            <a:ext cx="48387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Leeft ze nog of is ze dood?</a:t>
            </a:r>
          </a:p>
        </p:txBody>
      </p:sp>
      <p:pic>
        <p:nvPicPr>
          <p:cNvPr id="19459" name="Afbeelding 5" descr="1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1747838"/>
            <a:ext cx="34861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VANDAAG IN MIJN PRAKTIJK</a:t>
            </a:r>
          </a:p>
        </p:txBody>
      </p:sp>
      <p:pic>
        <p:nvPicPr>
          <p:cNvPr id="20483" name="Afbeelding 2" descr="SAM_01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11188" y="-315913"/>
            <a:ext cx="8077200" cy="1296988"/>
          </a:xfrm>
        </p:spPr>
        <p:txBody>
          <a:bodyPr/>
          <a:lstStyle/>
          <a:p>
            <a:r>
              <a:rPr lang="nl-BE" smtClean="0"/>
              <a:t>Overzicht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836613"/>
            <a:ext cx="8077200" cy="6192837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1984: waar is </a:t>
            </a:r>
            <a:r>
              <a:rPr lang="nl-BE" b="1" dirty="0" err="1" smtClean="0"/>
              <a:t>Gevrije</a:t>
            </a:r>
            <a:r>
              <a:rPr lang="nl-BE" b="1" dirty="0" smtClean="0"/>
              <a:t> </a:t>
            </a:r>
            <a:r>
              <a:rPr lang="nl-BE" b="1" dirty="0" err="1" smtClean="0"/>
              <a:t>Cavas</a:t>
            </a:r>
            <a:r>
              <a:rPr lang="nl-BE" b="1" dirty="0" smtClean="0"/>
              <a:t>?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B. Opleidingen en onderzoek </a:t>
            </a:r>
            <a:br>
              <a:rPr lang="nl-BE" b="1" dirty="0" smtClean="0"/>
            </a:br>
            <a:r>
              <a:rPr lang="nl-BE" b="1" dirty="0" smtClean="0"/>
              <a:t>in Europa en de V.S. 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5 soorten kindergeweld en de gevolgen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Er bestaat nog erger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Gevolgen Slachtoffers en Maatschappij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Welk soort mensen doen dit ?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 De netwerken </a:t>
            </a:r>
            <a:r>
              <a:rPr lang="nl-BE" b="1" dirty="0" err="1" smtClean="0"/>
              <a:t>ont-sluierd</a:t>
            </a:r>
            <a:endParaRPr lang="nl-BE" b="1" dirty="0" smtClean="0"/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CASE STUDIES 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WEERSTAND UIT ALLE HOEKEN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HULPVERLENERS EN KLOKKENLUIDERS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nl-BE" b="1" dirty="0" smtClean="0"/>
              <a:t>PREVENTIE EN HULPCENTRA: Lege dozen?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Bloot vlees op de polsen</a:t>
            </a:r>
          </a:p>
        </p:txBody>
      </p:sp>
      <p:pic>
        <p:nvPicPr>
          <p:cNvPr id="21507" name="Afbeelding 2" descr="SAM_01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6611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Helende verwondingen aan de enkels</a:t>
            </a:r>
            <a:endParaRPr lang="nl-BE" dirty="0"/>
          </a:p>
        </p:txBody>
      </p:sp>
      <p:pic>
        <p:nvPicPr>
          <p:cNvPr id="22531" name="Afbeelding 5" descr="SAM_01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6731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Het scheermeskleedje</a:t>
            </a:r>
          </a:p>
        </p:txBody>
      </p:sp>
      <p:pic>
        <p:nvPicPr>
          <p:cNvPr id="23555" name="Afbeelding 2" descr="SAM_01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516687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Schuurwonden van op een altaar te worden verkracht</a:t>
            </a:r>
            <a:endParaRPr lang="nl-BE" dirty="0"/>
          </a:p>
        </p:txBody>
      </p:sp>
      <p:pic>
        <p:nvPicPr>
          <p:cNvPr id="24579" name="Afbeelding 3" descr="SAM_01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8040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Schuurwonden op de armen van tegen een muur te hangen</a:t>
            </a:r>
            <a:endParaRPr lang="nl-BE" dirty="0"/>
          </a:p>
        </p:txBody>
      </p:sp>
      <p:pic>
        <p:nvPicPr>
          <p:cNvPr id="25603" name="Afbeelding 2" descr="SAM_01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37222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Elleboog verbrijzeld in bankschroef</a:t>
            </a:r>
          </a:p>
        </p:txBody>
      </p:sp>
      <p:pic>
        <p:nvPicPr>
          <p:cNvPr id="26627" name="Afbeelding 2" descr="SAM_01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67325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Verwondingen van de hoofdschroef</a:t>
            </a:r>
            <a:endParaRPr lang="nl-BE" dirty="0"/>
          </a:p>
        </p:txBody>
      </p:sp>
      <p:pic>
        <p:nvPicPr>
          <p:cNvPr id="27651" name="Afbeelding 2" descr="SAM_01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Afbeelding 3" descr="SAM_019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8527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Verwondingen van de hoofdschroef</a:t>
            </a:r>
            <a:endParaRPr lang="nl-BE" dirty="0"/>
          </a:p>
        </p:txBody>
      </p:sp>
      <p:pic>
        <p:nvPicPr>
          <p:cNvPr id="28675" name="Afbeelding 2" descr="SAM_01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349500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Oude en nieuwe verwondingen</a:t>
            </a:r>
          </a:p>
        </p:txBody>
      </p:sp>
      <p:pic>
        <p:nvPicPr>
          <p:cNvPr id="29699" name="Afbeelding 2" descr="SAM_02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44675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smtClean="0"/>
              <a:t>Oude en nieuwe verwondingen door ‘het scheermeskleedje’</a:t>
            </a:r>
            <a:endParaRPr lang="nl-BE" dirty="0"/>
          </a:p>
        </p:txBody>
      </p:sp>
      <p:pic>
        <p:nvPicPr>
          <p:cNvPr id="30723" name="Afbeelding 2" descr="SAM_02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37222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611188" y="-315913"/>
            <a:ext cx="8077200" cy="1673226"/>
          </a:xfrm>
        </p:spPr>
        <p:txBody>
          <a:bodyPr/>
          <a:lstStyle/>
          <a:p>
            <a:r>
              <a:rPr lang="nl-BE" b="1" smtClean="0"/>
              <a:t>A. 1984: waar is Gevrije Cavas?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052513"/>
            <a:ext cx="8077200" cy="60483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Verdwijnt </a:t>
            </a:r>
            <a:r>
              <a:rPr lang="nl-BE" dirty="0"/>
              <a:t>in </a:t>
            </a:r>
            <a:r>
              <a:rPr lang="nl-BE" dirty="0" smtClean="0"/>
              <a:t>stadscentrum </a:t>
            </a:r>
            <a:r>
              <a:rPr lang="nl-BE" dirty="0"/>
              <a:t>als zesjarig </a:t>
            </a:r>
            <a:r>
              <a:rPr lang="nl-BE" dirty="0" smtClean="0"/>
              <a:t>kind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Reactie </a:t>
            </a:r>
            <a:r>
              <a:rPr lang="nl-BE" dirty="0"/>
              <a:t>van de politiediensten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Wat in </a:t>
            </a:r>
            <a:r>
              <a:rPr lang="nl-BE" dirty="0"/>
              <a:t>België </a:t>
            </a:r>
            <a:r>
              <a:rPr lang="nl-BE" dirty="0" smtClean="0"/>
              <a:t>‘kent’ deze problematiek? </a:t>
            </a:r>
            <a:endParaRPr lang="nl-BE" dirty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Ben </a:t>
            </a:r>
            <a:r>
              <a:rPr lang="nl-BE" dirty="0"/>
              <a:t>ik alleen?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Welk </a:t>
            </a:r>
            <a:r>
              <a:rPr lang="nl-BE" dirty="0"/>
              <a:t>soort mensen doen nu </a:t>
            </a:r>
            <a:r>
              <a:rPr lang="nl-BE" dirty="0" smtClean="0"/>
              <a:t>zoiets ?</a:t>
            </a:r>
            <a:endParaRPr lang="nl-BE" dirty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Europa </a:t>
            </a:r>
            <a:r>
              <a:rPr lang="nl-BE" dirty="0"/>
              <a:t>is een slagveld van onkunde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Het </a:t>
            </a:r>
            <a:r>
              <a:rPr lang="nl-BE" dirty="0"/>
              <a:t>ondenkbare is realiteit: </a:t>
            </a:r>
            <a:r>
              <a:rPr lang="nl-BE" dirty="0" smtClean="0"/>
              <a:t>“</a:t>
            </a:r>
            <a:r>
              <a:rPr lang="nl-BE" dirty="0"/>
              <a:t>De verdwijning van een kind wordt behandeld als de diefstal van een fiets” (</a:t>
            </a:r>
            <a:r>
              <a:rPr lang="nl-BE" dirty="0" err="1"/>
              <a:t>Michaux</a:t>
            </a:r>
            <a:r>
              <a:rPr lang="nl-BE" dirty="0"/>
              <a:t> in de zaak Dutroux)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8077200" cy="1673225"/>
          </a:xfrm>
        </p:spPr>
        <p:txBody>
          <a:bodyPr/>
          <a:lstStyle/>
          <a:p>
            <a:r>
              <a:rPr lang="nl-BE" b="1" smtClean="0"/>
              <a:t>E. Gevolgen voor de Slachtoffers en de hele Maatschappij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4408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err="1" smtClean="0"/>
              <a:t>Alters</a:t>
            </a:r>
            <a:r>
              <a:rPr lang="nl-BE" dirty="0" smtClean="0"/>
              <a:t> = afsplitsingen van persoonlijkheden </a:t>
            </a:r>
            <a:br>
              <a:rPr lang="nl-BE" dirty="0" smtClean="0"/>
            </a:br>
            <a:r>
              <a:rPr lang="nl-BE" dirty="0" smtClean="0"/>
              <a:t>om te kunnen overleven: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err="1" smtClean="0"/>
              <a:t>Freya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Schrijver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M.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i="1" dirty="0" err="1" smtClean="0"/>
              <a:t>Katie</a:t>
            </a:r>
            <a:r>
              <a:rPr lang="nl-BE" i="1" dirty="0" smtClean="0"/>
              <a:t>…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8077200" cy="1673225"/>
          </a:xfrm>
        </p:spPr>
        <p:txBody>
          <a:bodyPr/>
          <a:lstStyle/>
          <a:p>
            <a:r>
              <a:rPr lang="nl-BE" sz="3600" b="1" smtClean="0"/>
              <a:t>E. Gevolgen voor de Slachtoffers en de hele Maatschappij</a:t>
            </a:r>
            <a:endParaRPr lang="nl-BE" sz="360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484313"/>
            <a:ext cx="8077200" cy="537368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Schizofrene levenswijzen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</a:t>
            </a:r>
            <a:r>
              <a:rPr lang="nl-NL" dirty="0" err="1" smtClean="0"/>
              <a:t>Triggers</a:t>
            </a:r>
            <a:r>
              <a:rPr lang="nl-NL" dirty="0" smtClean="0"/>
              <a:t>/Conditionering/</a:t>
            </a:r>
            <a:r>
              <a:rPr lang="nl-NL" dirty="0" err="1" smtClean="0"/>
              <a:t>Mind</a:t>
            </a:r>
            <a:r>
              <a:rPr lang="nl-NL" dirty="0" smtClean="0"/>
              <a:t> </a:t>
            </a:r>
            <a:r>
              <a:rPr lang="nl-NL" dirty="0" err="1" smtClean="0"/>
              <a:t>Control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Blindheid hulpverleningssector en psychiaters:</a:t>
            </a:r>
            <a:br>
              <a:rPr lang="nl-NL" dirty="0" smtClean="0"/>
            </a:br>
            <a:r>
              <a:rPr lang="nl-NL" dirty="0" smtClean="0"/>
              <a:t>   Gewild? Domheid? Arrogantie?   </a:t>
            </a:r>
            <a:br>
              <a:rPr lang="nl-NL" dirty="0" smtClean="0"/>
            </a:br>
            <a:r>
              <a:rPr lang="nl-NL" dirty="0" smtClean="0"/>
              <a:t>   Medeplichtigheid? Kostprijs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Resulaten</a:t>
            </a:r>
            <a:r>
              <a:rPr lang="nl-NL" dirty="0" smtClean="0"/>
              <a:t>? 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</a:t>
            </a:r>
            <a:r>
              <a:rPr lang="nl-NL" dirty="0" err="1" smtClean="0"/>
              <a:t>Medicatie-maffia</a:t>
            </a:r>
            <a:r>
              <a:rPr lang="nl-NL" dirty="0" smtClean="0"/>
              <a:t>: </a:t>
            </a:r>
            <a:r>
              <a:rPr lang="nl-NL" dirty="0" err="1" smtClean="0"/>
              <a:t>farmaffia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Syndroom van </a:t>
            </a:r>
            <a:r>
              <a:rPr lang="nl-NL" dirty="0" err="1" smtClean="0"/>
              <a:t>Munchhauzen</a:t>
            </a:r>
            <a:r>
              <a:rPr lang="nl-NL" dirty="0" smtClean="0"/>
              <a:t> &amp; Syndroom </a:t>
            </a:r>
            <a:br>
              <a:rPr lang="nl-NL" dirty="0" smtClean="0"/>
            </a:br>
            <a:r>
              <a:rPr lang="nl-NL" dirty="0" smtClean="0"/>
              <a:t>   van </a:t>
            </a:r>
            <a:r>
              <a:rPr lang="nl-NL" dirty="0" err="1" smtClean="0"/>
              <a:t>Munchhauzen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Proxy </a:t>
            </a:r>
            <a:br>
              <a:rPr lang="nl-NL" dirty="0" smtClean="0"/>
            </a:br>
            <a:r>
              <a:rPr lang="nl-NL" dirty="0" smtClean="0"/>
              <a:t>   (vb. Tom 9 maanden)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8077200" cy="1673225"/>
          </a:xfrm>
        </p:spPr>
        <p:txBody>
          <a:bodyPr/>
          <a:lstStyle/>
          <a:p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260350"/>
            <a:ext cx="8077200" cy="67691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Chronische patiënten die een hele maatschappij ‘belasten’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Depressies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</a:t>
            </a:r>
            <a:r>
              <a:rPr lang="nl-NL" dirty="0" err="1" smtClean="0"/>
              <a:t>Drank-</a:t>
            </a:r>
            <a:r>
              <a:rPr lang="nl-NL" dirty="0" smtClean="0"/>
              <a:t>, </a:t>
            </a:r>
            <a:r>
              <a:rPr lang="nl-NL" dirty="0" err="1" smtClean="0"/>
              <a:t>drugs-</a:t>
            </a:r>
            <a:r>
              <a:rPr lang="nl-NL" dirty="0" smtClean="0"/>
              <a:t>, medicatieverslavingen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</a:t>
            </a:r>
            <a:r>
              <a:rPr lang="nl-NL" dirty="0" err="1" smtClean="0"/>
              <a:t>Borderline</a:t>
            </a:r>
            <a:r>
              <a:rPr lang="nl-NL" dirty="0" smtClean="0"/>
              <a:t> </a:t>
            </a:r>
            <a:r>
              <a:rPr lang="nl-NL" dirty="0" err="1" smtClean="0"/>
              <a:t>Personality</a:t>
            </a:r>
            <a:r>
              <a:rPr lang="nl-NL" dirty="0" smtClean="0"/>
              <a:t> Disorder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Chronisch liegen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Psychosomatische ziektes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Infertiliteit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Relatieproblemen, bindingsproblemen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Prostitutie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…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ctrTitle"/>
          </p:nvPr>
        </p:nvSpPr>
        <p:spPr>
          <a:xfrm>
            <a:off x="611188" y="-387350"/>
            <a:ext cx="8077200" cy="1673225"/>
          </a:xfrm>
        </p:spPr>
        <p:txBody>
          <a:bodyPr/>
          <a:lstStyle/>
          <a:p>
            <a:pPr algn="l"/>
            <a:r>
              <a:rPr lang="nl-BE" smtClean="0"/>
              <a:t>F. </a:t>
            </a:r>
            <a:r>
              <a:rPr lang="nl-BE" b="1" smtClean="0"/>
              <a:t>Welk soort mensen doen dit ?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052513"/>
            <a:ext cx="8077200" cy="51847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Waar ging het verkeerd met hen? 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Profiel van de sadistische dader: </a:t>
            </a:r>
            <a:br>
              <a:rPr lang="nl-BE" dirty="0" smtClean="0"/>
            </a:br>
            <a:r>
              <a:rPr lang="nl-BE" dirty="0" smtClean="0"/>
              <a:t>   waarom plegen ze deze gruwelen?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Waar spelen deze taferelen zich af? 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Psychopathie versus </a:t>
            </a:r>
            <a:r>
              <a:rPr lang="nl-BE" dirty="0" err="1" smtClean="0"/>
              <a:t>Sociopathie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   versus </a:t>
            </a:r>
            <a:r>
              <a:rPr lang="nl-BE" dirty="0" err="1" smtClean="0"/>
              <a:t>Borderline</a:t>
            </a:r>
            <a:r>
              <a:rPr lang="nl-BE" dirty="0" smtClean="0"/>
              <a:t> </a:t>
            </a:r>
            <a:r>
              <a:rPr lang="nl-BE" dirty="0" err="1" smtClean="0"/>
              <a:t>Personality</a:t>
            </a:r>
            <a:r>
              <a:rPr lang="nl-BE" dirty="0" smtClean="0"/>
              <a:t> Disorder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2060575"/>
            <a:ext cx="8077200" cy="1673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b="1" u="sng" dirty="0" err="1" smtClean="0"/>
              <a:t>Borderline</a:t>
            </a:r>
            <a:r>
              <a:rPr lang="nl-BE" b="1" u="sng" dirty="0" smtClean="0"/>
              <a:t> </a:t>
            </a:r>
            <a:r>
              <a:rPr lang="nl-BE" b="1" u="sng" dirty="0" err="1" smtClean="0"/>
              <a:t>Personality</a:t>
            </a:r>
            <a:r>
              <a:rPr lang="nl-BE" b="1" u="sng" dirty="0" smtClean="0"/>
              <a:t> Disorder</a:t>
            </a:r>
            <a:br>
              <a:rPr lang="nl-BE" b="1" u="sng" dirty="0" smtClean="0"/>
            </a:br>
            <a:r>
              <a:rPr lang="nl-BE" b="1" u="sng" dirty="0" err="1" smtClean="0"/>
              <a:t>vs</a:t>
            </a:r>
            <a:r>
              <a:rPr lang="nl-BE" b="1" u="sng" dirty="0" smtClean="0"/>
              <a:t/>
            </a:r>
            <a:br>
              <a:rPr lang="nl-BE" b="1" u="sng" dirty="0" smtClean="0"/>
            </a:br>
            <a:r>
              <a:rPr lang="nl-BE" b="1" u="sng" dirty="0" err="1" smtClean="0"/>
              <a:t>psychopatische</a:t>
            </a:r>
            <a:r>
              <a:rPr lang="nl-BE" b="1" u="sng" dirty="0" smtClean="0"/>
              <a:t> Persoonlijkheid</a:t>
            </a:r>
            <a:br>
              <a:rPr lang="nl-BE" b="1" u="sng" dirty="0" smtClean="0"/>
            </a:b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ctrTitle"/>
          </p:nvPr>
        </p:nvSpPr>
        <p:spPr>
          <a:xfrm>
            <a:off x="611188" y="1557338"/>
            <a:ext cx="8077200" cy="1673225"/>
          </a:xfrm>
        </p:spPr>
        <p:txBody>
          <a:bodyPr/>
          <a:lstStyle/>
          <a:p>
            <a:r>
              <a:rPr lang="nl-BE" b="1" u="sng" smtClean="0"/>
              <a:t>Projectie en Controle</a:t>
            </a:r>
            <a:endParaRPr lang="nl-B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ctrTitle"/>
          </p:nvPr>
        </p:nvSpPr>
        <p:spPr>
          <a:xfrm>
            <a:off x="611188" y="-242888"/>
            <a:ext cx="8077200" cy="1673226"/>
          </a:xfrm>
        </p:spPr>
        <p:txBody>
          <a:bodyPr/>
          <a:lstStyle/>
          <a:p>
            <a:r>
              <a:rPr lang="nl-BE" b="1" u="sng" smtClean="0"/>
              <a:t>Borderline Personality Disorder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125538"/>
            <a:ext cx="8077200" cy="5543550"/>
          </a:xfrm>
        </p:spPr>
        <p:txBody>
          <a:bodyPr rtlCol="0">
            <a:normAutofit lnSpcReduction="10000"/>
          </a:bodyPr>
          <a:lstStyle/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Emotioneel overreageren of plotseling </a:t>
            </a: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b="1" dirty="0" smtClean="0"/>
              <a:t>   fluctueren</a:t>
            </a:r>
            <a:endParaRPr lang="nl-BE" dirty="0" smtClean="0"/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Permanente gevoelens van leegte </a:t>
            </a:r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Dissociatie </a:t>
            </a:r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Hebben geen duidelijke identiteit</a:t>
            </a: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b="1" dirty="0" smtClean="0"/>
              <a:t>       “ het leven is (als in) een  film “ </a:t>
            </a:r>
            <a:endParaRPr lang="nl-BE" dirty="0" smtClean="0"/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ongepaste woede uitbarstingen</a:t>
            </a:r>
            <a:endParaRPr lang="nl-BE" dirty="0" smtClean="0"/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vaak paranoïde zonder enige reden </a:t>
            </a:r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verliezen vaak de band met de realiteit.</a:t>
            </a:r>
            <a:endParaRPr lang="nl-BE" dirty="0" smtClean="0"/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heel erg oppervlakkig</a:t>
            </a:r>
          </a:p>
          <a:p>
            <a:pPr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nl-BE" smtClean="0"/>
              <a:t>Kunnen niet alleen zijn (liever in een slechte relatie dan in geen relatie)</a:t>
            </a:r>
          </a:p>
          <a:p>
            <a:r>
              <a:rPr lang="nl-BE" smtClean="0"/>
              <a:t>Willen in alle omstandigheden de controle over alles</a:t>
            </a:r>
          </a:p>
          <a:p>
            <a:r>
              <a:rPr lang="nl-BE" smtClean="0"/>
              <a:t>Kunnen over zowat alles meepraten, maar slechts zeer oppervlakkig</a:t>
            </a:r>
          </a:p>
          <a:p>
            <a:r>
              <a:rPr lang="nl-BE" smtClean="0"/>
              <a:t>Come here, go away</a:t>
            </a:r>
          </a:p>
          <a:p>
            <a:r>
              <a:rPr lang="nl-BE" smtClean="0"/>
              <a:t>I hate you don’ t leave me</a:t>
            </a:r>
          </a:p>
          <a:p>
            <a:r>
              <a:rPr lang="nl-BE" smtClean="0"/>
              <a:t>Prognoses zeer slecht</a:t>
            </a:r>
          </a:p>
          <a:p>
            <a:endParaRPr lang="nl-BE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ctrTitle"/>
          </p:nvPr>
        </p:nvSpPr>
        <p:spPr>
          <a:xfrm>
            <a:off x="611188" y="-315913"/>
            <a:ext cx="8077200" cy="1673226"/>
          </a:xfrm>
        </p:spPr>
        <p:txBody>
          <a:bodyPr/>
          <a:lstStyle/>
          <a:p>
            <a:r>
              <a:rPr lang="nl-BE" b="1" u="sng" smtClean="0"/>
              <a:t>De psychopaat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908050"/>
            <a:ext cx="8077200" cy="5616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 smtClean="0"/>
              <a:t>Persoonlijkheid : </a:t>
            </a:r>
            <a:r>
              <a:rPr lang="nl-NL" b="1" u="sng" dirty="0" smtClean="0"/>
              <a:t>agressieve </a:t>
            </a:r>
            <a:r>
              <a:rPr lang="nl-NL" b="1" u="sng" dirty="0" err="1" smtClean="0"/>
              <a:t>narcist</a:t>
            </a:r>
            <a:r>
              <a:rPr lang="nl-NL" b="1" u="sng" dirty="0" smtClean="0"/>
              <a:t/>
            </a:r>
            <a:br>
              <a:rPr lang="nl-NL" b="1" u="sng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Oppervlakkig charmant, rad van tong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Hoogdravend gevoel van zelfaanbidding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Ziekelijk liegen, bedriegen en manipuleren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Geen spijt- of schuldgevoelens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Zeer </a:t>
            </a:r>
            <a:r>
              <a:rPr lang="nl-NL" b="1" dirty="0" err="1" smtClean="0"/>
              <a:t>empathisch</a:t>
            </a:r>
            <a:r>
              <a:rPr lang="nl-NL" b="1" dirty="0" smtClean="0"/>
              <a:t> maar geen compassie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Zal geen verantwoordelijkheid nemen </a:t>
            </a:r>
            <a:br>
              <a:rPr lang="nl-NL" b="1" dirty="0" smtClean="0"/>
            </a:br>
            <a:r>
              <a:rPr lang="nl-NL" b="1" dirty="0" smtClean="0"/>
              <a:t>   voor zijn/haar daden. Het is ALTIJD de schuld          	van anderen</a:t>
            </a: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ctrTitle"/>
          </p:nvPr>
        </p:nvSpPr>
        <p:spPr>
          <a:xfrm>
            <a:off x="611188" y="-458788"/>
            <a:ext cx="8077200" cy="1673226"/>
          </a:xfrm>
        </p:spPr>
        <p:txBody>
          <a:bodyPr/>
          <a:lstStyle/>
          <a:p>
            <a:r>
              <a:rPr lang="nl-BE" b="1" u="sng" smtClean="0"/>
              <a:t>De psychopaat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213" y="736600"/>
            <a:ext cx="8077200" cy="58610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 smtClean="0"/>
              <a:t>sociaal afwijkende levensstijl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snel verveeld - voortdurend stimulatie nodig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parasitair 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moeilijk controle over gedrag, geld en gokken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seksueel </a:t>
            </a:r>
            <a:r>
              <a:rPr lang="nl-NL" b="1" dirty="0" err="1" smtClean="0"/>
              <a:t>promiscu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geen lange termijn doelen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impulsief – onverantwoordelijk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delinquent gedrag in de adolescentie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gedragsproblemen  in de vroege kinderjaren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Korte termijn relaties en huwelijken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 Crimineel gediversifieerd</a:t>
            </a: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611188" y="-315913"/>
            <a:ext cx="8077200" cy="1673226"/>
          </a:xfrm>
        </p:spPr>
        <p:txBody>
          <a:bodyPr/>
          <a:lstStyle/>
          <a:p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33375"/>
            <a:ext cx="8077200" cy="652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De zaak Kim &amp; Ken: “Mogen hoeren nu ook al begraven worden in witte kisten?”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Uit woede groeide een boek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Dreiging: 7 maanden gevangenis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De zaak </a:t>
            </a:r>
            <a:r>
              <a:rPr lang="nl-BE" dirty="0" err="1" smtClean="0"/>
              <a:t>Rowena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De zaak Dutroux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De zaak </a:t>
            </a:r>
            <a:r>
              <a:rPr lang="nl-BE" dirty="0" err="1" smtClean="0"/>
              <a:t>Stefanie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X1: Regina </a:t>
            </a:r>
            <a:r>
              <a:rPr lang="nl-BE" dirty="0" err="1" smtClean="0"/>
              <a:t>Louf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X3: Kinderen houden niet van Krokodillen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err="1" smtClean="0"/>
              <a:t>Profiling</a:t>
            </a:r>
            <a:r>
              <a:rPr lang="nl-BE" dirty="0" smtClean="0"/>
              <a:t>: dat is dat nu eigenlijk?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  <p:pic>
        <p:nvPicPr>
          <p:cNvPr id="4" name="Afbeelding 3" descr="krokodill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68413"/>
            <a:ext cx="327660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ctrTitle"/>
          </p:nvPr>
        </p:nvSpPr>
        <p:spPr>
          <a:xfrm>
            <a:off x="611188" y="-458788"/>
            <a:ext cx="8077200" cy="1673226"/>
          </a:xfrm>
        </p:spPr>
        <p:txBody>
          <a:bodyPr/>
          <a:lstStyle/>
          <a:p>
            <a:r>
              <a:rPr lang="nl-BE" smtClean="0"/>
              <a:t>G. De netwerken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650" y="836613"/>
            <a:ext cx="8077200" cy="56165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sz="3600" dirty="0" smtClean="0"/>
              <a:t>Wie treedt toe, hoe en waarom ?</a:t>
            </a:r>
            <a:br>
              <a:rPr lang="nl-BE" sz="3600" dirty="0" smtClean="0"/>
            </a:br>
            <a:endParaRPr lang="nl-BE" sz="36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dirty="0" smtClean="0"/>
              <a:t> Groepsgevoel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dirty="0" smtClean="0"/>
              <a:t> </a:t>
            </a:r>
            <a:r>
              <a:rPr lang="nl-BE" sz="3600" dirty="0" err="1" smtClean="0"/>
              <a:t>God-a-like</a:t>
            </a:r>
            <a:r>
              <a:rPr lang="nl-BE" sz="3600" dirty="0" smtClean="0"/>
              <a:t> feeling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dirty="0" smtClean="0"/>
              <a:t> Depersonaliseren van de slachtoffers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dirty="0" smtClean="0"/>
              <a:t> Vergoddelijken van het Zelf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dirty="0" smtClean="0"/>
              <a:t> Chantage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dirty="0" smtClean="0"/>
              <a:t> Controle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dirty="0" smtClean="0"/>
              <a:t> Voordelen voor daders (zie ouders </a:t>
            </a:r>
            <a:r>
              <a:rPr lang="nl-BE" sz="3600" dirty="0" err="1" smtClean="0"/>
              <a:t>Lore</a:t>
            </a:r>
            <a:r>
              <a:rPr lang="nl-BE" sz="36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r>
              <a:rPr lang="nl-BE" smtClean="0"/>
              <a:t>In de val gelokt</a:t>
            </a:r>
          </a:p>
          <a:p>
            <a:r>
              <a:rPr lang="nl-BE" smtClean="0"/>
              <a:t>Familiale cirkels</a:t>
            </a:r>
          </a:p>
          <a:p>
            <a:r>
              <a:rPr lang="nl-BE" smtClean="0"/>
              <a:t>Initiatie in hoge kringen</a:t>
            </a:r>
          </a:p>
          <a:p>
            <a:pPr>
              <a:buFont typeface="Arial" charset="0"/>
              <a:buNone/>
            </a:pPr>
            <a:endParaRPr lang="nl-BE" smtClean="0"/>
          </a:p>
          <a:p>
            <a:endParaRPr lang="nl-BE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ctrTitle"/>
          </p:nvPr>
        </p:nvSpPr>
        <p:spPr>
          <a:xfrm>
            <a:off x="684213" y="-242888"/>
            <a:ext cx="8077200" cy="1673226"/>
          </a:xfrm>
        </p:spPr>
        <p:txBody>
          <a:bodyPr/>
          <a:lstStyle/>
          <a:p>
            <a:r>
              <a:rPr lang="nl-BE" sz="4000" smtClean="0"/>
              <a:t>2. De daders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125538"/>
            <a:ext cx="8077200" cy="54721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Terugkerende cirkels van geweld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Ouders zelf als kind in netwerken gebruikt zijn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Doelbewust gezocht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In de val gelokt door gehaaide psychopaten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Speeltjes van de rijken ?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Sektes: Opus </a:t>
            </a:r>
            <a:r>
              <a:rPr lang="nl-BE" dirty="0" err="1" smtClean="0"/>
              <a:t>Deï</a:t>
            </a:r>
            <a:r>
              <a:rPr lang="nl-BE" dirty="0" smtClean="0"/>
              <a:t>, maffia, politiek, Kerkcirkels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Goeroes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Georganiseerd vanuit de gevangenis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onverwerkte kindertraumata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>
          <a:xfrm>
            <a:off x="684213" y="-242888"/>
            <a:ext cx="8077200" cy="1673226"/>
          </a:xfrm>
        </p:spPr>
        <p:txBody>
          <a:bodyPr/>
          <a:lstStyle/>
          <a:p>
            <a:r>
              <a:rPr lang="nl-BE" sz="4000" smtClean="0"/>
              <a:t>3. De slachtoffers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125538"/>
            <a:ext cx="8077200" cy="5472112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. Door de ouders in ruil voor geld en status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Misbruik overgeleverd van generatie op generatie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Homes en kinderopvang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Scholen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Psychiatrische inrichtingen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Nonnen en priesters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Weeshuizen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Tijdens bezoekrecht van vaders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Ontvoeringen aan scholen, lunaparken, sportcentra, internet, maneges, zwembaden …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Geboren onder X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Geboren binnen de </a:t>
            </a:r>
            <a:r>
              <a:rPr lang="nl-BE" dirty="0" err="1" smtClean="0"/>
              <a:t>cult</a:t>
            </a:r>
            <a:endParaRPr lang="nl-BE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Vluchtelingen, illegalen, weglopers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ctrTitle"/>
          </p:nvPr>
        </p:nvSpPr>
        <p:spPr>
          <a:xfrm>
            <a:off x="684213" y="-242888"/>
            <a:ext cx="8077200" cy="1673226"/>
          </a:xfrm>
        </p:spPr>
        <p:txBody>
          <a:bodyPr/>
          <a:lstStyle/>
          <a:p>
            <a:r>
              <a:rPr lang="nl-BE" sz="4000" smtClean="0"/>
              <a:t>3. De slachtoffers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125538"/>
            <a:ext cx="8077200" cy="5472112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Door de ouders in ruil voor geld en status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Misbruik  van generatie op generatie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Homes en kinderopvang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Scholen – weeshuizen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Psychiatrische inrichtingen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Nonnen en priesters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Tijdens bezoekrecht van vaders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Ontvoeringen aan scholen, via internet,    lunaparken, sportcentra, maneges,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zwembaden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765175"/>
            <a:ext cx="8229600" cy="4525963"/>
          </a:xfrm>
        </p:spPr>
        <p:txBody>
          <a:bodyPr/>
          <a:lstStyle/>
          <a:p>
            <a:r>
              <a:rPr lang="nl-BE" smtClean="0"/>
              <a:t>Geboren onder X</a:t>
            </a:r>
          </a:p>
          <a:p>
            <a:r>
              <a:rPr lang="nl-BE" smtClean="0"/>
              <a:t> Geboren binnen de cult</a:t>
            </a:r>
          </a:p>
          <a:p>
            <a:r>
              <a:rPr lang="nl-BE" smtClean="0"/>
              <a:t> Vluchtelingen, illegalen, weglopers</a:t>
            </a:r>
          </a:p>
          <a:p>
            <a:pPr>
              <a:buFont typeface="Arial" charset="0"/>
              <a:buNone/>
            </a:pPr>
            <a:endParaRPr lang="nl-BE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ctrTitle"/>
          </p:nvPr>
        </p:nvSpPr>
        <p:spPr>
          <a:xfrm>
            <a:off x="684213" y="-242888"/>
            <a:ext cx="8077200" cy="1673226"/>
          </a:xfrm>
        </p:spPr>
        <p:txBody>
          <a:bodyPr/>
          <a:lstStyle/>
          <a:p>
            <a:r>
              <a:rPr lang="nl-BE" sz="4000" smtClean="0"/>
              <a:t>4. Interactie dader - slachtoffer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650" y="1385888"/>
            <a:ext cx="8077200" cy="51387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1. Observatie versus interpretatie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2. Afhankelijk van daderprofiel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3. Depersonaliseren van een slachtoffer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4. Empathie versus Sympathie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5. Conditioneren van een Slachtoffer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6. Verantwoordelijk maken van een Slachtoffer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7. Medeplichtig maken van een slachtoffer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8. Satanische daders </a:t>
            </a:r>
            <a:r>
              <a:rPr lang="nl-BE" dirty="0" err="1" smtClean="0"/>
              <a:t>vs</a:t>
            </a:r>
            <a:r>
              <a:rPr lang="nl-BE" dirty="0" smtClean="0"/>
              <a:t> kindpriesteressen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ctrTitle"/>
          </p:nvPr>
        </p:nvSpPr>
        <p:spPr>
          <a:xfrm>
            <a:off x="611188" y="-315913"/>
            <a:ext cx="8077200" cy="1673226"/>
          </a:xfrm>
        </p:spPr>
        <p:txBody>
          <a:bodyPr/>
          <a:lstStyle/>
          <a:p>
            <a:r>
              <a:rPr lang="nl-BE" b="1" smtClean="0"/>
              <a:t>H. CASE STUDIES 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8077200" cy="52562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err="1" smtClean="0"/>
              <a:t>Lore</a:t>
            </a:r>
            <a:r>
              <a:rPr lang="nl-BE" dirty="0" smtClean="0"/>
              <a:t> (B) (foto’s)</a:t>
            </a:r>
            <a:br>
              <a:rPr lang="nl-BE" dirty="0" smtClean="0"/>
            </a:b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Regina </a:t>
            </a:r>
            <a:r>
              <a:rPr lang="nl-BE" dirty="0" err="1" smtClean="0"/>
              <a:t>Louf</a:t>
            </a:r>
            <a:r>
              <a:rPr lang="nl-BE" dirty="0" smtClean="0"/>
              <a:t> (B)</a:t>
            </a:r>
            <a:br>
              <a:rPr lang="nl-BE" dirty="0" smtClean="0"/>
            </a:b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X3 (zie boek) (B)</a:t>
            </a:r>
            <a:br>
              <a:rPr lang="nl-BE" dirty="0" smtClean="0"/>
            </a:b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err="1" smtClean="0"/>
              <a:t>Stefanie</a:t>
            </a:r>
            <a:r>
              <a:rPr lang="nl-BE" dirty="0" smtClean="0"/>
              <a:t> en </a:t>
            </a:r>
            <a:r>
              <a:rPr lang="nl-BE" dirty="0" err="1" smtClean="0"/>
              <a:t>Rowena</a:t>
            </a:r>
            <a:r>
              <a:rPr lang="nl-BE" dirty="0" smtClean="0"/>
              <a:t> (NL)</a:t>
            </a:r>
            <a:br>
              <a:rPr lang="nl-BE" dirty="0" smtClean="0"/>
            </a:b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err="1" smtClean="0"/>
              <a:t>Aurelie</a:t>
            </a:r>
            <a:r>
              <a:rPr lang="nl-BE" dirty="0" smtClean="0"/>
              <a:t> (USA)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ctrTitle"/>
          </p:nvPr>
        </p:nvSpPr>
        <p:spPr>
          <a:xfrm>
            <a:off x="684213" y="0"/>
            <a:ext cx="8004175" cy="1223963"/>
          </a:xfrm>
        </p:spPr>
        <p:txBody>
          <a:bodyPr/>
          <a:lstStyle/>
          <a:p>
            <a:r>
              <a:rPr lang="nl-BE" b="1" smtClean="0"/>
              <a:t>I. WEERSTAND UIT ALLE HOEKEN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388" y="1268413"/>
            <a:ext cx="8785225" cy="5256212"/>
          </a:xfrm>
        </p:spPr>
        <p:txBody>
          <a:bodyPr rtlCol="0"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u="sng" dirty="0" smtClean="0"/>
              <a:t>Politie</a:t>
            </a:r>
            <a:r>
              <a:rPr lang="nl-BE" dirty="0" smtClean="0"/>
              <a:t>: gebrek aan ervaring, gespecialiseerde opleidingen in de materie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u="sng" dirty="0" smtClean="0"/>
              <a:t>Getuigen</a:t>
            </a:r>
            <a:r>
              <a:rPr lang="nl-BE" dirty="0" smtClean="0"/>
              <a:t> : ‘ lastige vliegen ‘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Onvoldoende geschoold in ondervragingstechnieken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u="sng" dirty="0" smtClean="0"/>
              <a:t>Niet-politie mensen </a:t>
            </a:r>
            <a:r>
              <a:rPr lang="nl-BE" dirty="0" smtClean="0"/>
              <a:t>:  pestlijders ?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u="sng" dirty="0" smtClean="0"/>
              <a:t>Vrouwen</a:t>
            </a:r>
            <a:r>
              <a:rPr lang="nl-BE" dirty="0" smtClean="0"/>
              <a:t>: niet toegelaten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u="sng" dirty="0" smtClean="0"/>
              <a:t> Politiek</a:t>
            </a:r>
            <a:r>
              <a:rPr lang="nl-BE" dirty="0" smtClean="0"/>
              <a:t>: desinteresse in problemen van volk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u="sng" dirty="0" smtClean="0"/>
              <a:t>Kinderen</a:t>
            </a:r>
            <a:r>
              <a:rPr lang="nl-BE" dirty="0" smtClean="0"/>
              <a:t>: zijn geen mensen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u="sng" dirty="0" smtClean="0"/>
              <a:t>Justitie: </a:t>
            </a:r>
            <a:r>
              <a:rPr lang="nl-BE" dirty="0" smtClean="0"/>
              <a:t>totaal verlopen structuren en wetten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u="sng" dirty="0" smtClean="0"/>
              <a:t>Media</a:t>
            </a:r>
            <a:r>
              <a:rPr lang="nl-BE" dirty="0" smtClean="0"/>
              <a:t>: ‘naargelang de wind waait’ – Vlaanderen </a:t>
            </a:r>
            <a:r>
              <a:rPr lang="nl-BE" dirty="0" err="1" smtClean="0"/>
              <a:t>vs</a:t>
            </a:r>
            <a:r>
              <a:rPr lang="nl-BE" dirty="0" smtClean="0"/>
              <a:t> Wallonië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Familie en omgeving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ctrTitle"/>
          </p:nvPr>
        </p:nvSpPr>
        <p:spPr>
          <a:xfrm>
            <a:off x="611188" y="-315913"/>
            <a:ext cx="8077200" cy="1673226"/>
          </a:xfrm>
        </p:spPr>
        <p:txBody>
          <a:bodyPr/>
          <a:lstStyle/>
          <a:p>
            <a:r>
              <a:rPr lang="nl-BE" sz="3600" b="1" smtClean="0"/>
              <a:t>J. GEVOLGEN VOOR HULPVERLENERS EN KLOKKENLUIDERS (The Backlash)</a:t>
            </a:r>
            <a:endParaRPr lang="nl-BE" sz="360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8077200" cy="5589587"/>
          </a:xfrm>
        </p:spPr>
        <p:txBody>
          <a:bodyPr rtlCol="0"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‘Huisbezoeken’ tijdens afwezigheid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Intimidatie , gevolgd worden, bedreigingen (tape)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Karaktermoord - </a:t>
            </a:r>
            <a:r>
              <a:rPr lang="nl-BE" dirty="0" err="1" smtClean="0"/>
              <a:t>Discreditering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Geboycot worden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“Zelfmoord”, ongevallen, plotse dood, moord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Verdwijnen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Geïnterneerd worden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Weerstand uit onverwachte hoeken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Poging tot omkoping (zie ervaring: 500.000 euro – Maffia + Bureaukosten – Opus </a:t>
            </a:r>
            <a:r>
              <a:rPr lang="nl-BE" dirty="0" err="1" smtClean="0"/>
              <a:t>Deï</a:t>
            </a:r>
            <a:r>
              <a:rPr lang="nl-BE" dirty="0" smtClean="0"/>
              <a:t>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Uitnodigen bij </a:t>
            </a:r>
            <a:r>
              <a:rPr lang="nl-BE" dirty="0" err="1" smtClean="0"/>
              <a:t>hooggeplaatsen</a:t>
            </a:r>
            <a:r>
              <a:rPr lang="nl-BE" dirty="0" smtClean="0"/>
              <a:t> (zie Paus)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In de val proberen te lokken </a:t>
            </a:r>
            <a:r>
              <a:rPr lang="nl-BE" dirty="0" err="1" smtClean="0"/>
              <a:t>ivm</a:t>
            </a:r>
            <a:r>
              <a:rPr lang="nl-BE" dirty="0" smtClean="0"/>
              <a:t> orgieën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8077200" cy="141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b="1" dirty="0" smtClean="0"/>
              <a:t>B. Opleidingen en onderzoek </a:t>
            </a:r>
            <a:br>
              <a:rPr lang="nl-BE" b="1" dirty="0" smtClean="0"/>
            </a:br>
            <a:r>
              <a:rPr lang="nl-BE" b="1" dirty="0" smtClean="0"/>
              <a:t>in Europa en de V.S.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8077200" cy="5589587"/>
          </a:xfrm>
        </p:spPr>
        <p:txBody>
          <a:bodyPr rtlCol="0"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Gracewell</a:t>
            </a:r>
            <a:r>
              <a:rPr lang="en-US" dirty="0" smtClean="0"/>
              <a:t> Institute (Birmingham U.K.)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L’Ecole National de la Magistrature (</a:t>
            </a:r>
            <a:r>
              <a:rPr lang="fr-FR" dirty="0" err="1" smtClean="0"/>
              <a:t>Parijs</a:t>
            </a:r>
            <a:r>
              <a:rPr lang="fr-FR" dirty="0" smtClean="0"/>
              <a:t>)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CISCP (Centre International de Sciences Criminelles – Université René Descartes Paris V)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American University – </a:t>
            </a:r>
            <a:r>
              <a:rPr lang="en-US" dirty="0" err="1" smtClean="0"/>
              <a:t>Victimology</a:t>
            </a:r>
            <a:r>
              <a:rPr lang="en-US" dirty="0" smtClean="0"/>
              <a:t> (Washington D.C.)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Stages F.B.I. (Quantico USA) –  Crowd Control, National Center for Missing and Exploited Children …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University of Liverpool (Investigative Psychology – U.K.)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Academy of Behavioral Profiling: </a:t>
            </a:r>
            <a:r>
              <a:rPr lang="en-US" dirty="0" err="1" smtClean="0"/>
              <a:t>Psychopathy</a:t>
            </a:r>
            <a:r>
              <a:rPr lang="en-US" dirty="0" smtClean="0"/>
              <a:t>  (California – U.S.A.) 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Studie van 15 zeer zware kinderseriemoordenaars in Europa: achtergrond van de daders, sociale omgeving, motivatie, Modus </a:t>
            </a:r>
            <a:r>
              <a:rPr lang="nl-BE" dirty="0" err="1" smtClean="0"/>
              <a:t>Operandi</a:t>
            </a:r>
            <a:r>
              <a:rPr lang="nl-BE" dirty="0" smtClean="0"/>
              <a:t>, Signatuur,…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ctrTitle"/>
          </p:nvPr>
        </p:nvSpPr>
        <p:spPr>
          <a:xfrm>
            <a:off x="611188" y="-315913"/>
            <a:ext cx="8077200" cy="1673226"/>
          </a:xfrm>
        </p:spPr>
        <p:txBody>
          <a:bodyPr/>
          <a:lstStyle/>
          <a:p>
            <a:r>
              <a:rPr lang="nl-BE" sz="3600" b="1" smtClean="0"/>
              <a:t>H. PREVENTIE EN HULPVERLENINGSCENTRA: Schrijnend</a:t>
            </a:r>
            <a:endParaRPr lang="nl-BE" sz="360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8077200" cy="51133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dirty="0" err="1" smtClean="0"/>
              <a:t>Probatie-assistenten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Psychiaters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Slachtofferhulp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dirty="0" err="1" smtClean="0"/>
              <a:t>CLB’s</a:t>
            </a:r>
            <a:r>
              <a:rPr lang="nl-BE" dirty="0" smtClean="0"/>
              <a:t> (18 hulpverleners rond één gezin met </a:t>
            </a:r>
            <a:br>
              <a:rPr lang="nl-BE" dirty="0" smtClean="0"/>
            </a:br>
            <a:r>
              <a:rPr lang="nl-BE" dirty="0" smtClean="0"/>
              <a:t>   2 misbruikte kinderen. Resultaat:  NUL ! 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dirty="0" err="1" smtClean="0"/>
              <a:t>Childfocus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….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8077200" cy="1673225"/>
          </a:xfrm>
        </p:spPr>
        <p:txBody>
          <a:bodyPr/>
          <a:lstStyle/>
          <a:p>
            <a:r>
              <a:rPr lang="nl-BE" sz="3600" b="1" smtClean="0"/>
              <a:t>WAT KAN U DOEN VOOR HULPVERLENERS </a:t>
            </a:r>
            <a:br>
              <a:rPr lang="nl-BE" sz="3600" b="1" smtClean="0"/>
            </a:br>
            <a:r>
              <a:rPr lang="nl-BE" sz="3600" b="1" smtClean="0"/>
              <a:t>EN KLOKKENLUIDERS?</a:t>
            </a:r>
            <a:endParaRPr lang="nl-BE" sz="360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8077200" cy="55895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b="1" dirty="0" smtClean="0"/>
              <a:t/>
            </a:r>
            <a:br>
              <a:rPr lang="nl-BE" b="1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Beginnen met de slachtoffers te geloven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Doe zelf eerst wat aan onderzoek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Wees kritisch en  altijd objectief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Leg alle materiaal bij elkaar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</a:t>
            </a:r>
            <a:r>
              <a:rPr lang="fr-FR" dirty="0" err="1" smtClean="0"/>
              <a:t>Ook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getuigenis</a:t>
            </a:r>
            <a:r>
              <a:rPr lang="fr-FR" dirty="0" smtClean="0"/>
              <a:t> à charge en à décharge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Vorm uw eigen idee en laat u niet misleiden</a:t>
            </a:r>
            <a:br>
              <a:rPr lang="nl-BE" dirty="0" smtClean="0"/>
            </a:br>
            <a:r>
              <a:rPr lang="nl-BE" dirty="0" smtClean="0"/>
              <a:t>   door de </a:t>
            </a:r>
            <a:r>
              <a:rPr lang="nl-BE" dirty="0" err="1" smtClean="0"/>
              <a:t>mainstream</a:t>
            </a:r>
            <a:r>
              <a:rPr lang="nl-BE" dirty="0" smtClean="0"/>
              <a:t> of anderen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Durf van gedacht te veranderen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/>
              <a:t> STEUN DAN DE HULPVERLENER EN DE KLOKKENLUIDER MET ALLE MOGELIJK MIDDELEN!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ctrTitle"/>
          </p:nvPr>
        </p:nvSpPr>
        <p:spPr>
          <a:xfrm>
            <a:off x="611188" y="0"/>
            <a:ext cx="8077200" cy="1673225"/>
          </a:xfrm>
        </p:spPr>
        <p:txBody>
          <a:bodyPr/>
          <a:lstStyle/>
          <a:p>
            <a:r>
              <a:rPr lang="nl-BE" smtClean="0"/>
              <a:t>Schrijf je eigen boek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4408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b="1" dirty="0" smtClean="0"/>
              <a:t>Iedereen heeft zijn verhaal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b="1" dirty="0" smtClean="0"/>
              <a:t>Schrijven werkt helend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b="1" dirty="0" smtClean="0"/>
              <a:t>Schrijven helpt anderen</a:t>
            </a:r>
            <a:br>
              <a:rPr lang="nl-BE" b="1" dirty="0" smtClean="0"/>
            </a:br>
            <a:endParaRPr lang="nl-BE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b="1" dirty="0" smtClean="0"/>
              <a:t>Het is het waard om je verhaal te vereeuwigen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sz="3600" u="sng" dirty="0" err="1" smtClean="0">
                <a:hlinkClick r:id="rId2"/>
              </a:rPr>
              <a:t>www.schrijf-je-eigen-boek.com</a:t>
            </a: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611188" y="-242888"/>
            <a:ext cx="8077200" cy="1673226"/>
          </a:xfrm>
        </p:spPr>
        <p:txBody>
          <a:bodyPr/>
          <a:lstStyle/>
          <a:p>
            <a:r>
              <a:rPr lang="nl-BE" b="1" smtClean="0"/>
              <a:t>C. 5 soorten van geweld op kinderen en de gevolgen</a:t>
            </a:r>
            <a:endParaRPr lang="nl-BE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484313"/>
            <a:ext cx="8077200" cy="6048375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Psychologisch 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Emotioneel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Fysiek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err="1" smtClean="0"/>
              <a:t>Drank-</a:t>
            </a:r>
            <a:r>
              <a:rPr lang="nl-BE" dirty="0" smtClean="0"/>
              <a:t>, drugs- en medicatieverslaving van ouder(s)</a:t>
            </a:r>
            <a:br>
              <a:rPr lang="nl-BE" dirty="0" smtClean="0"/>
            </a:b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Seksueel geweld</a:t>
            </a:r>
            <a:br>
              <a:rPr lang="nl-BE" dirty="0" smtClean="0"/>
            </a:b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=   POST TRAUMATIC STRESS DISORDER </a:t>
            </a:r>
            <a:br>
              <a:rPr lang="en-US" b="1" dirty="0" smtClean="0"/>
            </a:br>
            <a:r>
              <a:rPr lang="en-US" b="1" dirty="0" smtClean="0"/>
              <a:t>(On long term)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endParaRPr lang="nl-BE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nl-BE" smtClean="0"/>
              <a:t>D. </a:t>
            </a:r>
            <a:r>
              <a:rPr lang="nl-BE" b="1" smtClean="0"/>
              <a:t>Er bestaat nog erger</a:t>
            </a:r>
            <a:endParaRPr lang="nl-BE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r>
              <a:rPr lang="nl-BE" smtClean="0"/>
              <a:t>Geïsoleerde perverten en hun fantasieën</a:t>
            </a:r>
          </a:p>
          <a:p>
            <a:r>
              <a:rPr lang="nl-BE" smtClean="0"/>
              <a:t>Netwerken</a:t>
            </a:r>
          </a:p>
          <a:p>
            <a:r>
              <a:rPr lang="nl-BE" smtClean="0"/>
              <a:t>Satanische netwerken</a:t>
            </a:r>
          </a:p>
          <a:p>
            <a:r>
              <a:rPr lang="nl-BE" smtClean="0"/>
              <a:t>Psychopatische leiders en moordenaars (Pausen, Koningen, Politiekers, Dictators…)</a:t>
            </a:r>
          </a:p>
          <a:p>
            <a:r>
              <a:rPr lang="nl-BE" smtClean="0"/>
              <a:t>Waarom?  Waar? Hoe? </a:t>
            </a:r>
          </a:p>
          <a:p>
            <a:r>
              <a:rPr lang="nl-BE" smtClean="0"/>
              <a:t>Waar komen de kinderen vandaan ?</a:t>
            </a:r>
          </a:p>
          <a:p>
            <a:r>
              <a:rPr lang="nl-BE" smtClean="0"/>
              <a:t>Wat doen ze met die kinderen en waarom ?</a:t>
            </a:r>
            <a:br>
              <a:rPr lang="nl-BE" smtClean="0"/>
            </a:br>
            <a:endParaRPr lang="nl-BE" smtClean="0"/>
          </a:p>
          <a:p>
            <a:pPr algn="ctr">
              <a:buFont typeface="Arial" charset="0"/>
              <a:buNone/>
            </a:pPr>
            <a:r>
              <a:rPr lang="nl-BE" b="1" smtClean="0">
                <a:solidFill>
                  <a:srgbClr val="FF0000"/>
                </a:solidFill>
              </a:rPr>
              <a:t>Opgepast : schokkende beelden</a:t>
            </a:r>
          </a:p>
          <a:p>
            <a:endParaRPr lang="nl-B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-315913"/>
            <a:ext cx="8077200" cy="1673226"/>
          </a:xfrm>
        </p:spPr>
        <p:txBody>
          <a:bodyPr/>
          <a:lstStyle/>
          <a:p>
            <a:r>
              <a:rPr lang="nl-BE" smtClean="0"/>
              <a:t>Medieval torture</a:t>
            </a:r>
          </a:p>
        </p:txBody>
      </p:sp>
      <p:sp>
        <p:nvSpPr>
          <p:cNvPr id="9219" name="Ondertitel 2"/>
          <p:cNvSpPr>
            <a:spLocks noGrp="1"/>
          </p:cNvSpPr>
          <p:nvPr>
            <p:ph type="subTitle" idx="1"/>
          </p:nvPr>
        </p:nvSpPr>
        <p:spPr>
          <a:xfrm>
            <a:off x="685800" y="981075"/>
            <a:ext cx="8077200" cy="5472113"/>
          </a:xfrm>
        </p:spPr>
        <p:txBody>
          <a:bodyPr/>
          <a:lstStyle/>
          <a:p>
            <a:r>
              <a:rPr lang="nl-BE" smtClean="0">
                <a:solidFill>
                  <a:srgbClr val="FFC000"/>
                </a:solidFill>
              </a:rPr>
              <a:t>Voetklem</a:t>
            </a:r>
          </a:p>
        </p:txBody>
      </p:sp>
      <p:pic>
        <p:nvPicPr>
          <p:cNvPr id="9220" name="Afbeelding 3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163" y="2038350"/>
            <a:ext cx="40560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539750" y="-315913"/>
            <a:ext cx="8077200" cy="1673226"/>
          </a:xfrm>
        </p:spPr>
        <p:txBody>
          <a:bodyPr/>
          <a:lstStyle/>
          <a:p>
            <a:r>
              <a:rPr lang="nl-BE" smtClean="0"/>
              <a:t>Medieval torture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981075"/>
            <a:ext cx="8077200" cy="5472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BE" dirty="0"/>
          </a:p>
        </p:txBody>
      </p:sp>
      <p:pic>
        <p:nvPicPr>
          <p:cNvPr id="10244" name="Afbeelding 3" descr="1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847850"/>
            <a:ext cx="3486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1191</Words>
  <Application>Microsoft Office PowerPoint</Application>
  <PresentationFormat>Diavoorstelling (4:3)</PresentationFormat>
  <Paragraphs>265</Paragraphs>
  <Slides>52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3" baseType="lpstr">
      <vt:lpstr>Office-thema</vt:lpstr>
      <vt:lpstr>Kinderen van de rekening</vt:lpstr>
      <vt:lpstr>Overzicht</vt:lpstr>
      <vt:lpstr>A. 1984: waar is Gevrije Cavas?</vt:lpstr>
      <vt:lpstr>Dia 4</vt:lpstr>
      <vt:lpstr>B. Opleidingen en onderzoek  in Europa en de V.S. </vt:lpstr>
      <vt:lpstr>C. 5 soorten van geweld op kinderen en de gevolgen</vt:lpstr>
      <vt:lpstr>D. Er bestaat nog erger</vt:lpstr>
      <vt:lpstr>Medieval torture</vt:lpstr>
      <vt:lpstr>Medieval torture</vt:lpstr>
      <vt:lpstr>Zelf ontworpen hoofdklemmen</vt:lpstr>
      <vt:lpstr>Zelf ontworpen keelklemmen</vt:lpstr>
      <vt:lpstr>Let op de uniformen</vt:lpstr>
      <vt:lpstr>Wie is deze vrouw? Leeft ze nog? Zoekt iemand haar? </vt:lpstr>
      <vt:lpstr>Opsluiting in hokken</vt:lpstr>
      <vt:lpstr>Banden met antiek heet strijkijzer.  Wie is deze vrouw? Waar is ze?</vt:lpstr>
      <vt:lpstr>Foltertuigen </vt:lpstr>
      <vt:lpstr>In scene gezet of echt? Bekijk het gezicht van deze vrouw.</vt:lpstr>
      <vt:lpstr>Leeft ze nog of is ze dood?</vt:lpstr>
      <vt:lpstr>VANDAAG IN MIJN PRAKTIJK</vt:lpstr>
      <vt:lpstr>Bloot vlees op de polsen</vt:lpstr>
      <vt:lpstr>Helende verwondingen aan de enkels</vt:lpstr>
      <vt:lpstr>Het scheermeskleedje</vt:lpstr>
      <vt:lpstr>Schuurwonden van op een altaar te worden verkracht</vt:lpstr>
      <vt:lpstr>Schuurwonden op de armen van tegen een muur te hangen</vt:lpstr>
      <vt:lpstr>Elleboog verbrijzeld in bankschroef</vt:lpstr>
      <vt:lpstr>Verwondingen van de hoofdschroef</vt:lpstr>
      <vt:lpstr>Verwondingen van de hoofdschroef</vt:lpstr>
      <vt:lpstr>Oude en nieuwe verwondingen</vt:lpstr>
      <vt:lpstr>Oude en nieuwe verwondingen door ‘het scheermeskleedje’</vt:lpstr>
      <vt:lpstr>E. Gevolgen voor de Slachtoffers en de hele Maatschappij</vt:lpstr>
      <vt:lpstr>E. Gevolgen voor de Slachtoffers en de hele Maatschappij</vt:lpstr>
      <vt:lpstr>Dia 32</vt:lpstr>
      <vt:lpstr>F. Welk soort mensen doen dit ?</vt:lpstr>
      <vt:lpstr>Borderline Personality Disorder vs psychopatische Persoonlijkheid </vt:lpstr>
      <vt:lpstr>Projectie en Controle</vt:lpstr>
      <vt:lpstr>Borderline Personality Disorder</vt:lpstr>
      <vt:lpstr>Dia 37</vt:lpstr>
      <vt:lpstr>De psychopaat</vt:lpstr>
      <vt:lpstr>De psychopaat</vt:lpstr>
      <vt:lpstr>G. De netwerken</vt:lpstr>
      <vt:lpstr>Dia 41</vt:lpstr>
      <vt:lpstr>2. De daders</vt:lpstr>
      <vt:lpstr>3. De slachtoffers</vt:lpstr>
      <vt:lpstr>3. De slachtoffers</vt:lpstr>
      <vt:lpstr>Dia 45</vt:lpstr>
      <vt:lpstr>4. Interactie dader - slachtoffer</vt:lpstr>
      <vt:lpstr>H. CASE STUDIES </vt:lpstr>
      <vt:lpstr>I. WEERSTAND UIT ALLE HOEKEN</vt:lpstr>
      <vt:lpstr>J. GEVOLGEN VOOR HULPVERLENERS EN KLOKKENLUIDERS (The Backlash)</vt:lpstr>
      <vt:lpstr>H. PREVENTIE EN HULPVERLENINGSCENTRA: Schrijnend</vt:lpstr>
      <vt:lpstr>WAT KAN U DOEN VOOR HULPVERLENERS  EN KLOKKENLUIDERS?</vt:lpstr>
      <vt:lpstr>Schrijf je eigen boek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Kinderen van de rekening</dc:title>
  <dc:creator>beheerder</dc:creator>
  <cp:lastModifiedBy>carine</cp:lastModifiedBy>
  <cp:revision>22</cp:revision>
  <dcterms:created xsi:type="dcterms:W3CDTF">2015-11-27T20:05:02Z</dcterms:created>
  <dcterms:modified xsi:type="dcterms:W3CDTF">2016-12-03T22:16:26Z</dcterms:modified>
</cp:coreProperties>
</file>