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72" r:id="rId2"/>
    <p:sldId id="256" r:id="rId3"/>
    <p:sldId id="257" r:id="rId4"/>
    <p:sldId id="260" r:id="rId5"/>
    <p:sldId id="261" r:id="rId6"/>
    <p:sldId id="262" r:id="rId7"/>
    <p:sldId id="263" r:id="rId8"/>
    <p:sldId id="258" r:id="rId9"/>
    <p:sldId id="25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D4B0F-148C-49A5-B2A6-014020FAA4E4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1BF90-5075-4BC1-9DED-EE28DD4CE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9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15E49C7-6AE9-4920-84BD-53298085257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8410FE-375F-4B54-9E11-CDBE9C241E6F}" type="datetimeFigureOut">
              <a:rPr lang="en-US" smtClean="0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6D7018A-5AE8-43A1-8B95-A8EE91C6CCF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5D90B6-2009-4B97-A3A5-588FC7EC9744}" type="datetimeFigureOut">
              <a:rPr lang="en-US" smtClean="0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38680-FE82-4FDF-8BBE-2C85403C9DF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A17EA3-A250-4871-A711-9116012BFB27}" type="datetimeFigureOut">
              <a:rPr lang="en-US" smtClean="0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2D523-B05C-4365-97A2-BFBAE602939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6B12CF-6DB4-43F8-B1FF-C81076B93F06}" type="datetimeFigureOut">
              <a:rPr lang="en-US" smtClean="0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D7F0896-6F13-448D-9A1D-E49D7BE11627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3FE5FC-2070-40BB-B4C4-6CB49C310624}" type="datetimeFigureOut">
              <a:rPr lang="en-US" smtClean="0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9F82B-30A6-4491-BD3A-DDC411519586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26A10A-CAE6-4FB0-A425-1DC986B601E0}" type="datetimeFigureOut">
              <a:rPr lang="en-US" smtClean="0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D768D-9C59-497A-8B8D-0865B0CBB86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1B5437-A34D-4903-B8FC-BF7957FB26AE}" type="datetimeFigureOut">
              <a:rPr lang="en-US" smtClean="0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F0626C20-C7D6-4DDE-8253-68775266DDD2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E62A3B-03E6-4947-BA59-A3579C75A64C}" type="datetimeFigureOut">
              <a:rPr lang="en-US" smtClean="0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DF4C1-F549-47A5-A50C-133422DD58F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CF1178-21A9-42ED-9762-AE866822E2BF}" type="datetimeFigureOut">
              <a:rPr lang="en-US" smtClean="0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F1DCA-8625-4B1D-AAF7-A0B0F7C1A7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7B3AA-B007-4069-A8E5-0B7526AEA91D}" type="datetimeFigureOut">
              <a:rPr lang="en-US" smtClean="0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3F8CA-3B2B-43E3-AA52-BE603AD25BC1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608D7-FDB9-473F-B037-B68C6092FAD8}" type="datetimeFigureOut">
              <a:rPr lang="en-US" smtClean="0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168EC-78EC-4FB2-AB4A-D51855DBA444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92E75F4-C502-45AA-AA49-A009DF2E7492}" type="datetimeFigureOut">
              <a:rPr lang="en-US" smtClean="0"/>
              <a:pPr>
                <a:defRPr/>
              </a:pPr>
              <a:t>12/13/2016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5A17268-A533-4B96-9D06-B356E04579C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3727450" y="533400"/>
            <a:ext cx="1371600" cy="1279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err="1">
                <a:solidFill>
                  <a:prstClr val="white"/>
                </a:solidFill>
                <a:latin typeface="Calibri"/>
              </a:rPr>
              <a:t>Kümmelbraten</a:t>
            </a:r>
            <a:r>
              <a:rPr lang="en-US" sz="1200" dirty="0">
                <a:solidFill>
                  <a:prstClr val="white"/>
                </a:solidFill>
                <a:latin typeface="Calibri"/>
              </a:rPr>
              <a:t> Caraway Crusted Roasted Leg of Pork, Smoked Pork Loin Baked In Sour Rye Bread Dough</a:t>
            </a:r>
          </a:p>
        </p:txBody>
      </p:sp>
      <p:sp>
        <p:nvSpPr>
          <p:cNvPr id="8" name="Rounded Rectangle 7"/>
          <p:cNvSpPr/>
          <p:nvPr/>
        </p:nvSpPr>
        <p:spPr>
          <a:xfrm rot="20577030">
            <a:off x="5140325" y="-38100"/>
            <a:ext cx="685800" cy="2163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00" b="1" dirty="0">
                <a:solidFill>
                  <a:prstClr val="white"/>
                </a:solidFill>
              </a:rPr>
              <a:t>H5 Braised Red Cabbage, Braised Sauerkraut</a:t>
            </a:r>
          </a:p>
        </p:txBody>
      </p:sp>
      <p:sp>
        <p:nvSpPr>
          <p:cNvPr id="9" name="Rounded Rectangle 8"/>
          <p:cNvSpPr/>
          <p:nvPr/>
        </p:nvSpPr>
        <p:spPr>
          <a:xfrm rot="20528712">
            <a:off x="5781675" y="63500"/>
            <a:ext cx="685800" cy="1684338"/>
          </a:xfrm>
          <a:prstGeom prst="roundRect">
            <a:avLst>
              <a:gd name="adj" fmla="val 14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H4  </a:t>
            </a:r>
            <a:r>
              <a:rPr lang="en-US" sz="900" b="1" dirty="0">
                <a:solidFill>
                  <a:prstClr val="white"/>
                </a:solidFill>
              </a:rPr>
              <a:t>Veal Schnitzel, German Potato Salad </a:t>
            </a:r>
          </a:p>
        </p:txBody>
      </p:sp>
      <p:sp>
        <p:nvSpPr>
          <p:cNvPr id="10" name="Rounded Rectangle 9"/>
          <p:cNvSpPr/>
          <p:nvPr/>
        </p:nvSpPr>
        <p:spPr>
          <a:xfrm rot="590148">
            <a:off x="2965450" y="-12700"/>
            <a:ext cx="774700" cy="2028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H6 </a:t>
            </a:r>
            <a:r>
              <a:rPr lang="es-ES" sz="900" b="1" dirty="0">
                <a:solidFill>
                  <a:prstClr val="white"/>
                </a:solidFill>
              </a:rPr>
              <a:t>(v) </a:t>
            </a:r>
            <a:r>
              <a:rPr lang="es-ES" sz="900" b="1" dirty="0" err="1">
                <a:solidFill>
                  <a:prstClr val="white"/>
                </a:solidFill>
              </a:rPr>
              <a:t>Tomato</a:t>
            </a:r>
            <a:r>
              <a:rPr lang="es-ES" sz="900" b="1" dirty="0">
                <a:solidFill>
                  <a:prstClr val="white"/>
                </a:solidFill>
              </a:rPr>
              <a:t> </a:t>
            </a:r>
            <a:r>
              <a:rPr lang="es-ES" sz="900" b="1" dirty="0" err="1">
                <a:solidFill>
                  <a:prstClr val="white"/>
                </a:solidFill>
              </a:rPr>
              <a:t>Onions</a:t>
            </a:r>
            <a:r>
              <a:rPr lang="es-ES" sz="900" b="1" dirty="0">
                <a:solidFill>
                  <a:prstClr val="white"/>
                </a:solidFill>
              </a:rPr>
              <a:t> Quiche , </a:t>
            </a:r>
            <a:r>
              <a:rPr lang="en-US" sz="900" b="1" dirty="0">
                <a:solidFill>
                  <a:prstClr val="white"/>
                </a:solidFill>
              </a:rPr>
              <a:t>(v) Garlic Mashed Potato  + Boiled Potato +  Fried Potatoes</a:t>
            </a:r>
            <a:r>
              <a:rPr lang="es-ES" sz="900" b="1" dirty="0">
                <a:solidFill>
                  <a:prstClr val="white"/>
                </a:solidFill>
              </a:rPr>
              <a:t> </a:t>
            </a:r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602802">
            <a:off x="2232025" y="3175"/>
            <a:ext cx="781050" cy="1924050"/>
          </a:xfrm>
          <a:prstGeom prst="roundRect">
            <a:avLst>
              <a:gd name="adj" fmla="val 241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H7b   </a:t>
            </a:r>
            <a:r>
              <a:rPr lang="en-US" sz="900" b="1" dirty="0">
                <a:solidFill>
                  <a:prstClr val="white"/>
                </a:solidFill>
              </a:rPr>
              <a:t>Beef Goulash, Poached Spätzle with Sage and Butter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391400" y="0"/>
            <a:ext cx="6096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H2  </a:t>
            </a:r>
            <a:r>
              <a:rPr lang="en-US" sz="900" dirty="0">
                <a:solidFill>
                  <a:prstClr val="white"/>
                </a:solidFill>
              </a:rPr>
              <a:t>Sausage </a:t>
            </a:r>
            <a:r>
              <a:rPr lang="en-US" sz="900" dirty="0" err="1">
                <a:solidFill>
                  <a:prstClr val="white"/>
                </a:solidFill>
              </a:rPr>
              <a:t>Keilbasa</a:t>
            </a:r>
            <a:r>
              <a:rPr lang="en-US" sz="900" dirty="0">
                <a:solidFill>
                  <a:prstClr val="white"/>
                </a:solidFill>
              </a:rPr>
              <a:t> -Grilled  Bratwurst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72250" y="0"/>
            <a:ext cx="81915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H3 </a:t>
            </a:r>
            <a:r>
              <a:rPr lang="en-US" sz="900" dirty="0">
                <a:solidFill>
                  <a:prstClr val="white"/>
                </a:solidFill>
              </a:rPr>
              <a:t>Sausage </a:t>
            </a:r>
            <a:r>
              <a:rPr lang="en-US" sz="900" dirty="0" err="1">
                <a:solidFill>
                  <a:prstClr val="white"/>
                </a:solidFill>
              </a:rPr>
              <a:t>Weisswurst</a:t>
            </a:r>
            <a:r>
              <a:rPr lang="en-US" sz="900" dirty="0">
                <a:solidFill>
                  <a:prstClr val="white"/>
                </a:solidFill>
              </a:rPr>
              <a:t> - Poached with Parsley , Sausage Frankfurt, Sausage </a:t>
            </a:r>
            <a:r>
              <a:rPr lang="en-US" sz="900" dirty="0" err="1">
                <a:solidFill>
                  <a:prstClr val="white"/>
                </a:solidFill>
              </a:rPr>
              <a:t>Debreziner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01000" y="0"/>
            <a:ext cx="9144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                           H1                     </a:t>
            </a:r>
            <a:r>
              <a:rPr lang="en-US" sz="900" dirty="0">
                <a:solidFill>
                  <a:prstClr val="white"/>
                </a:solidFill>
              </a:rPr>
              <a:t>Pasta Marinara Sauce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8200" y="58738"/>
            <a:ext cx="7620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H9 </a:t>
            </a:r>
            <a:r>
              <a:rPr lang="en-US" sz="900" dirty="0">
                <a:solidFill>
                  <a:prstClr val="white"/>
                </a:solidFill>
              </a:rPr>
              <a:t>√ Roast Seasoned Mustard Chicken, </a:t>
            </a:r>
            <a:r>
              <a:rPr lang="en-US" sz="900" dirty="0" err="1">
                <a:solidFill>
                  <a:prstClr val="white"/>
                </a:solidFill>
              </a:rPr>
              <a:t>Kalbsgeschnetzeltes</a:t>
            </a:r>
            <a:r>
              <a:rPr lang="en-US" sz="9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524000" y="28575"/>
            <a:ext cx="677863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H8   </a:t>
            </a:r>
            <a:r>
              <a:rPr lang="en-US" sz="900" dirty="0">
                <a:solidFill>
                  <a:prstClr val="white"/>
                </a:solidFill>
              </a:rPr>
              <a:t>Pan Fried Tilapia Filet, Garlic Broccoli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2400" y="58738"/>
            <a:ext cx="685800" cy="17526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H10  </a:t>
            </a:r>
            <a:r>
              <a:rPr lang="en-US" sz="900" dirty="0">
                <a:solidFill>
                  <a:prstClr val="white"/>
                </a:solidFill>
              </a:rPr>
              <a:t>Hot Dessert 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2895600" y="2057400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C5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DESSERT 5 ASSORTED PASTRY </a:t>
            </a:r>
          </a:p>
        </p:txBody>
      </p:sp>
      <p:sp>
        <p:nvSpPr>
          <p:cNvPr id="20" name="Rectangle 19"/>
          <p:cNvSpPr/>
          <p:nvPr/>
        </p:nvSpPr>
        <p:spPr>
          <a:xfrm rot="20755906" flipH="1">
            <a:off x="6281738" y="1903413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C3</a:t>
            </a:r>
          </a:p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</a:rPr>
              <a:t>Cucumber Salad, </a:t>
            </a:r>
            <a:r>
              <a:rPr lang="en-US" sz="900" dirty="0" err="1">
                <a:solidFill>
                  <a:prstClr val="white"/>
                </a:solidFill>
              </a:rPr>
              <a:t>Bayrischer</a:t>
            </a:r>
            <a:r>
              <a:rPr lang="en-US" sz="900" dirty="0">
                <a:solidFill>
                  <a:prstClr val="white"/>
                </a:solidFill>
              </a:rPr>
              <a:t> </a:t>
            </a:r>
            <a:r>
              <a:rPr lang="en-US" sz="900" dirty="0" err="1">
                <a:solidFill>
                  <a:prstClr val="white"/>
                </a:solidFill>
              </a:rPr>
              <a:t>Wurst</a:t>
            </a:r>
            <a:r>
              <a:rPr lang="en-US" sz="900" dirty="0">
                <a:solidFill>
                  <a:prstClr val="white"/>
                </a:solidFill>
              </a:rPr>
              <a:t> Salad , Beetroot Salad, Pickled </a:t>
            </a:r>
            <a:r>
              <a:rPr lang="en-US" sz="900" dirty="0" err="1">
                <a:solidFill>
                  <a:prstClr val="white"/>
                </a:solidFill>
              </a:rPr>
              <a:t>Giardiniera</a:t>
            </a:r>
            <a:endParaRPr lang="en-US" sz="90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H="1">
            <a:off x="2895600" y="36576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C7</a:t>
            </a:r>
          </a:p>
          <a:p>
            <a:pPr algn="ctr">
              <a:defRPr/>
            </a:pPr>
            <a:r>
              <a:rPr lang="en-US" sz="1100" dirty="0">
                <a:solidFill>
                  <a:prstClr val="white"/>
                </a:solidFill>
              </a:rPr>
              <a:t>SLICE  FRUIT and Fresh Fruits </a:t>
            </a:r>
          </a:p>
        </p:txBody>
      </p:sp>
      <p:sp>
        <p:nvSpPr>
          <p:cNvPr id="26" name="Rounded Rectangle 25" descr="&#10;"/>
          <p:cNvSpPr/>
          <p:nvPr/>
        </p:nvSpPr>
        <p:spPr>
          <a:xfrm rot="5400000">
            <a:off x="7429500" y="2781300"/>
            <a:ext cx="2209800" cy="6096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C0</a:t>
            </a:r>
          </a:p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</a:rPr>
              <a:t>Shrimp Cocktail  </a:t>
            </a:r>
          </a:p>
        </p:txBody>
      </p:sp>
      <p:sp>
        <p:nvSpPr>
          <p:cNvPr id="28" name="Rounded Rectangle 27"/>
          <p:cNvSpPr/>
          <p:nvPr/>
        </p:nvSpPr>
        <p:spPr>
          <a:xfrm rot="16200000">
            <a:off x="-609600" y="2819400"/>
            <a:ext cx="2286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H11</a:t>
            </a:r>
            <a:endParaRPr lang="en-US" sz="90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</a:rPr>
              <a:t>Cheese Sauce, Paprika Onion Sauce &amp; Bavarian Split Pea Soup Garnished with Smoked Ham</a:t>
            </a:r>
          </a:p>
        </p:txBody>
      </p:sp>
      <p:sp>
        <p:nvSpPr>
          <p:cNvPr id="15378" name="TextBox 28"/>
          <p:cNvSpPr txBox="1">
            <a:spLocks noChangeArrowheads="1"/>
          </p:cNvSpPr>
          <p:nvPr/>
        </p:nvSpPr>
        <p:spPr bwMode="auto">
          <a:xfrm>
            <a:off x="7391400" y="4724400"/>
            <a:ext cx="101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Calibri" pitchFamily="34" charset="0"/>
              </a:rPr>
              <a:t>entrance</a:t>
            </a:r>
          </a:p>
        </p:txBody>
      </p:sp>
      <p:sp>
        <p:nvSpPr>
          <p:cNvPr id="15379" name="TextBox 30"/>
          <p:cNvSpPr txBox="1">
            <a:spLocks noChangeArrowheads="1"/>
          </p:cNvSpPr>
          <p:nvPr/>
        </p:nvSpPr>
        <p:spPr bwMode="auto">
          <a:xfrm>
            <a:off x="0" y="46482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Calibri" pitchFamily="34" charset="0"/>
              </a:rPr>
              <a:t>exit</a:t>
            </a:r>
          </a:p>
        </p:txBody>
      </p:sp>
      <p:sp>
        <p:nvSpPr>
          <p:cNvPr id="30" name="Up Arrow 29"/>
          <p:cNvSpPr/>
          <p:nvPr/>
        </p:nvSpPr>
        <p:spPr>
          <a:xfrm>
            <a:off x="7696200" y="3505200"/>
            <a:ext cx="484188" cy="977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flipH="1">
            <a:off x="4724400" y="2057400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C4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SALAD BAR</a:t>
            </a:r>
          </a:p>
        </p:txBody>
      </p:sp>
      <p:sp>
        <p:nvSpPr>
          <p:cNvPr id="50" name="Rectangle 49"/>
          <p:cNvSpPr/>
          <p:nvPr/>
        </p:nvSpPr>
        <p:spPr>
          <a:xfrm rot="731120" flipH="1">
            <a:off x="1392238" y="1885950"/>
            <a:ext cx="1371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C6     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ASSORTED CHEESE PLATERS </a:t>
            </a:r>
          </a:p>
        </p:txBody>
      </p:sp>
      <p:sp>
        <p:nvSpPr>
          <p:cNvPr id="43" name="Rectangle 42"/>
          <p:cNvSpPr/>
          <p:nvPr/>
        </p:nvSpPr>
        <p:spPr>
          <a:xfrm rot="20929033" flipH="1">
            <a:off x="6276975" y="3473450"/>
            <a:ext cx="1371600" cy="1203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C1                   </a:t>
            </a:r>
            <a:r>
              <a:rPr lang="en-US" sz="900" dirty="0">
                <a:solidFill>
                  <a:prstClr val="white"/>
                </a:solidFill>
              </a:rPr>
              <a:t>Liverwurst Pate, Black Forest -</a:t>
            </a:r>
            <a:r>
              <a:rPr lang="en-US" sz="900" dirty="0" err="1">
                <a:solidFill>
                  <a:prstClr val="white"/>
                </a:solidFill>
              </a:rPr>
              <a:t>Bierschinken</a:t>
            </a:r>
            <a:r>
              <a:rPr lang="en-US" sz="900" dirty="0">
                <a:solidFill>
                  <a:prstClr val="white"/>
                </a:solidFill>
              </a:rPr>
              <a:t>, Bier </a:t>
            </a:r>
            <a:r>
              <a:rPr lang="en-US" sz="900" dirty="0" err="1">
                <a:solidFill>
                  <a:prstClr val="white"/>
                </a:solidFill>
              </a:rPr>
              <a:t>Wurst</a:t>
            </a:r>
            <a:r>
              <a:rPr lang="en-US" sz="900" dirty="0">
                <a:solidFill>
                  <a:prstClr val="white"/>
                </a:solidFill>
              </a:rPr>
              <a:t>, </a:t>
            </a:r>
            <a:r>
              <a:rPr lang="en-US" sz="900" dirty="0" err="1">
                <a:solidFill>
                  <a:prstClr val="white"/>
                </a:solidFill>
              </a:rPr>
              <a:t>Lyonerwurst</a:t>
            </a:r>
            <a:r>
              <a:rPr lang="en-US" sz="900" dirty="0">
                <a:solidFill>
                  <a:prstClr val="white"/>
                </a:solidFill>
              </a:rPr>
              <a:t> Pepper, </a:t>
            </a:r>
            <a:r>
              <a:rPr lang="en-US" sz="900" dirty="0" err="1">
                <a:solidFill>
                  <a:prstClr val="white"/>
                </a:solidFill>
              </a:rPr>
              <a:t>Jaagdwurst</a:t>
            </a:r>
            <a:r>
              <a:rPr lang="en-US" sz="900" dirty="0">
                <a:solidFill>
                  <a:prstClr val="white"/>
                </a:solidFill>
              </a:rPr>
              <a:t>, </a:t>
            </a:r>
            <a:r>
              <a:rPr lang="en-US" sz="900" dirty="0" err="1">
                <a:solidFill>
                  <a:prstClr val="white"/>
                </a:solidFill>
              </a:rPr>
              <a:t>Landjaeger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flipH="1">
            <a:off x="4495800" y="3657600"/>
            <a:ext cx="1600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C2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Three types of Cold cuts depends on Available 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 </a:t>
            </a:r>
          </a:p>
          <a:p>
            <a:pPr algn="ctr">
              <a:defRPr/>
            </a:pP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rot="598322" flipH="1">
            <a:off x="1439863" y="3540125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C8</a:t>
            </a:r>
          </a:p>
          <a:p>
            <a:pPr algn="ctr">
              <a:defRPr/>
            </a:pPr>
            <a:r>
              <a:rPr lang="en-US" sz="1200" dirty="0">
                <a:solidFill>
                  <a:prstClr val="white"/>
                </a:solidFill>
              </a:rPr>
              <a:t>ASSORTED BREAD ,</a:t>
            </a: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218749"/>
              </p:ext>
            </p:extLst>
          </p:nvPr>
        </p:nvGraphicFramePr>
        <p:xfrm>
          <a:off x="2532063" y="5943600"/>
          <a:ext cx="3581400" cy="914400"/>
        </p:xfrm>
        <a:graphic>
          <a:graphicData uri="http://schemas.openxmlformats.org/drawingml/2006/table">
            <a:tbl>
              <a:tblPr/>
              <a:tblGrid>
                <a:gridCol w="3581400"/>
              </a:tblGrid>
              <a:tr h="914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STARBOARD SIDE  </a:t>
                      </a:r>
                      <a:r>
                        <a:rPr lang="en-US" sz="1800" b="1" dirty="0" smtClean="0">
                          <a:solidFill>
                            <a:prstClr val="black"/>
                          </a:solidFill>
                        </a:rPr>
                        <a:t>DINNER                  Bavarian</a:t>
                      </a:r>
                      <a:r>
                        <a:rPr lang="en-US" sz="1800" b="1" baseline="0" dirty="0" smtClean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prstClr val="black"/>
                          </a:solidFill>
                        </a:rPr>
                        <a:t>Day </a:t>
                      </a:r>
                    </a:p>
                    <a:p>
                      <a:pPr algn="ctr"/>
                      <a:endParaRPr lang="en-US" sz="1800" b="1" dirty="0"/>
                    </a:p>
                  </a:txBody>
                  <a:tcPr marT="45502" marB="45502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392" name="TextBox 47"/>
          <p:cNvSpPr txBox="1">
            <a:spLocks noChangeArrowheads="1"/>
          </p:cNvSpPr>
          <p:nvPr/>
        </p:nvSpPr>
        <p:spPr bwMode="auto">
          <a:xfrm>
            <a:off x="228600" y="5486400"/>
            <a:ext cx="2209800" cy="10779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Calibri" pitchFamily="34" charset="0"/>
              </a:rPr>
              <a:t>H1 – H5:___2</a:t>
            </a:r>
            <a:r>
              <a:rPr lang="en-US" altLang="en-US" sz="1600" b="1" baseline="3000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altLang="en-US" sz="1600" b="1">
                <a:solidFill>
                  <a:srgbClr val="000000"/>
                </a:solidFill>
                <a:latin typeface="Calibri" pitchFamily="34" charset="0"/>
              </a:rPr>
              <a:t> Commis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Calibri" pitchFamily="34" charset="0"/>
              </a:rPr>
              <a:t>H11:____2</a:t>
            </a:r>
            <a:r>
              <a:rPr lang="en-US" altLang="en-US" sz="1600" b="1" baseline="3000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altLang="en-US" sz="1600" b="1">
                <a:solidFill>
                  <a:srgbClr val="000000"/>
                </a:solidFill>
                <a:latin typeface="Calibri" pitchFamily="34" charset="0"/>
              </a:rPr>
              <a:t> Commis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Calibri" pitchFamily="34" charset="0"/>
              </a:rPr>
              <a:t>CARVING:_  2</a:t>
            </a:r>
            <a:r>
              <a:rPr lang="en-US" altLang="en-US" sz="1600" b="1" baseline="3000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altLang="en-US" sz="1600" b="1">
                <a:solidFill>
                  <a:srgbClr val="000000"/>
                </a:solidFill>
                <a:latin typeface="Calibri" pitchFamily="34" charset="0"/>
              </a:rPr>
              <a:t> Commis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Calibri" pitchFamily="34" charset="0"/>
              </a:rPr>
              <a:t>H6 – H10:__2</a:t>
            </a:r>
            <a:r>
              <a:rPr lang="en-US" altLang="en-US" sz="1600" b="1" baseline="3000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altLang="en-US" sz="1600" b="1">
                <a:solidFill>
                  <a:srgbClr val="000000"/>
                </a:solidFill>
                <a:latin typeface="Calibri" pitchFamily="34" charset="0"/>
              </a:rPr>
              <a:t> Commis</a:t>
            </a:r>
          </a:p>
        </p:txBody>
      </p:sp>
      <p:sp>
        <p:nvSpPr>
          <p:cNvPr id="15393" name="TextBox 50"/>
          <p:cNvSpPr txBox="1">
            <a:spLocks noChangeArrowheads="1"/>
          </p:cNvSpPr>
          <p:nvPr/>
        </p:nvSpPr>
        <p:spPr bwMode="auto">
          <a:xfrm>
            <a:off x="6172200" y="5486400"/>
            <a:ext cx="2743200" cy="10779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Calibri" pitchFamily="34" charset="0"/>
              </a:rPr>
              <a:t>HOT FILLER:__DCDP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Calibri" pitchFamily="34" charset="0"/>
              </a:rPr>
              <a:t>COLD FILLER:___1</a:t>
            </a:r>
            <a:r>
              <a:rPr lang="en-US" altLang="en-US" sz="1600" b="1" baseline="30000">
                <a:solidFill>
                  <a:srgbClr val="000000"/>
                </a:solidFill>
                <a:latin typeface="Calibri" pitchFamily="34" charset="0"/>
              </a:rPr>
              <a:t>st</a:t>
            </a:r>
            <a:r>
              <a:rPr lang="en-US" altLang="en-US" sz="1600" b="1">
                <a:solidFill>
                  <a:srgbClr val="000000"/>
                </a:solidFill>
                <a:latin typeface="Calibri" pitchFamily="34" charset="0"/>
              </a:rPr>
              <a:t> Commis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Calibri" pitchFamily="34" charset="0"/>
              </a:rPr>
              <a:t>GAZEBO:__DCDP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Calibri" pitchFamily="34" charset="0"/>
              </a:rPr>
              <a:t>INSIDE RUNNER:_2</a:t>
            </a:r>
            <a:r>
              <a:rPr lang="en-US" altLang="en-US" sz="1600" b="1" baseline="3000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altLang="en-US" sz="1600" b="1">
                <a:solidFill>
                  <a:srgbClr val="000000"/>
                </a:solidFill>
                <a:latin typeface="Calibri" pitchFamily="34" charset="0"/>
              </a:rPr>
              <a:t> Commis</a:t>
            </a:r>
            <a:endParaRPr lang="en-US" altLang="en-US" sz="1600" b="1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5394" name="TextBox 50"/>
          <p:cNvSpPr txBox="1">
            <a:spLocks noChangeArrowheads="1"/>
          </p:cNvSpPr>
          <p:nvPr/>
        </p:nvSpPr>
        <p:spPr bwMode="auto">
          <a:xfrm>
            <a:off x="2971800" y="5094288"/>
            <a:ext cx="2743200" cy="830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Calibri" pitchFamily="34" charset="0"/>
              </a:rPr>
              <a:t>C0:_ 2</a:t>
            </a:r>
            <a:r>
              <a:rPr lang="en-US" altLang="en-US" sz="1600" b="1" baseline="3000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altLang="en-US" sz="1600" b="1">
                <a:solidFill>
                  <a:srgbClr val="000000"/>
                </a:solidFill>
                <a:latin typeface="Calibri" pitchFamily="34" charset="0"/>
              </a:rPr>
              <a:t> Commis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Calibri" pitchFamily="34" charset="0"/>
              </a:rPr>
              <a:t>C1 – C4:___2</a:t>
            </a:r>
            <a:r>
              <a:rPr lang="en-US" altLang="en-US" sz="1600" b="1" baseline="3000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altLang="en-US" sz="1600" b="1">
                <a:solidFill>
                  <a:srgbClr val="000000"/>
                </a:solidFill>
                <a:latin typeface="Calibri" pitchFamily="34" charset="0"/>
              </a:rPr>
              <a:t> Commis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</a:pPr>
            <a:r>
              <a:rPr lang="en-US" altLang="en-US" sz="1600" b="1">
                <a:solidFill>
                  <a:srgbClr val="000000"/>
                </a:solidFill>
                <a:latin typeface="Calibri" pitchFamily="34" charset="0"/>
              </a:rPr>
              <a:t>C5 – C8:__ 1</a:t>
            </a:r>
            <a:r>
              <a:rPr lang="en-US" altLang="en-US" sz="1600" b="1" baseline="30000">
                <a:solidFill>
                  <a:srgbClr val="000000"/>
                </a:solidFill>
                <a:latin typeface="Calibri" pitchFamily="34" charset="0"/>
              </a:rPr>
              <a:t>st</a:t>
            </a:r>
            <a:r>
              <a:rPr lang="en-US" altLang="en-US" sz="1600" b="1">
                <a:solidFill>
                  <a:srgbClr val="000000"/>
                </a:solidFill>
                <a:latin typeface="Calibri" pitchFamily="34" charset="0"/>
              </a:rPr>
              <a:t> Commis 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838200" y="365760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5638800"/>
            <a:ext cx="85344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                   H1 &amp; H 2 PASTA, SAUSAGES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" t="26489" r="991" b="26650"/>
          <a:stretch/>
        </p:blipFill>
        <p:spPr>
          <a:xfrm>
            <a:off x="197556" y="152400"/>
            <a:ext cx="3256843" cy="246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t="24154" r="4301" b="32904"/>
          <a:stretch/>
        </p:blipFill>
        <p:spPr>
          <a:xfrm>
            <a:off x="6399386" y="3352800"/>
            <a:ext cx="2439814" cy="2257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3" b="30796"/>
          <a:stretch/>
        </p:blipFill>
        <p:spPr>
          <a:xfrm>
            <a:off x="3484030" y="1694039"/>
            <a:ext cx="2915355" cy="184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562600"/>
            <a:ext cx="85344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                    H 3 SAUSAGES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3" r="2492" b="15138"/>
          <a:stretch/>
        </p:blipFill>
        <p:spPr>
          <a:xfrm>
            <a:off x="762000" y="457200"/>
            <a:ext cx="29718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 r="2339" b="18572"/>
          <a:stretch/>
        </p:blipFill>
        <p:spPr>
          <a:xfrm>
            <a:off x="5638800" y="2362201"/>
            <a:ext cx="2438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638800"/>
            <a:ext cx="85344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   </a:t>
            </a:r>
            <a:r>
              <a:rPr lang="en-US" sz="2000" dirty="0" smtClean="0"/>
              <a:t>H4 &amp; H5 VEAL SCHNITZEL, POTATO SALAD &amp; BRAISED CABBAGE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5" b="13849"/>
          <a:stretch/>
        </p:blipFill>
        <p:spPr>
          <a:xfrm>
            <a:off x="304800" y="682976"/>
            <a:ext cx="2514599" cy="2333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1"/>
          <a:stretch/>
        </p:blipFill>
        <p:spPr>
          <a:xfrm>
            <a:off x="2971800" y="2190044"/>
            <a:ext cx="2514601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6" b="38292"/>
          <a:stretch/>
        </p:blipFill>
        <p:spPr>
          <a:xfrm>
            <a:off x="5943600" y="682976"/>
            <a:ext cx="2466622" cy="233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638800"/>
            <a:ext cx="85344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                                 CARVING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7" r="255" b="41397"/>
          <a:stretch/>
        </p:blipFill>
        <p:spPr>
          <a:xfrm>
            <a:off x="990601" y="1174044"/>
            <a:ext cx="3352800" cy="2291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19462" r="3830" b="37527"/>
          <a:stretch/>
        </p:blipFill>
        <p:spPr>
          <a:xfrm>
            <a:off x="5181600" y="2743200"/>
            <a:ext cx="3268133" cy="225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635625"/>
            <a:ext cx="8534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        H6 &amp; H7 Quiche, Mashed Potato, Beef Goulash &amp; Spätzle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7" b="43361"/>
          <a:stretch/>
        </p:blipFill>
        <p:spPr>
          <a:xfrm>
            <a:off x="152400" y="341489"/>
            <a:ext cx="2338386" cy="1603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18304" r="4114" b="33172"/>
          <a:stretch/>
        </p:blipFill>
        <p:spPr>
          <a:xfrm>
            <a:off x="2490786" y="1456267"/>
            <a:ext cx="2064280" cy="20489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" t="13367" r="121" b="17498"/>
          <a:stretch/>
        </p:blipFill>
        <p:spPr>
          <a:xfrm>
            <a:off x="4555066" y="341489"/>
            <a:ext cx="2332390" cy="1710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7" b="19646"/>
          <a:stretch/>
        </p:blipFill>
        <p:spPr>
          <a:xfrm>
            <a:off x="6915678" y="1456267"/>
            <a:ext cx="1905000" cy="204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6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5638800"/>
            <a:ext cx="8534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    H8 &amp; H9 Fish, Broccoli, Mustard Chicken &amp; Parsley Potatoes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7" r="4994" b="20934"/>
          <a:stretch/>
        </p:blipFill>
        <p:spPr>
          <a:xfrm>
            <a:off x="200377" y="412044"/>
            <a:ext cx="2094088" cy="259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0" r="2741" b="22490"/>
          <a:stretch/>
        </p:blipFill>
        <p:spPr>
          <a:xfrm>
            <a:off x="2243666" y="2133600"/>
            <a:ext cx="2246489" cy="2596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5" r="1911" b="32582"/>
          <a:stretch/>
        </p:blipFill>
        <p:spPr>
          <a:xfrm>
            <a:off x="4498620" y="412044"/>
            <a:ext cx="2353733" cy="2590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7" b="15351"/>
          <a:stretch/>
        </p:blipFill>
        <p:spPr>
          <a:xfrm>
            <a:off x="6852354" y="2133600"/>
            <a:ext cx="2139246" cy="25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638800"/>
            <a:ext cx="8534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                                       H10 Hot Dessert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11648" r="871" b="19860"/>
          <a:stretch/>
        </p:blipFill>
        <p:spPr>
          <a:xfrm>
            <a:off x="922867" y="533400"/>
            <a:ext cx="3048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5" b="34246"/>
          <a:stretch/>
        </p:blipFill>
        <p:spPr>
          <a:xfrm>
            <a:off x="3970867" y="2971800"/>
            <a:ext cx="3124200" cy="217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638800"/>
            <a:ext cx="8534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                                          H11 Soup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6" t="27964" r="20767" b="29524"/>
          <a:stretch/>
        </p:blipFill>
        <p:spPr>
          <a:xfrm>
            <a:off x="1676400" y="1752600"/>
            <a:ext cx="5700888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486400"/>
            <a:ext cx="85344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   C 1 Assorted Pate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685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638800"/>
            <a:ext cx="85344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                  C 2  Assorted Cold Cuts 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7" t="16586" b="11701"/>
          <a:stretch/>
        </p:blipFill>
        <p:spPr>
          <a:xfrm>
            <a:off x="304800" y="304800"/>
            <a:ext cx="1984022" cy="2209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13366" b="11487"/>
          <a:stretch/>
        </p:blipFill>
        <p:spPr>
          <a:xfrm>
            <a:off x="2288822" y="1981200"/>
            <a:ext cx="2190044" cy="2438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5" b="17284"/>
          <a:stretch/>
        </p:blipFill>
        <p:spPr>
          <a:xfrm>
            <a:off x="4478866" y="304800"/>
            <a:ext cx="2322689" cy="2209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0" b="14278"/>
          <a:stretch/>
        </p:blipFill>
        <p:spPr>
          <a:xfrm>
            <a:off x="6801555" y="1981200"/>
            <a:ext cx="200660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52450" y="5630863"/>
            <a:ext cx="859155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                        C3 COMPOTE SALAD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7" b="12346"/>
          <a:stretch/>
        </p:blipFill>
        <p:spPr>
          <a:xfrm>
            <a:off x="152400" y="381001"/>
            <a:ext cx="2133599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" t="8802" r="-480" b="21203"/>
          <a:stretch/>
        </p:blipFill>
        <p:spPr>
          <a:xfrm>
            <a:off x="2285999" y="2057400"/>
            <a:ext cx="2362201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6" b="15889"/>
          <a:stretch/>
        </p:blipFill>
        <p:spPr>
          <a:xfrm>
            <a:off x="4648200" y="381001"/>
            <a:ext cx="2133600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 b="19431"/>
          <a:stretch/>
        </p:blipFill>
        <p:spPr>
          <a:xfrm>
            <a:off x="6781800" y="2057401"/>
            <a:ext cx="217311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5635625"/>
            <a:ext cx="85344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                        C4 SALAD BAR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t="19807" r="9800" b="10628"/>
          <a:stretch/>
        </p:blipFill>
        <p:spPr>
          <a:xfrm>
            <a:off x="1981201" y="1320800"/>
            <a:ext cx="57150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5562600"/>
            <a:ext cx="85344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          C5 DESSERT ASSORTED PASTRY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" t="14008" r="4431" b="9770"/>
          <a:stretch/>
        </p:blipFill>
        <p:spPr>
          <a:xfrm>
            <a:off x="1981200" y="914400"/>
            <a:ext cx="5703712" cy="400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486400"/>
            <a:ext cx="85344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                   C6 CHEESE COUNTER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-709" b="12536"/>
          <a:stretch/>
        </p:blipFill>
        <p:spPr>
          <a:xfrm>
            <a:off x="381000" y="152400"/>
            <a:ext cx="3206043" cy="2027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3" t="5447" r="-2127" b="4021"/>
          <a:stretch/>
        </p:blipFill>
        <p:spPr>
          <a:xfrm>
            <a:off x="4408311" y="1752600"/>
            <a:ext cx="406682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8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5562600"/>
            <a:ext cx="85344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        C7 Sliced Assorted Fruit and Fresh Fruit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0" b="13828"/>
          <a:stretch/>
        </p:blipFill>
        <p:spPr>
          <a:xfrm>
            <a:off x="2362200" y="1143000"/>
            <a:ext cx="4495800" cy="349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5638800"/>
            <a:ext cx="85344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                        C8 ASSORTED BREAD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9" b="13598"/>
          <a:stretch/>
        </p:blipFill>
        <p:spPr>
          <a:xfrm>
            <a:off x="2057400" y="1704622"/>
            <a:ext cx="5105400" cy="234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155</TotalTime>
  <Words>346</Words>
  <Application>Microsoft Office PowerPoint</Application>
  <PresentationFormat>On-screen Show (4:3)</PresentationFormat>
  <Paragraphs>63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Princess Cruises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Shipboard Systems</dc:creator>
  <cp:lastModifiedBy>Shipboard Systems</cp:lastModifiedBy>
  <cp:revision>19</cp:revision>
  <dcterms:created xsi:type="dcterms:W3CDTF">2016-12-05T00:25:20Z</dcterms:created>
  <dcterms:modified xsi:type="dcterms:W3CDTF">2016-12-13T23:50:46Z</dcterms:modified>
</cp:coreProperties>
</file>