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2" r:id="rId2"/>
  </p:sldMasterIdLst>
  <p:notesMasterIdLst>
    <p:notesMasterId r:id="rId21"/>
  </p:notesMasterIdLst>
  <p:sldIdLst>
    <p:sldId id="277" r:id="rId3"/>
    <p:sldId id="256" r:id="rId4"/>
    <p:sldId id="257" r:id="rId5"/>
    <p:sldId id="260" r:id="rId6"/>
    <p:sldId id="261" r:id="rId7"/>
    <p:sldId id="262" r:id="rId8"/>
    <p:sldId id="263" r:id="rId9"/>
    <p:sldId id="258" r:id="rId10"/>
    <p:sldId id="259" r:id="rId11"/>
    <p:sldId id="264" r:id="rId12"/>
    <p:sldId id="265" r:id="rId13"/>
    <p:sldId id="266" r:id="rId14"/>
    <p:sldId id="267" r:id="rId15"/>
    <p:sldId id="268" r:id="rId16"/>
    <p:sldId id="269" r:id="rId17"/>
    <p:sldId id="274" r:id="rId18"/>
    <p:sldId id="276" r:id="rId19"/>
    <p:sldId id="271" r:id="rId2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BD4B0F-148C-49A5-B2A6-014020FAA4E4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61BF90-5075-4BC1-9DED-EE28DD4CE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8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44A17FF-3F8C-4DD7-92AA-D55273B2EC53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BA965-D851-43F4-902E-2882EB84FFB6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39F7ECC7-CFC8-4C4C-8769-1559D36954F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43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9EAFE-837F-44C3-9D2A-F42DD93A124A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132DD-67F7-4C08-A97B-24202716B816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009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8A3C7-B70D-4578-940F-E13BA4179D33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8C0EC-9FA6-4F15-B8DD-4345C7942731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663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A24FF2-7B52-4AD2-AC42-C51941405EFC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884720F7-0184-4489-AA72-8BB4BFA9327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FA92C8-3635-47A0-8F93-09AC3CFC82A3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pPr>
              <a:defRPr/>
            </a:pPr>
            <a:fld id="{E961A07A-5CF5-424C-9873-34FE1429E561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99FD29-908D-4982-AB45-E7AB04896865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5417-05F0-46F8-ACA6-299715894B5E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7B198D-927E-45F9-AA0D-97F0D4950998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0D9C54-277D-43FC-BC5E-B15AF6FE644B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6CA39C-B9DB-4139-93BB-A2F27CA1F162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pPr>
              <a:defRPr/>
            </a:pPr>
            <a:fld id="{3F388167-B036-4E9C-9B56-43DC3181989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0EA340-4888-40A1-8545-61C76A7D8D24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28DA8-4CF6-4949-8991-90D926E103AF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B67BF7-81B0-439C-A268-6187496B02B8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FC940B-185C-488F-84B9-5886C0FEBF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ABECC4-D26B-4CC1-96B8-E4799FDEC4BB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B3F8DE-622C-4C5D-A9EC-A30D14F11AE0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D28AA-902E-4E43-BFDC-14E04A80FF9A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94EDA-7E55-4F88-AF6A-38907EBBB23F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45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0D70E3-1443-4D05-94E7-5F5B0AF885F0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D480D6-58C0-4CA2-9B03-78E4690EC407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574543-6034-461B-BD97-97F68B685972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8D5A98-FE27-4AC7-A9A8-515D6547FB25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9B8F73-1FC5-4B17-8BDC-AFC6C871A2E7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A3B767-AB2F-46A8-B21E-E058E9E9DEEC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2DCED-BE4A-4D56-8268-5E5022B4E729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8269562E-472C-4C62-8303-45C0A891477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65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A24BA-A13B-4729-9B7B-E79C898EF100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2EE49-28FD-483F-A1CE-1A70E3663EF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43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 algn="ctr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259A0-7135-497E-9053-A037ABFF53EC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768DA36A-4183-4A3D-8C4A-121906532AF0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948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03AEF-6209-4432-9EDD-BE1CD77B1731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CCB41-FAFD-48AD-A6D9-A222078002DF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47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55E8A-2A89-413F-93A6-DFD766366F18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822E45C-8297-4CA0-A4A5-AD55EF9CD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2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7BE84B2A-328B-4617-9148-9647ACABBA57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CB522-0B97-4208-821A-C4CE36AF5D3F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43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2AC9E-2C35-45BF-9839-5CFF62A5F5FF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D23F0-8D43-4520-BB26-247F10128C8E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35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solidFill>
                <a:prstClr val="black"/>
              </a:solidFill>
              <a:latin typeface="Georgia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A5AE2B1-F625-46D7-AEC5-E9776F03DA22}" type="datetimeFigureOut">
              <a:rPr lang="en-US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>
                <a:solidFill>
                  <a:schemeClr val="accent3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42DE35E-9B65-432F-BA0E-6F9F2D07B3BF}" type="slidenum">
              <a:rPr lang="en-US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5227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18" charset="2"/>
        <a:buChar char="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C8B6D2FA-0646-4A10-A0C1-EB8279DDD896}" type="datetimeFigureOut">
              <a:rPr lang="en-US" smtClean="0"/>
              <a:pPr>
                <a:defRPr/>
              </a:pPr>
              <a:t>12/13/2016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>
              <a:defRPr/>
            </a:pPr>
            <a:fld id="{FF77199E-5367-462C-88D0-D82613F598B2}" type="slidenum">
              <a:rPr lang="en-US" smtClean="0">
                <a:solidFill>
                  <a:srgbClr val="8CADA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CADA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3727450" y="7620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b="1" dirty="0">
                <a:solidFill>
                  <a:prstClr val="white"/>
                </a:solidFill>
                <a:latin typeface="Calibri"/>
              </a:rPr>
              <a:t>Roasted Tom Turkey </a:t>
            </a:r>
          </a:p>
        </p:txBody>
      </p:sp>
      <p:sp>
        <p:nvSpPr>
          <p:cNvPr id="8" name="Rounded Rectangle 7"/>
          <p:cNvSpPr/>
          <p:nvPr/>
        </p:nvSpPr>
        <p:spPr>
          <a:xfrm rot="20577030">
            <a:off x="5141913" y="-46038"/>
            <a:ext cx="739775" cy="218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prstClr val="white"/>
                </a:solidFill>
              </a:rPr>
              <a:t>H5 </a:t>
            </a:r>
            <a:r>
              <a:rPr lang="en-US" sz="900" b="1" dirty="0">
                <a:solidFill>
                  <a:prstClr val="white"/>
                </a:solidFill>
              </a:rPr>
              <a:t>Grilled Minute Steak Cowboy Style , Fried Steak Potatoes Plus</a:t>
            </a:r>
          </a:p>
        </p:txBody>
      </p:sp>
      <p:sp>
        <p:nvSpPr>
          <p:cNvPr id="9" name="Rounded Rectangle 8"/>
          <p:cNvSpPr/>
          <p:nvPr/>
        </p:nvSpPr>
        <p:spPr>
          <a:xfrm rot="20528712">
            <a:off x="5778500" y="44450"/>
            <a:ext cx="812800" cy="1684338"/>
          </a:xfrm>
          <a:prstGeom prst="roundRect">
            <a:avLst>
              <a:gd name="adj" fmla="val 142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H4  </a:t>
            </a:r>
            <a:r>
              <a:rPr lang="en-US" sz="900" b="1" dirty="0">
                <a:solidFill>
                  <a:prstClr val="white"/>
                </a:solidFill>
              </a:rPr>
              <a:t>Virginia Ham Steak Red Eye Gravy , Gratin Cauliflower </a:t>
            </a:r>
          </a:p>
        </p:txBody>
      </p:sp>
      <p:sp>
        <p:nvSpPr>
          <p:cNvPr id="10" name="Rounded Rectangle 9"/>
          <p:cNvSpPr/>
          <p:nvPr/>
        </p:nvSpPr>
        <p:spPr>
          <a:xfrm rot="590148">
            <a:off x="2965450" y="-12700"/>
            <a:ext cx="774700" cy="2028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H6 </a:t>
            </a:r>
            <a:r>
              <a:rPr lang="en-US" sz="900" b="1" dirty="0">
                <a:solidFill>
                  <a:prstClr val="white"/>
                </a:solidFill>
              </a:rPr>
              <a:t>Fried Kentucky Chicken, Mashed Potatoes</a:t>
            </a:r>
          </a:p>
        </p:txBody>
      </p:sp>
      <p:sp>
        <p:nvSpPr>
          <p:cNvPr id="11" name="Rounded Rectangle 10"/>
          <p:cNvSpPr/>
          <p:nvPr/>
        </p:nvSpPr>
        <p:spPr>
          <a:xfrm rot="602802">
            <a:off x="2232025" y="3175"/>
            <a:ext cx="781050" cy="1924050"/>
          </a:xfrm>
          <a:prstGeom prst="roundRect">
            <a:avLst>
              <a:gd name="adj" fmla="val 24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H7   </a:t>
            </a:r>
            <a:r>
              <a:rPr lang="en-US" sz="900" b="1" dirty="0">
                <a:solidFill>
                  <a:prstClr val="white"/>
                </a:solidFill>
              </a:rPr>
              <a:t>Succotash, Baked Sweet Potato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00" y="0"/>
            <a:ext cx="865188" cy="181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H2  </a:t>
            </a:r>
            <a:r>
              <a:rPr lang="en-US" sz="900" dirty="0">
                <a:solidFill>
                  <a:prstClr val="white"/>
                </a:solidFill>
              </a:rPr>
              <a:t>Broiled King </a:t>
            </a:r>
            <a:r>
              <a:rPr lang="en-US" sz="900" dirty="0" err="1">
                <a:solidFill>
                  <a:prstClr val="white"/>
                </a:solidFill>
              </a:rPr>
              <a:t>Klip</a:t>
            </a:r>
            <a:r>
              <a:rPr lang="en-US" sz="900" dirty="0">
                <a:solidFill>
                  <a:prstClr val="white"/>
                </a:solidFill>
              </a:rPr>
              <a:t> Filet , Broiled Sliced Zucchini    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72250" y="0"/>
            <a:ext cx="81915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H3             </a:t>
            </a:r>
            <a:r>
              <a:rPr lang="en-US" sz="900" dirty="0">
                <a:solidFill>
                  <a:prstClr val="white"/>
                </a:solidFill>
              </a:rPr>
              <a:t>Cornmeal Crusted Cat Fish Filet, Broccoli Florets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039100" y="0"/>
            <a:ext cx="990600" cy="1981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                H1                     </a:t>
            </a:r>
            <a:r>
              <a:rPr lang="en-US" sz="900" dirty="0">
                <a:solidFill>
                  <a:prstClr val="white"/>
                </a:solidFill>
              </a:rPr>
              <a:t>Rigatoni with Red Clams Sauce,                    Mac &amp; Cheese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8200" y="58738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H9 </a:t>
            </a:r>
            <a:r>
              <a:rPr lang="en-US" sz="900" dirty="0">
                <a:solidFill>
                  <a:prstClr val="white"/>
                </a:solidFill>
              </a:rPr>
              <a:t>√  </a:t>
            </a:r>
            <a:r>
              <a:rPr lang="en-US" sz="900" dirty="0" err="1">
                <a:solidFill>
                  <a:prstClr val="white"/>
                </a:solidFill>
              </a:rPr>
              <a:t>Orzotto</a:t>
            </a:r>
            <a:r>
              <a:rPr lang="en-US" sz="900" dirty="0">
                <a:solidFill>
                  <a:prstClr val="white"/>
                </a:solidFill>
              </a:rPr>
              <a:t> with Vegetables </a:t>
            </a:r>
            <a:r>
              <a:rPr lang="en-US" sz="900" dirty="0" err="1">
                <a:solidFill>
                  <a:prstClr val="white"/>
                </a:solidFill>
              </a:rPr>
              <a:t>Brunnoise</a:t>
            </a:r>
            <a:r>
              <a:rPr lang="en-US" sz="900" dirty="0">
                <a:solidFill>
                  <a:prstClr val="white"/>
                </a:solidFill>
              </a:rPr>
              <a:t>,                     Dirty Rice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524000" y="0"/>
            <a:ext cx="762000" cy="1752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H8   </a:t>
            </a:r>
            <a:r>
              <a:rPr lang="en-US" sz="900" dirty="0">
                <a:solidFill>
                  <a:prstClr val="white"/>
                </a:solidFill>
              </a:rPr>
              <a:t>Black Mussel Pot, Baked Cinnamon Pumpkin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2400" y="58738"/>
            <a:ext cx="685800" cy="17526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H10  </a:t>
            </a:r>
            <a:r>
              <a:rPr lang="en-US" sz="900" dirty="0">
                <a:solidFill>
                  <a:prstClr val="white"/>
                </a:solidFill>
              </a:rPr>
              <a:t>Hot Dessert</a:t>
            </a:r>
          </a:p>
        </p:txBody>
      </p:sp>
      <p:sp>
        <p:nvSpPr>
          <p:cNvPr id="19" name="Rectangle 18"/>
          <p:cNvSpPr/>
          <p:nvPr/>
        </p:nvSpPr>
        <p:spPr>
          <a:xfrm flipH="1">
            <a:off x="28956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C5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DESSERT 5 ASSORTED PASTRY </a:t>
            </a:r>
          </a:p>
        </p:txBody>
      </p:sp>
      <p:sp>
        <p:nvSpPr>
          <p:cNvPr id="20" name="Rectangle 19"/>
          <p:cNvSpPr/>
          <p:nvPr/>
        </p:nvSpPr>
        <p:spPr>
          <a:xfrm rot="20755906" flipH="1">
            <a:off x="6281738" y="1903413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prstClr val="white"/>
                </a:solidFill>
              </a:rPr>
              <a:t>C3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DRESSINGS</a:t>
            </a:r>
          </a:p>
        </p:txBody>
      </p:sp>
      <p:sp>
        <p:nvSpPr>
          <p:cNvPr id="24" name="Rectangle 23"/>
          <p:cNvSpPr/>
          <p:nvPr/>
        </p:nvSpPr>
        <p:spPr>
          <a:xfrm flipH="1">
            <a:off x="2895600" y="3657600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C7</a:t>
            </a:r>
          </a:p>
          <a:p>
            <a:pPr algn="ctr">
              <a:defRPr/>
            </a:pPr>
            <a:r>
              <a:rPr lang="en-US" sz="1100" dirty="0">
                <a:solidFill>
                  <a:prstClr val="white"/>
                </a:solidFill>
              </a:rPr>
              <a:t>SLICE  FRUIT and Fresh Fruits </a:t>
            </a:r>
          </a:p>
        </p:txBody>
      </p:sp>
      <p:sp>
        <p:nvSpPr>
          <p:cNvPr id="26" name="Rounded Rectangle 25" descr="&#10;"/>
          <p:cNvSpPr/>
          <p:nvPr/>
        </p:nvSpPr>
        <p:spPr>
          <a:xfrm rot="5400000">
            <a:off x="7429500" y="2781300"/>
            <a:ext cx="2209800" cy="609600"/>
          </a:xfrm>
          <a:prstGeom prst="roundRect">
            <a:avLst>
              <a:gd name="adj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C0</a:t>
            </a:r>
          </a:p>
          <a:p>
            <a:pPr algn="ctr">
              <a:defRPr/>
            </a:pPr>
            <a:r>
              <a:rPr lang="en-US" sz="900" dirty="0">
                <a:solidFill>
                  <a:prstClr val="white"/>
                </a:solidFill>
              </a:rPr>
              <a:t>Assorted Cheese Plates </a:t>
            </a:r>
          </a:p>
        </p:txBody>
      </p:sp>
      <p:sp>
        <p:nvSpPr>
          <p:cNvPr id="28" name="Rounded Rectangle 27"/>
          <p:cNvSpPr/>
          <p:nvPr/>
        </p:nvSpPr>
        <p:spPr>
          <a:xfrm rot="16200000">
            <a:off x="-609600" y="2819400"/>
            <a:ext cx="22860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H11                                                   </a:t>
            </a:r>
            <a:r>
              <a:rPr lang="en-US" sz="900" dirty="0">
                <a:solidFill>
                  <a:prstClr val="white"/>
                </a:solidFill>
              </a:rPr>
              <a:t>Island Seafood </a:t>
            </a:r>
            <a:r>
              <a:rPr lang="en-US" sz="900" dirty="0" err="1">
                <a:solidFill>
                  <a:prstClr val="white"/>
                </a:solidFill>
              </a:rPr>
              <a:t>ChowderJamaican</a:t>
            </a:r>
            <a:r>
              <a:rPr lang="en-US" sz="900" dirty="0">
                <a:solidFill>
                  <a:prstClr val="white"/>
                </a:solidFill>
              </a:rPr>
              <a:t> Beef Consommé with Mini Cream Puffs </a:t>
            </a:r>
          </a:p>
        </p:txBody>
      </p:sp>
      <p:sp>
        <p:nvSpPr>
          <p:cNvPr id="20498" name="TextBox 28"/>
          <p:cNvSpPr txBox="1">
            <a:spLocks noChangeArrowheads="1"/>
          </p:cNvSpPr>
          <p:nvPr/>
        </p:nvSpPr>
        <p:spPr bwMode="auto">
          <a:xfrm>
            <a:off x="7516813" y="4637088"/>
            <a:ext cx="10175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entrance</a:t>
            </a:r>
          </a:p>
        </p:txBody>
      </p:sp>
      <p:sp>
        <p:nvSpPr>
          <p:cNvPr id="20499" name="TextBox 30"/>
          <p:cNvSpPr txBox="1">
            <a:spLocks noChangeArrowheads="1"/>
          </p:cNvSpPr>
          <p:nvPr/>
        </p:nvSpPr>
        <p:spPr bwMode="auto">
          <a:xfrm>
            <a:off x="0" y="4648200"/>
            <a:ext cx="2057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itchFamily="34" charset="0"/>
              </a:rPr>
              <a:t>exit</a:t>
            </a:r>
          </a:p>
        </p:txBody>
      </p:sp>
      <p:sp>
        <p:nvSpPr>
          <p:cNvPr id="30" name="Up Arrow 29"/>
          <p:cNvSpPr/>
          <p:nvPr/>
        </p:nvSpPr>
        <p:spPr>
          <a:xfrm>
            <a:off x="7696200" y="3505200"/>
            <a:ext cx="484188" cy="977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 flipH="1">
            <a:off x="4724400" y="2057400"/>
            <a:ext cx="13716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C4</a:t>
            </a: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SALAD BAR</a:t>
            </a:r>
          </a:p>
        </p:txBody>
      </p:sp>
      <p:sp>
        <p:nvSpPr>
          <p:cNvPr id="50" name="Rectangle 49"/>
          <p:cNvSpPr/>
          <p:nvPr/>
        </p:nvSpPr>
        <p:spPr>
          <a:xfrm rot="731120" flipH="1">
            <a:off x="1316038" y="1878013"/>
            <a:ext cx="1420812" cy="1333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C6     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Pate  with Pickled </a:t>
            </a:r>
          </a:p>
        </p:txBody>
      </p:sp>
      <p:sp>
        <p:nvSpPr>
          <p:cNvPr id="43" name="Rectangle 42"/>
          <p:cNvSpPr/>
          <p:nvPr/>
        </p:nvSpPr>
        <p:spPr>
          <a:xfrm rot="20929033" flipH="1">
            <a:off x="6153150" y="3341688"/>
            <a:ext cx="1547813" cy="14970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C1</a:t>
            </a:r>
          </a:p>
          <a:p>
            <a:pPr algn="ctr">
              <a:defRPr/>
            </a:pPr>
            <a:r>
              <a:rPr lang="en-US" sz="1050" dirty="0">
                <a:solidFill>
                  <a:prstClr val="white"/>
                </a:solidFill>
              </a:rPr>
              <a:t>Avocado Boat with Seafood ,                             Grilled Vegetables Marinated Olive Oil and Basil,                     American Potato &amp; Egg Salad,  Beef Salad </a:t>
            </a:r>
          </a:p>
        </p:txBody>
      </p:sp>
      <p:sp>
        <p:nvSpPr>
          <p:cNvPr id="44" name="Rectangle 43"/>
          <p:cNvSpPr/>
          <p:nvPr/>
        </p:nvSpPr>
        <p:spPr>
          <a:xfrm flipH="1">
            <a:off x="4495800" y="3657600"/>
            <a:ext cx="1600200" cy="1176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prstClr val="white"/>
              </a:solidFill>
            </a:endParaRPr>
          </a:p>
          <a:p>
            <a:pPr algn="ctr">
              <a:defRPr/>
            </a:pPr>
            <a:r>
              <a:rPr lang="en-US" sz="1600" dirty="0">
                <a:solidFill>
                  <a:prstClr val="white"/>
                </a:solidFill>
              </a:rPr>
              <a:t>C2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Cold Cuts</a:t>
            </a:r>
            <a:endParaRPr lang="en-US" sz="1100" dirty="0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rot="598322" flipH="1">
            <a:off x="1439863" y="3540125"/>
            <a:ext cx="13716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C8</a:t>
            </a:r>
          </a:p>
          <a:p>
            <a:pPr algn="ctr">
              <a:defRPr/>
            </a:pPr>
            <a:r>
              <a:rPr lang="en-US" sz="1200" dirty="0">
                <a:solidFill>
                  <a:prstClr val="white"/>
                </a:solidFill>
              </a:rPr>
              <a:t>ASSORTED BREAD ,</a:t>
            </a:r>
          </a:p>
        </p:txBody>
      </p:sp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2532063" y="5943600"/>
          <a:ext cx="3581400" cy="914400"/>
        </p:xfrm>
        <a:graphic>
          <a:graphicData uri="http://schemas.openxmlformats.org/drawingml/2006/table">
            <a:tbl>
              <a:tblPr/>
              <a:tblGrid>
                <a:gridCol w="3581400"/>
              </a:tblGrid>
              <a:tr h="9144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STARBOARD SIDE 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DINNER                 </a:t>
                      </a:r>
                      <a:r>
                        <a:rPr lang="en-US" sz="1800" b="1" dirty="0" err="1" smtClean="0">
                          <a:solidFill>
                            <a:prstClr val="black"/>
                          </a:solidFill>
                        </a:rPr>
                        <a:t>Dinner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</a:rPr>
                        <a:t>  02 Day 07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marT="45502" marB="45502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0512" name="TextBox 47"/>
          <p:cNvSpPr txBox="1">
            <a:spLocks noChangeArrowheads="1"/>
          </p:cNvSpPr>
          <p:nvPr/>
        </p:nvSpPr>
        <p:spPr bwMode="auto">
          <a:xfrm>
            <a:off x="228600" y="5486400"/>
            <a:ext cx="22098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 – H5:___2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H11:____2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CARVING:_ 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H6 – H10:__2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</p:txBody>
      </p:sp>
      <p:sp>
        <p:nvSpPr>
          <p:cNvPr id="20513" name="TextBox 50"/>
          <p:cNvSpPr txBox="1">
            <a:spLocks noChangeArrowheads="1"/>
          </p:cNvSpPr>
          <p:nvPr/>
        </p:nvSpPr>
        <p:spPr bwMode="auto">
          <a:xfrm>
            <a:off x="6172200" y="5486400"/>
            <a:ext cx="2743200" cy="107791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HOT FILLER:__DCDP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COLD FILLER:___1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GAZEBO:__DCDP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INSIDE RUNNER:_2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  <a:endParaRPr lang="en-US" altLang="en-US" sz="1600" b="1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0514" name="TextBox 50"/>
          <p:cNvSpPr txBox="1">
            <a:spLocks noChangeArrowheads="1"/>
          </p:cNvSpPr>
          <p:nvPr/>
        </p:nvSpPr>
        <p:spPr bwMode="auto">
          <a:xfrm>
            <a:off x="2971800" y="5094288"/>
            <a:ext cx="2743200" cy="83026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>
                <a:solidFill>
                  <a:schemeClr val="tx2"/>
                </a:solidFill>
                <a:latin typeface="Georgia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CADAE"/>
              </a:buClr>
              <a:buSzPct val="75000"/>
              <a:buFont typeface="Wingdings 2" pitchFamily="18" charset="2"/>
              <a:buChar char=""/>
              <a:defRPr sz="2000"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C7B70"/>
              </a:buClr>
              <a:buSzPct val="70000"/>
              <a:buFont typeface="Wingdings" pitchFamily="2" charset="2"/>
              <a:buChar char=""/>
              <a:defRPr sz="2000">
                <a:solidFill>
                  <a:schemeClr val="tx2"/>
                </a:solidFill>
                <a:latin typeface="Georgia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C0:_ 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C1 – C4:___2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nd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 2" pitchFamily="18" charset="2"/>
              <a:buNone/>
            </a:pP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C5 – C8:__ 1</a:t>
            </a:r>
            <a:r>
              <a:rPr lang="en-US" altLang="en-US" sz="1600" b="1" baseline="30000" smtClean="0">
                <a:solidFill>
                  <a:srgbClr val="000000"/>
                </a:solidFill>
                <a:latin typeface="Calibri" pitchFamily="34" charset="0"/>
              </a:rPr>
              <a:t>st</a:t>
            </a:r>
            <a:r>
              <a:rPr lang="en-US" altLang="en-US" sz="1600" b="1" smtClean="0">
                <a:solidFill>
                  <a:srgbClr val="000000"/>
                </a:solidFill>
                <a:latin typeface="Calibri" pitchFamily="34" charset="0"/>
              </a:rPr>
              <a:t> Commis </a:t>
            </a:r>
          </a:p>
        </p:txBody>
      </p:sp>
      <p:sp>
        <p:nvSpPr>
          <p:cNvPr id="31" name="Down Arrow 30"/>
          <p:cNvSpPr/>
          <p:nvPr/>
        </p:nvSpPr>
        <p:spPr>
          <a:xfrm>
            <a:off x="838200" y="3657600"/>
            <a:ext cx="484188" cy="9779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9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53088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</a:t>
            </a:r>
            <a:r>
              <a:rPr lang="en-US" sz="2400" dirty="0" smtClean="0"/>
              <a:t>H1 &amp; H 2 Pasta, Boiled Zucchini and King </a:t>
            </a:r>
            <a:r>
              <a:rPr lang="en-US" sz="2400" dirty="0" err="1" smtClean="0"/>
              <a:t>klip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3" r="3256" b="16804"/>
          <a:stretch/>
        </p:blipFill>
        <p:spPr>
          <a:xfrm>
            <a:off x="304800" y="381000"/>
            <a:ext cx="2971800" cy="22690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48" b="13775"/>
          <a:stretch/>
        </p:blipFill>
        <p:spPr>
          <a:xfrm>
            <a:off x="3276600" y="2009423"/>
            <a:ext cx="2667000" cy="2356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8" b="29904"/>
          <a:stretch/>
        </p:blipFill>
        <p:spPr>
          <a:xfrm>
            <a:off x="5943600" y="324556"/>
            <a:ext cx="2743200" cy="23819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8" b="21723"/>
          <a:stretch/>
        </p:blipFill>
        <p:spPr>
          <a:xfrm>
            <a:off x="5976232" y="3169356"/>
            <a:ext cx="2710568" cy="23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H 3 </a:t>
            </a:r>
            <a:r>
              <a:rPr lang="en-US" sz="2000" dirty="0"/>
              <a:t>Cornmeal Crusted Cat Fish Filet, Broccoli Florets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3" b="21350"/>
          <a:stretch/>
        </p:blipFill>
        <p:spPr>
          <a:xfrm>
            <a:off x="1219200" y="1752600"/>
            <a:ext cx="3148012" cy="223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2" b="17592"/>
          <a:stretch/>
        </p:blipFill>
        <p:spPr>
          <a:xfrm>
            <a:off x="5105400" y="1752600"/>
            <a:ext cx="30480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18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H4 &amp; </a:t>
            </a:r>
            <a:r>
              <a:rPr lang="en-US" sz="2000" dirty="0"/>
              <a:t>H5 Virginia Ham Steak Red Eye Gravy , Gratin Cauliflower </a:t>
            </a:r>
            <a:r>
              <a:rPr lang="en-US" sz="2000" dirty="0" smtClean="0"/>
              <a:t>, Steak and Steak fried Potatoes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3471" b="25529"/>
          <a:stretch/>
        </p:blipFill>
        <p:spPr>
          <a:xfrm>
            <a:off x="341489" y="381000"/>
            <a:ext cx="2667000" cy="2260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" t="5223" r="2480" b="5508"/>
          <a:stretch/>
        </p:blipFill>
        <p:spPr>
          <a:xfrm>
            <a:off x="2994376" y="2511779"/>
            <a:ext cx="3011312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 r="2885" b="16882"/>
          <a:stretch/>
        </p:blipFill>
        <p:spPr>
          <a:xfrm>
            <a:off x="6019799" y="381000"/>
            <a:ext cx="2884311" cy="248355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688" y="3412067"/>
            <a:ext cx="2898422" cy="199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97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CARVING            </a:t>
            </a:r>
            <a:r>
              <a:rPr lang="en-US" sz="2200" dirty="0" smtClean="0"/>
              <a:t> Meatloaf </a:t>
            </a:r>
            <a:endParaRPr lang="en-US" sz="2200" dirty="0"/>
          </a:p>
          <a:p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15" r="3471" b="32729"/>
          <a:stretch/>
        </p:blipFill>
        <p:spPr>
          <a:xfrm>
            <a:off x="2643188" y="1981200"/>
            <a:ext cx="3723746" cy="171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54675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H6 &amp; H7 </a:t>
            </a:r>
            <a:r>
              <a:rPr lang="en-US" sz="1800" dirty="0"/>
              <a:t>Fried Kentucky Chicken, Mashed </a:t>
            </a:r>
            <a:r>
              <a:rPr lang="en-US" sz="1800" dirty="0" smtClean="0"/>
              <a:t>Potatoes</a:t>
            </a:r>
            <a:r>
              <a:rPr lang="en-US" sz="1800" dirty="0"/>
              <a:t>, Succotash, Baked Sweet Potato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2"/>
          <a:stretch/>
        </p:blipFill>
        <p:spPr>
          <a:xfrm>
            <a:off x="228600" y="381000"/>
            <a:ext cx="2667000" cy="20884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6" b="14007"/>
          <a:stretch/>
        </p:blipFill>
        <p:spPr>
          <a:xfrm>
            <a:off x="2895600" y="2286000"/>
            <a:ext cx="2906888" cy="236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4" b="30759"/>
          <a:stretch/>
        </p:blipFill>
        <p:spPr>
          <a:xfrm>
            <a:off x="5802488" y="381001"/>
            <a:ext cx="2884312" cy="20884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5241" b="5684"/>
          <a:stretch/>
        </p:blipFill>
        <p:spPr>
          <a:xfrm>
            <a:off x="5794021" y="3200400"/>
            <a:ext cx="2892779" cy="203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27688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</a:t>
            </a:r>
            <a:r>
              <a:rPr lang="en-US" sz="1600" dirty="0" smtClean="0"/>
              <a:t>H8 &amp; H9 </a:t>
            </a:r>
            <a:r>
              <a:rPr lang="en-US" sz="1600" dirty="0"/>
              <a:t>Grilled Lamb Chops, Vegetable </a:t>
            </a:r>
            <a:r>
              <a:rPr lang="en-US" sz="1600" dirty="0" smtClean="0"/>
              <a:t>Ratatouille, Lentil Rice Pilaf and Roast Potatoes 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8" b="16710"/>
          <a:stretch/>
        </p:blipFill>
        <p:spPr>
          <a:xfrm>
            <a:off x="381000" y="304800"/>
            <a:ext cx="3148013" cy="22239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5" b="20086"/>
          <a:stretch/>
        </p:blipFill>
        <p:spPr>
          <a:xfrm>
            <a:off x="3529013" y="1617133"/>
            <a:ext cx="2871787" cy="23255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5" b="28511"/>
          <a:stretch/>
        </p:blipFill>
        <p:spPr>
          <a:xfrm>
            <a:off x="6400800" y="304800"/>
            <a:ext cx="2438400" cy="2322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2" r="3256" b="19920"/>
          <a:stretch/>
        </p:blipFill>
        <p:spPr>
          <a:xfrm>
            <a:off x="6412088" y="3571522"/>
            <a:ext cx="2427111" cy="176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7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			</a:t>
            </a:r>
            <a:r>
              <a:rPr lang="en-US" sz="3200" dirty="0" smtClean="0"/>
              <a:t>H 10 Hot Dessert 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48" t="19287" r="4641" b="19287"/>
          <a:stretch/>
        </p:blipFill>
        <p:spPr>
          <a:xfrm>
            <a:off x="2643187" y="1941688"/>
            <a:ext cx="3757613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7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6388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    CO Cheese Counter  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b="12781"/>
          <a:stretch/>
        </p:blipFill>
        <p:spPr>
          <a:xfrm>
            <a:off x="1447800" y="1219200"/>
            <a:ext cx="5867400" cy="308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4864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                                   H11 Soup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20785" r="6620" b="18630"/>
          <a:stretch/>
        </p:blipFill>
        <p:spPr bwMode="auto">
          <a:xfrm>
            <a:off x="1828800" y="1371600"/>
            <a:ext cx="6019800" cy="318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04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7150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C 1 Compote Salad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7" r="2300" b="4705"/>
          <a:stretch/>
        </p:blipFill>
        <p:spPr>
          <a:xfrm>
            <a:off x="381000" y="304800"/>
            <a:ext cx="2525890" cy="24835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16906" r="1" b="10454"/>
          <a:stretch/>
        </p:blipFill>
        <p:spPr>
          <a:xfrm>
            <a:off x="2906890" y="2209800"/>
            <a:ext cx="3071812" cy="263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1" b="15286"/>
          <a:stretch/>
        </p:blipFill>
        <p:spPr>
          <a:xfrm>
            <a:off x="5978702" y="304800"/>
            <a:ext cx="2843212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8554" b="12434"/>
          <a:stretch/>
        </p:blipFill>
        <p:spPr>
          <a:xfrm>
            <a:off x="5978702" y="3510845"/>
            <a:ext cx="2843212" cy="205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5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                  C 2  Assorted Cold Cuts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4" r="837" b="6758"/>
          <a:stretch/>
        </p:blipFill>
        <p:spPr>
          <a:xfrm>
            <a:off x="316089" y="381000"/>
            <a:ext cx="2743201" cy="25315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4670" b="11595"/>
          <a:stretch/>
        </p:blipFill>
        <p:spPr>
          <a:xfrm>
            <a:off x="3059290" y="2362200"/>
            <a:ext cx="2743200" cy="2641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5948" r="4642" b="8806"/>
          <a:stretch/>
        </p:blipFill>
        <p:spPr>
          <a:xfrm>
            <a:off x="5802491" y="381000"/>
            <a:ext cx="2740376" cy="253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C3 DRESSING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t="2812" r="5422" b="14664"/>
          <a:stretch/>
        </p:blipFill>
        <p:spPr>
          <a:xfrm rot="5400000">
            <a:off x="3234267" y="728131"/>
            <a:ext cx="3262488" cy="42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3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5626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C4 SALAD BAR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4" t="5810" r="2301" b="1525"/>
          <a:stretch/>
        </p:blipFill>
        <p:spPr>
          <a:xfrm>
            <a:off x="990600" y="990600"/>
            <a:ext cx="32004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5" t="13649" r="2536" b="21056"/>
          <a:stretch/>
        </p:blipFill>
        <p:spPr>
          <a:xfrm>
            <a:off x="5105400" y="990600"/>
            <a:ext cx="309315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943600"/>
            <a:ext cx="8534400" cy="5556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           C5 DESSERT ASSORTED PASTRY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721" r="252" b="9876"/>
          <a:stretch/>
        </p:blipFill>
        <p:spPr>
          <a:xfrm>
            <a:off x="457200" y="324556"/>
            <a:ext cx="2667000" cy="1600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30886" b="10383"/>
          <a:stretch/>
        </p:blipFill>
        <p:spPr>
          <a:xfrm>
            <a:off x="462844" y="2302933"/>
            <a:ext cx="2667000" cy="21872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2"/>
          <a:stretch/>
        </p:blipFill>
        <p:spPr>
          <a:xfrm>
            <a:off x="3475744" y="375356"/>
            <a:ext cx="2614612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0" b="16569"/>
          <a:stretch/>
        </p:blipFill>
        <p:spPr>
          <a:xfrm>
            <a:off x="3475744" y="2308578"/>
            <a:ext cx="2538412" cy="21872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4944"/>
          <a:stretch/>
        </p:blipFill>
        <p:spPr>
          <a:xfrm>
            <a:off x="6324600" y="341489"/>
            <a:ext cx="2386012" cy="1600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19" b="14021"/>
          <a:stretch/>
        </p:blipFill>
        <p:spPr>
          <a:xfrm>
            <a:off x="6293556" y="2277533"/>
            <a:ext cx="2414234" cy="2173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4" b="8404"/>
          <a:stretch/>
        </p:blipFill>
        <p:spPr>
          <a:xfrm>
            <a:off x="457200" y="4638324"/>
            <a:ext cx="2666999" cy="1371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8305"/>
          <a:stretch/>
        </p:blipFill>
        <p:spPr>
          <a:xfrm>
            <a:off x="3475744" y="4572001"/>
            <a:ext cx="2538412" cy="144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17" r="3174" b="24501"/>
          <a:stretch/>
        </p:blipFill>
        <p:spPr>
          <a:xfrm>
            <a:off x="6293557" y="4572000"/>
            <a:ext cx="2414234" cy="14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09600" y="5562600"/>
            <a:ext cx="8534400" cy="838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                                    C6 PATE AND PICKLED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23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0863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C7 Sliced Assorted Fruit and Fresh Fruit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5" r="15711" b="16003"/>
          <a:stretch/>
        </p:blipFill>
        <p:spPr>
          <a:xfrm>
            <a:off x="846668" y="838200"/>
            <a:ext cx="3200400" cy="191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" t="6482" b="3395"/>
          <a:stretch/>
        </p:blipFill>
        <p:spPr>
          <a:xfrm>
            <a:off x="4495800" y="2235200"/>
            <a:ext cx="28956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7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5638800"/>
            <a:ext cx="8534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                        C8 ASSORTED BREAD 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" t="17169" r="1342" b="2847"/>
          <a:stretch/>
        </p:blipFill>
        <p:spPr>
          <a:xfrm>
            <a:off x="2895600" y="1219200"/>
            <a:ext cx="4038600" cy="297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648</TotalTime>
  <Words>337</Words>
  <Application>Microsoft Office PowerPoint</Application>
  <PresentationFormat>On-screen Show (4:3)</PresentationFormat>
  <Paragraphs>63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1_Civic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Princess Cruises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Shipboard Systems</dc:creator>
  <cp:lastModifiedBy>Shipboard Systems</cp:lastModifiedBy>
  <cp:revision>64</cp:revision>
  <cp:lastPrinted>2016-12-08T01:36:10Z</cp:lastPrinted>
  <dcterms:created xsi:type="dcterms:W3CDTF">2016-12-05T00:25:20Z</dcterms:created>
  <dcterms:modified xsi:type="dcterms:W3CDTF">2016-12-13T23:52:44Z</dcterms:modified>
</cp:coreProperties>
</file>