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1"/>
  </p:notesMasterIdLst>
  <p:sldIdLst>
    <p:sldId id="277" r:id="rId3"/>
    <p:sldId id="256" r:id="rId4"/>
    <p:sldId id="257" r:id="rId5"/>
    <p:sldId id="260" r:id="rId6"/>
    <p:sldId id="261" r:id="rId7"/>
    <p:sldId id="262" r:id="rId8"/>
    <p:sldId id="263" r:id="rId9"/>
    <p:sldId id="258" r:id="rId10"/>
    <p:sldId id="259" r:id="rId11"/>
    <p:sldId id="264" r:id="rId12"/>
    <p:sldId id="266" r:id="rId13"/>
    <p:sldId id="265" r:id="rId14"/>
    <p:sldId id="267" r:id="rId15"/>
    <p:sldId id="268" r:id="rId16"/>
    <p:sldId id="269" r:id="rId17"/>
    <p:sldId id="274" r:id="rId18"/>
    <p:sldId id="276" r:id="rId19"/>
    <p:sldId id="27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BD4B0F-148C-49A5-B2A6-014020FAA4E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61BF90-5075-4BC1-9DED-EE28DD4C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9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81F7D4-0ED6-478F-BF5C-1A673BC840DA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A24FF2-7B52-4AD2-AC42-C51941405EFC}" type="datetimeFigureOut">
              <a:rPr lang="en-US" smtClean="0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84720F7-0184-4489-AA72-8BB4BFA93275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74543-6034-461B-BD97-97F68B685972}" type="datetimeFigureOut">
              <a:rPr lang="en-US" smtClean="0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D5A98-FE27-4AC7-A9A8-515D6547FB25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B8F73-1FC5-4B17-8BDC-AFC6C871A2E7}" type="datetimeFigureOut">
              <a:rPr lang="en-US" smtClean="0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3B767-AB2F-46A8-B21E-E058E9E9DEE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5E29-6B60-4FEC-844F-620BFBCE9E36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6874989-1049-485E-B6C2-7E4BFC7090C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37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74F8-BAE2-4F5D-92F8-F525F61435D6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3E79D-FE7A-42E7-8B18-0301F5BEAF0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27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C5E6-77FB-4E75-890D-08C9AC5873A5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0EAA20F-26D0-4AED-B884-B783F0659B93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79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63529-C442-4BD9-94AF-3F89F75E0694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1C47-4416-463C-BF1B-BB8F854EC2D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63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F56E-54B3-4C1F-9BEF-5058E87279EB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736AD0C-8F1D-47BB-BE19-12F1EA527A8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4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2F82-7E2F-4872-B509-1BE1A78F6AA0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0CA8-ADE9-4DA3-9B0B-CF83385A7222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63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EFEE-8428-4F75-ABDA-05A8DF36E2CE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5CE5C3-2F77-4F81-882F-D38230323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4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3479EB0-325D-48CD-A31D-953CAA3C08BF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0F68-1380-4B0A-9EFF-2EB26D7F26DC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40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A92C8-3635-47A0-8F93-09AC3CFC82A3}" type="datetimeFigureOut">
              <a:rPr lang="en-US" smtClean="0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961A07A-5CF5-424C-9873-34FE1429E561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26C06-11D4-47C2-9CFD-74A34D9B6909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63F12-2959-4633-8DEC-0344A19C0D1F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69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5D3F-3658-440E-8966-E69E81C595EB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AF36-6FD7-4263-A977-13141755EA8F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06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6A13B-F481-4D6B-BF0C-09EC72A4BB10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79688-CF9A-4725-AE93-AC9431958D3A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9FD29-908D-4982-AB45-E7AB04896865}" type="datetimeFigureOut">
              <a:rPr lang="en-US" smtClean="0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D5417-05F0-46F8-ACA6-299715894B5E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7B198D-927E-45F9-AA0D-97F0D4950998}" type="datetimeFigureOut">
              <a:rPr lang="en-US" smtClean="0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D9C54-277D-43FC-BC5E-B15AF6FE644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CA39C-B9DB-4139-93BB-A2F27CA1F162}" type="datetimeFigureOut">
              <a:rPr lang="en-US" smtClean="0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F388167-B036-4E9C-9B56-43DC3181989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EA340-4888-40A1-8545-61C76A7D8D24}" type="datetimeFigureOut">
              <a:rPr lang="en-US" smtClean="0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28DA8-4CF6-4949-8991-90D926E103A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67BF7-81B0-439C-A268-6187496B02B8}" type="datetimeFigureOut">
              <a:rPr lang="en-US" smtClean="0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C940B-185C-488F-84B9-5886C0FEBF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BECC4-D26B-4CC1-96B8-E4799FDEC4BB}" type="datetimeFigureOut">
              <a:rPr lang="en-US" smtClean="0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3F8DE-622C-4C5D-A9EC-A30D14F11AE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D70E3-1443-4D05-94E7-5F5B0AF885F0}" type="datetimeFigureOut">
              <a:rPr lang="en-US" smtClean="0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480D6-58C0-4CA2-9B03-78E4690EC40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8B6D2FA-0646-4A10-A0C1-EB8279DDD896}" type="datetimeFigureOut">
              <a:rPr lang="en-US" smtClean="0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77199E-5367-462C-88D0-D82613F598B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C9D42FB-F4B8-4EB7-91AE-F9C5A8282603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3A7DF0-2422-48D8-979B-CF7777144BE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71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3727450" y="7620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Coated Roast  Beef with Mushroom   Gravy and  Béarnaise Sauce </a:t>
            </a:r>
          </a:p>
        </p:txBody>
      </p:sp>
      <p:sp>
        <p:nvSpPr>
          <p:cNvPr id="8" name="Rounded Rectangle 7"/>
          <p:cNvSpPr/>
          <p:nvPr/>
        </p:nvSpPr>
        <p:spPr>
          <a:xfrm rot="20577030">
            <a:off x="5141913" y="-46038"/>
            <a:ext cx="739775" cy="2182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prstClr val="white"/>
                </a:solidFill>
              </a:rPr>
              <a:t>H5 </a:t>
            </a:r>
            <a:r>
              <a:rPr lang="en-US" sz="900" b="1" dirty="0">
                <a:solidFill>
                  <a:prstClr val="white"/>
                </a:solidFill>
              </a:rPr>
              <a:t>Hunter-Style Rock Cornish Game Hen , (v) Cauliflower Florets Polonaise</a:t>
            </a:r>
          </a:p>
        </p:txBody>
      </p:sp>
      <p:sp>
        <p:nvSpPr>
          <p:cNvPr id="9" name="Rounded Rectangle 8"/>
          <p:cNvSpPr/>
          <p:nvPr/>
        </p:nvSpPr>
        <p:spPr>
          <a:xfrm rot="20528712">
            <a:off x="5778500" y="44450"/>
            <a:ext cx="812800" cy="1684338"/>
          </a:xfrm>
          <a:prstGeom prst="roundRect">
            <a:avLst>
              <a:gd name="adj" fmla="val 14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H4  </a:t>
            </a:r>
            <a:r>
              <a:rPr lang="en-US" sz="900" b="1" dirty="0">
                <a:solidFill>
                  <a:prstClr val="white"/>
                </a:solidFill>
              </a:rPr>
              <a:t>Beef Tournedos Madeira,   (v) Croquette Potatoes</a:t>
            </a:r>
          </a:p>
        </p:txBody>
      </p:sp>
      <p:sp>
        <p:nvSpPr>
          <p:cNvPr id="10" name="Rounded Rectangle 9"/>
          <p:cNvSpPr/>
          <p:nvPr/>
        </p:nvSpPr>
        <p:spPr>
          <a:xfrm rot="590148">
            <a:off x="2965450" y="-12700"/>
            <a:ext cx="774700" cy="2028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H6 </a:t>
            </a:r>
            <a:r>
              <a:rPr lang="en-US" sz="900" b="1" dirty="0">
                <a:solidFill>
                  <a:prstClr val="white"/>
                </a:solidFill>
              </a:rPr>
              <a:t>Pork Tenderloin with Mushroom Sauce . (v) Mashed Potato with gravy</a:t>
            </a:r>
          </a:p>
        </p:txBody>
      </p:sp>
      <p:sp>
        <p:nvSpPr>
          <p:cNvPr id="11" name="Rounded Rectangle 10"/>
          <p:cNvSpPr/>
          <p:nvPr/>
        </p:nvSpPr>
        <p:spPr>
          <a:xfrm rot="602802">
            <a:off x="2232025" y="3175"/>
            <a:ext cx="781050" cy="1924050"/>
          </a:xfrm>
          <a:prstGeom prst="roundRect">
            <a:avLst>
              <a:gd name="adj" fmla="val 24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H7   </a:t>
            </a:r>
            <a:r>
              <a:rPr lang="en-US" sz="900" b="1" dirty="0">
                <a:solidFill>
                  <a:prstClr val="white"/>
                </a:solidFill>
              </a:rPr>
              <a:t>Rice &amp; Beans with Mushrooms, Crab Quiche and Sauce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15200" y="0"/>
            <a:ext cx="865188" cy="1812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H2  </a:t>
            </a:r>
            <a:r>
              <a:rPr lang="en-US" sz="900" dirty="0">
                <a:solidFill>
                  <a:prstClr val="white"/>
                </a:solidFill>
              </a:rPr>
              <a:t>Pan-Fried Barramundi  with Grain Mustard  Sauce    (v) Baby Carrots with Chopped Tarragon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72250" y="0"/>
            <a:ext cx="81915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H3 </a:t>
            </a:r>
            <a:r>
              <a:rPr lang="en-US" sz="900" dirty="0">
                <a:solidFill>
                  <a:prstClr val="white"/>
                </a:solidFill>
              </a:rPr>
              <a:t>Seafood Newburg and Garlic Croutons, (v) Sautéed Mixed Vegetables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39100" y="0"/>
            <a:ext cx="990600" cy="1906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                     H1                    √ </a:t>
            </a:r>
            <a:r>
              <a:rPr lang="en-US" sz="900" dirty="0">
                <a:solidFill>
                  <a:prstClr val="white"/>
                </a:solidFill>
              </a:rPr>
              <a:t>Bow Tie Pasta Veal Strips, Morel Mushroom, Green Peas Cream Sauce , Penne </a:t>
            </a:r>
            <a:r>
              <a:rPr lang="en-US" sz="900" dirty="0" err="1">
                <a:solidFill>
                  <a:prstClr val="white"/>
                </a:solidFill>
              </a:rPr>
              <a:t>Scarpara</a:t>
            </a:r>
            <a:r>
              <a:rPr lang="en-US" sz="900" dirty="0">
                <a:solidFill>
                  <a:prstClr val="white"/>
                </a:solidFill>
              </a:rPr>
              <a:t> ( Action Station ) Sliced Garlic, Tomato, Basil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" y="58738"/>
            <a:ext cx="762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H9 </a:t>
            </a:r>
            <a:r>
              <a:rPr lang="en-US" sz="900" dirty="0">
                <a:solidFill>
                  <a:prstClr val="white"/>
                </a:solidFill>
              </a:rPr>
              <a:t>√ Stir Fried Shrimp with Seasonal Vegetables, (v) Coriander Roast Potato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24000" y="28575"/>
            <a:ext cx="762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H8   </a:t>
            </a:r>
            <a:r>
              <a:rPr lang="en-US" sz="900" dirty="0">
                <a:solidFill>
                  <a:prstClr val="white"/>
                </a:solidFill>
              </a:rPr>
              <a:t>Pilaf Rice with Confetti Peppers, Fennel Gratin with Parmesan Cheese  Melted Butter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2400" y="58738"/>
            <a:ext cx="685800" cy="17526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H10  </a:t>
            </a:r>
            <a:r>
              <a:rPr lang="en-US" sz="900" dirty="0">
                <a:solidFill>
                  <a:prstClr val="white"/>
                </a:solidFill>
              </a:rPr>
              <a:t>Hot Dessert 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2895600" y="20574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C5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DESSERT 5 ASSORTED PASTRY </a:t>
            </a:r>
          </a:p>
        </p:txBody>
      </p:sp>
      <p:sp>
        <p:nvSpPr>
          <p:cNvPr id="20" name="Rectangle 19"/>
          <p:cNvSpPr/>
          <p:nvPr/>
        </p:nvSpPr>
        <p:spPr>
          <a:xfrm rot="20755906" flipH="1">
            <a:off x="6281738" y="1903413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C3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DRESSINGS</a:t>
            </a:r>
          </a:p>
        </p:txBody>
      </p:sp>
      <p:sp>
        <p:nvSpPr>
          <p:cNvPr id="24" name="Rectangle 23"/>
          <p:cNvSpPr/>
          <p:nvPr/>
        </p:nvSpPr>
        <p:spPr>
          <a:xfrm flipH="1">
            <a:off x="2895600" y="36576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C7</a:t>
            </a:r>
          </a:p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</a:rPr>
              <a:t>SLICE  FRUIT and Fresh Fruits </a:t>
            </a:r>
          </a:p>
        </p:txBody>
      </p:sp>
      <p:sp>
        <p:nvSpPr>
          <p:cNvPr id="26" name="Rounded Rectangle 25" descr="&#10;"/>
          <p:cNvSpPr/>
          <p:nvPr/>
        </p:nvSpPr>
        <p:spPr>
          <a:xfrm rot="5400000">
            <a:off x="7429500" y="2781300"/>
            <a:ext cx="2209800" cy="6096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C0</a:t>
            </a:r>
          </a:p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</a:rPr>
              <a:t>Assorted Cheese Plates </a:t>
            </a:r>
          </a:p>
        </p:txBody>
      </p:sp>
      <p:sp>
        <p:nvSpPr>
          <p:cNvPr id="28" name="Rounded Rectangle 27"/>
          <p:cNvSpPr/>
          <p:nvPr/>
        </p:nvSpPr>
        <p:spPr>
          <a:xfrm rot="16200000">
            <a:off x="-609600" y="2819400"/>
            <a:ext cx="2286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H11</a:t>
            </a:r>
            <a:endParaRPr lang="en-US" sz="9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</a:rPr>
              <a:t>Coconut Curry Pumpkin </a:t>
            </a:r>
            <a:r>
              <a:rPr lang="en-US" sz="900" dirty="0" err="1">
                <a:solidFill>
                  <a:prstClr val="white"/>
                </a:solidFill>
              </a:rPr>
              <a:t>SoupFortified</a:t>
            </a:r>
            <a:r>
              <a:rPr lang="en-US" sz="900" dirty="0">
                <a:solidFill>
                  <a:prstClr val="white"/>
                </a:solidFill>
              </a:rPr>
              <a:t> French Onion Soup and Croutons </a:t>
            </a:r>
          </a:p>
        </p:txBody>
      </p:sp>
      <p:sp>
        <p:nvSpPr>
          <p:cNvPr id="14354" name="TextBox 28"/>
          <p:cNvSpPr txBox="1">
            <a:spLocks noChangeArrowheads="1"/>
          </p:cNvSpPr>
          <p:nvPr/>
        </p:nvSpPr>
        <p:spPr bwMode="auto">
          <a:xfrm>
            <a:off x="7391400" y="47244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Calibri" pitchFamily="34" charset="0"/>
              </a:rPr>
              <a:t>entrance</a:t>
            </a:r>
          </a:p>
        </p:txBody>
      </p:sp>
      <p:sp>
        <p:nvSpPr>
          <p:cNvPr id="14355" name="TextBox 30"/>
          <p:cNvSpPr txBox="1">
            <a:spLocks noChangeArrowheads="1"/>
          </p:cNvSpPr>
          <p:nvPr/>
        </p:nvSpPr>
        <p:spPr bwMode="auto">
          <a:xfrm>
            <a:off x="0" y="46482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Calibri" pitchFamily="34" charset="0"/>
              </a:rPr>
              <a:t>exit</a:t>
            </a:r>
          </a:p>
        </p:txBody>
      </p:sp>
      <p:sp>
        <p:nvSpPr>
          <p:cNvPr id="30" name="Up Arrow 29"/>
          <p:cNvSpPr/>
          <p:nvPr/>
        </p:nvSpPr>
        <p:spPr>
          <a:xfrm>
            <a:off x="7696200" y="3505200"/>
            <a:ext cx="484188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flipH="1">
            <a:off x="4724400" y="20574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C4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SALAD BAR</a:t>
            </a:r>
          </a:p>
        </p:txBody>
      </p:sp>
      <p:sp>
        <p:nvSpPr>
          <p:cNvPr id="50" name="Rectangle 49"/>
          <p:cNvSpPr/>
          <p:nvPr/>
        </p:nvSpPr>
        <p:spPr>
          <a:xfrm rot="731120" flipH="1">
            <a:off x="1316038" y="1878013"/>
            <a:ext cx="1420812" cy="133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C6     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   Pate Armagnac with Apricot Preserves </a:t>
            </a:r>
          </a:p>
        </p:txBody>
      </p:sp>
      <p:sp>
        <p:nvSpPr>
          <p:cNvPr id="43" name="Rectangle 42"/>
          <p:cNvSpPr/>
          <p:nvPr/>
        </p:nvSpPr>
        <p:spPr>
          <a:xfrm rot="20929033" flipH="1">
            <a:off x="6276975" y="3473450"/>
            <a:ext cx="1371600" cy="1203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C1</a:t>
            </a:r>
          </a:p>
          <a:p>
            <a:pPr algn="ctr">
              <a:defRPr/>
            </a:pPr>
            <a:r>
              <a:rPr lang="en-US" sz="1050" dirty="0">
                <a:solidFill>
                  <a:prstClr val="white"/>
                </a:solidFill>
              </a:rPr>
              <a:t>Sea Food Salad, Hawaiian Chicken Salad, Capers Salad, Eggplant </a:t>
            </a:r>
            <a:r>
              <a:rPr lang="en-US" sz="1050" dirty="0" err="1">
                <a:solidFill>
                  <a:prstClr val="white"/>
                </a:solidFill>
              </a:rPr>
              <a:t>Caponata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flipH="1">
            <a:off x="4495800" y="3657600"/>
            <a:ext cx="1600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C2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Three types of Cold cuts depends on Available </a:t>
            </a:r>
          </a:p>
          <a:p>
            <a:pPr algn="ctr">
              <a:defRPr/>
            </a:pP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598322" flipH="1">
            <a:off x="1439863" y="3540125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C8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ASSORTED BREAD ,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2532063" y="5943600"/>
          <a:ext cx="3581400" cy="914400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STARBOARD SIDE  </a:t>
                      </a:r>
                      <a:r>
                        <a:rPr lang="en-US" sz="1800" b="1" dirty="0" smtClean="0">
                          <a:solidFill>
                            <a:prstClr val="black"/>
                          </a:solidFill>
                        </a:rPr>
                        <a:t>DINNER                  Welcom</a:t>
                      </a:r>
                      <a:r>
                        <a:rPr lang="en-US" sz="1800" b="1" baseline="0" dirty="0" smtClean="0">
                          <a:solidFill>
                            <a:prstClr val="black"/>
                          </a:solidFill>
                        </a:rPr>
                        <a:t>e</a:t>
                      </a:r>
                      <a:r>
                        <a:rPr lang="en-US" sz="1800" b="1" dirty="0" smtClean="0">
                          <a:solidFill>
                            <a:prstClr val="black"/>
                          </a:solidFill>
                        </a:rPr>
                        <a:t> Day 01</a:t>
                      </a:r>
                    </a:p>
                    <a:p>
                      <a:pPr algn="ctr"/>
                      <a:endParaRPr lang="en-US" sz="1800" b="1" dirty="0"/>
                    </a:p>
                  </a:txBody>
                  <a:tcPr marT="45502" marB="4550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368" name="TextBox 47"/>
          <p:cNvSpPr txBox="1">
            <a:spLocks noChangeArrowheads="1"/>
          </p:cNvSpPr>
          <p:nvPr/>
        </p:nvSpPr>
        <p:spPr bwMode="auto">
          <a:xfrm>
            <a:off x="228600" y="5486400"/>
            <a:ext cx="2209800" cy="10779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H1 – H5:___2</a:t>
            </a:r>
            <a:r>
              <a:rPr lang="en-US" alt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 Commis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H11:____2</a:t>
            </a:r>
            <a:r>
              <a:rPr lang="en-US" alt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 Commis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CARVING:_  2</a:t>
            </a:r>
            <a:r>
              <a:rPr lang="en-US" alt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 Commis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H6 – H10:__2</a:t>
            </a:r>
            <a:r>
              <a:rPr lang="en-US" alt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 Commis</a:t>
            </a:r>
          </a:p>
        </p:txBody>
      </p:sp>
      <p:sp>
        <p:nvSpPr>
          <p:cNvPr id="14369" name="TextBox 50"/>
          <p:cNvSpPr txBox="1">
            <a:spLocks noChangeArrowheads="1"/>
          </p:cNvSpPr>
          <p:nvPr/>
        </p:nvSpPr>
        <p:spPr bwMode="auto">
          <a:xfrm>
            <a:off x="6172200" y="5486400"/>
            <a:ext cx="2743200" cy="10779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HOT FILLER:__DCDP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COLD FILLER:___1</a:t>
            </a:r>
            <a:r>
              <a:rPr lang="en-US" alt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st</a:t>
            </a: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 Commis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GAZEBO:__DCDP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INSIDE RUNNER:_2</a:t>
            </a:r>
            <a:r>
              <a:rPr lang="en-US" alt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 Commis</a:t>
            </a:r>
            <a:endParaRPr lang="en-US" altLang="en-US" sz="1600" b="1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70" name="TextBox 50"/>
          <p:cNvSpPr txBox="1">
            <a:spLocks noChangeArrowheads="1"/>
          </p:cNvSpPr>
          <p:nvPr/>
        </p:nvSpPr>
        <p:spPr bwMode="auto">
          <a:xfrm>
            <a:off x="2971800" y="5094288"/>
            <a:ext cx="2743200" cy="830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C0:_ 2</a:t>
            </a:r>
            <a:r>
              <a:rPr lang="en-US" alt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 Commis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C1 – C4:___2</a:t>
            </a:r>
            <a:r>
              <a:rPr lang="en-US" alt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 Commis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C5 – C8:__ 1</a:t>
            </a:r>
            <a:r>
              <a:rPr lang="en-US" alt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st</a:t>
            </a:r>
            <a:r>
              <a:rPr lang="en-US" altLang="en-US" sz="1600" b="1" smtClean="0">
                <a:solidFill>
                  <a:srgbClr val="000000"/>
                </a:solidFill>
                <a:latin typeface="Calibri" pitchFamily="34" charset="0"/>
              </a:rPr>
              <a:t> Commis 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838200" y="36576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56388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H1 </a:t>
            </a:r>
            <a:r>
              <a:rPr lang="en-US" sz="2400" dirty="0" smtClean="0"/>
              <a:t>&amp; H 2 </a:t>
            </a:r>
            <a:r>
              <a:rPr lang="en-US" sz="2400" dirty="0" smtClean="0"/>
              <a:t>Bow Tie Pasta</a:t>
            </a:r>
            <a:r>
              <a:rPr lang="en-US" sz="2400" dirty="0"/>
              <a:t>, Pan-Fried Barramundi  with Grain Mustard  </a:t>
            </a:r>
            <a:r>
              <a:rPr lang="en-US" sz="2400" dirty="0" smtClean="0"/>
              <a:t>Sauce, (v</a:t>
            </a:r>
            <a:r>
              <a:rPr lang="en-US" sz="2400" dirty="0"/>
              <a:t>) Baby Carrots with Chopped Tarragon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931" r="-2382" b="21340"/>
          <a:stretch/>
        </p:blipFill>
        <p:spPr>
          <a:xfrm>
            <a:off x="457200" y="381000"/>
            <a:ext cx="2477911" cy="1975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3" b="12136"/>
          <a:stretch/>
        </p:blipFill>
        <p:spPr>
          <a:xfrm>
            <a:off x="2819400" y="2057401"/>
            <a:ext cx="2667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4" b="28228"/>
          <a:stretch/>
        </p:blipFill>
        <p:spPr>
          <a:xfrm>
            <a:off x="5486400" y="381000"/>
            <a:ext cx="2347912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14709" r="544" b="16719"/>
          <a:stretch/>
        </p:blipFill>
        <p:spPr>
          <a:xfrm>
            <a:off x="5791200" y="3200400"/>
            <a:ext cx="266982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55626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 3 </a:t>
            </a:r>
            <a:r>
              <a:rPr lang="en-US" sz="1800" dirty="0"/>
              <a:t>Seafood Newburg and Garlic Croutons, (v) Sautéed Mixed Vegetables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6541"/>
          <a:stretch/>
        </p:blipFill>
        <p:spPr>
          <a:xfrm>
            <a:off x="762000" y="366889"/>
            <a:ext cx="2667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8" b="36647"/>
          <a:stretch/>
        </p:blipFill>
        <p:spPr>
          <a:xfrm>
            <a:off x="4114800" y="1938867"/>
            <a:ext cx="2767012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38667" y="5638800"/>
            <a:ext cx="8534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    </a:t>
            </a:r>
            <a:r>
              <a:rPr lang="en-US" sz="2000" dirty="0"/>
              <a:t>H4 &amp; H5 Beef Tournedos Madeira, (v) Croquette Potatoes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3" b="14814"/>
          <a:stretch/>
        </p:blipFill>
        <p:spPr>
          <a:xfrm>
            <a:off x="304800" y="152400"/>
            <a:ext cx="25908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9206"/>
          <a:stretch/>
        </p:blipFill>
        <p:spPr>
          <a:xfrm>
            <a:off x="2895600" y="2133600"/>
            <a:ext cx="2767012" cy="2230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9" b="12457"/>
          <a:stretch/>
        </p:blipFill>
        <p:spPr>
          <a:xfrm>
            <a:off x="5685190" y="457201"/>
            <a:ext cx="2333625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3" b="20773"/>
          <a:stretch/>
        </p:blipFill>
        <p:spPr>
          <a:xfrm>
            <a:off x="5662612" y="3249083"/>
            <a:ext cx="2356203" cy="21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638800"/>
            <a:ext cx="9067800" cy="83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CARVING </a:t>
            </a:r>
            <a:r>
              <a:rPr lang="en-US" sz="2200" dirty="0" smtClean="0"/>
              <a:t>Coated </a:t>
            </a:r>
            <a:r>
              <a:rPr lang="en-US" sz="2200" dirty="0"/>
              <a:t>Roast  Beef with Mushroom   Gravy and  Béarnaise Sauce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0" b="16667"/>
          <a:stretch/>
        </p:blipFill>
        <p:spPr>
          <a:xfrm>
            <a:off x="3048000" y="1828798"/>
            <a:ext cx="3071812" cy="24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654675"/>
            <a:ext cx="8534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H6 &amp; H7 </a:t>
            </a:r>
            <a:r>
              <a:rPr lang="en-US" sz="1800" dirty="0"/>
              <a:t>Pork Tenderloin with Mushroom Sauce . (v) Mashed Potato with gravy, Rice &amp; Beans with Mushrooms, Crab Quiche and Sauce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245" r="-3846" b="23530"/>
          <a:stretch/>
        </p:blipFill>
        <p:spPr>
          <a:xfrm>
            <a:off x="361244" y="304800"/>
            <a:ext cx="2305756" cy="2223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55" r="-2675"/>
          <a:stretch/>
        </p:blipFill>
        <p:spPr>
          <a:xfrm>
            <a:off x="2514600" y="1828800"/>
            <a:ext cx="2362200" cy="2263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2" b="11926"/>
          <a:stretch/>
        </p:blipFill>
        <p:spPr>
          <a:xfrm>
            <a:off x="4806553" y="304799"/>
            <a:ext cx="2065250" cy="2223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12525" b="4512"/>
          <a:stretch/>
        </p:blipFill>
        <p:spPr>
          <a:xfrm>
            <a:off x="6871803" y="1828800"/>
            <a:ext cx="2083109" cy="2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7867" y="5715000"/>
            <a:ext cx="8534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1600" dirty="0" smtClean="0"/>
              <a:t>H8 &amp; H9 </a:t>
            </a:r>
            <a:r>
              <a:rPr lang="en-US" sz="1600" dirty="0"/>
              <a:t>Pilaf Rice with Confetti Peppers, Fennel Gratin with Parmesan Cheese  Melted Butter , Stir Fried Shrimp with Seasonal Vegetables, (v) Coriander Roast Potato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3" b="21077"/>
          <a:stretch/>
        </p:blipFill>
        <p:spPr>
          <a:xfrm>
            <a:off x="304800" y="304800"/>
            <a:ext cx="2286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9" r="4348" b="17172"/>
          <a:stretch/>
        </p:blipFill>
        <p:spPr>
          <a:xfrm>
            <a:off x="2607733" y="2133600"/>
            <a:ext cx="22098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6"/>
          <a:stretch/>
        </p:blipFill>
        <p:spPr>
          <a:xfrm>
            <a:off x="4817533" y="304800"/>
            <a:ext cx="2226733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1" b="25617"/>
          <a:stretch/>
        </p:blipFill>
        <p:spPr>
          <a:xfrm>
            <a:off x="7044266" y="2057400"/>
            <a:ext cx="200501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562600"/>
            <a:ext cx="8534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    			</a:t>
            </a:r>
            <a:r>
              <a:rPr lang="en-US" sz="3200" dirty="0" smtClean="0"/>
              <a:t>H 10 Hot Dessert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1" b="10095"/>
          <a:stretch/>
        </p:blipFill>
        <p:spPr>
          <a:xfrm>
            <a:off x="3124200" y="1371600"/>
            <a:ext cx="337661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5638800"/>
            <a:ext cx="8534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                                      CO Cheese Counter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14610" r="7984" b="2308"/>
          <a:stretch/>
        </p:blipFill>
        <p:spPr>
          <a:xfrm>
            <a:off x="1295400" y="1219200"/>
            <a:ext cx="2362200" cy="2170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7" b="11942"/>
          <a:stretch/>
        </p:blipFill>
        <p:spPr>
          <a:xfrm>
            <a:off x="5257800" y="1219200"/>
            <a:ext cx="2462212" cy="21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486400"/>
            <a:ext cx="8534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                                  H11 Soup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0785" r="6620" b="18630"/>
          <a:stretch/>
        </p:blipFill>
        <p:spPr bwMode="auto">
          <a:xfrm>
            <a:off x="1828800" y="1371600"/>
            <a:ext cx="6019800" cy="318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0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57150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 C 1 Compote Salad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6" b="14126"/>
          <a:stretch/>
        </p:blipFill>
        <p:spPr>
          <a:xfrm>
            <a:off x="228600" y="304800"/>
            <a:ext cx="21336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0" r="2040" b="14889"/>
          <a:stretch/>
        </p:blipFill>
        <p:spPr>
          <a:xfrm>
            <a:off x="2362201" y="2269067"/>
            <a:ext cx="21336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2946" b="7829"/>
          <a:stretch/>
        </p:blipFill>
        <p:spPr>
          <a:xfrm>
            <a:off x="4495801" y="304800"/>
            <a:ext cx="2209799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4" b="3456"/>
          <a:stretch/>
        </p:blipFill>
        <p:spPr>
          <a:xfrm>
            <a:off x="6705600" y="2269067"/>
            <a:ext cx="2133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6388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C 2  Assorted Cold Cuts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7" b="7617"/>
          <a:stretch/>
        </p:blipFill>
        <p:spPr>
          <a:xfrm>
            <a:off x="381000" y="228600"/>
            <a:ext cx="22098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8" r="5687" b="3620"/>
          <a:stretch/>
        </p:blipFill>
        <p:spPr>
          <a:xfrm>
            <a:off x="3276600" y="1828800"/>
            <a:ext cx="2283178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8" r="7966" b="5728"/>
          <a:stretch/>
        </p:blipFill>
        <p:spPr>
          <a:xfrm>
            <a:off x="6183489" y="344311"/>
            <a:ext cx="2407356" cy="24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6388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        C3 DRESSING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2" t="2812" r="5422" b="14664"/>
          <a:stretch/>
        </p:blipFill>
        <p:spPr>
          <a:xfrm rot="5400000">
            <a:off x="3234267" y="728131"/>
            <a:ext cx="3262488" cy="42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55626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      C4 SALAD BAR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4" t="5810" r="2301" b="1525"/>
          <a:stretch/>
        </p:blipFill>
        <p:spPr>
          <a:xfrm>
            <a:off x="979311" y="304800"/>
            <a:ext cx="32004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" t="13649" r="2536" b="21056"/>
          <a:stretch/>
        </p:blipFill>
        <p:spPr>
          <a:xfrm>
            <a:off x="5105400" y="304800"/>
            <a:ext cx="3093155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7870" b="19444"/>
          <a:stretch/>
        </p:blipFill>
        <p:spPr>
          <a:xfrm>
            <a:off x="381001" y="3541889"/>
            <a:ext cx="1905000" cy="1772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3" b="5962"/>
          <a:stretch/>
        </p:blipFill>
        <p:spPr>
          <a:xfrm>
            <a:off x="3581400" y="3541890"/>
            <a:ext cx="1905000" cy="1772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8" r="4240"/>
          <a:stretch/>
        </p:blipFill>
        <p:spPr>
          <a:xfrm>
            <a:off x="6477000" y="3541890"/>
            <a:ext cx="2003778" cy="17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5943600"/>
            <a:ext cx="8534400" cy="555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           C5 DESSERT ASSORTED PASTRY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5" b="6029"/>
          <a:stretch/>
        </p:blipFill>
        <p:spPr>
          <a:xfrm>
            <a:off x="6705600" y="158044"/>
            <a:ext cx="2286000" cy="1518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0" r="618" b="13909"/>
          <a:stretch/>
        </p:blipFill>
        <p:spPr>
          <a:xfrm>
            <a:off x="6629400" y="2057400"/>
            <a:ext cx="2362201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1" b="4256"/>
          <a:stretch/>
        </p:blipFill>
        <p:spPr>
          <a:xfrm>
            <a:off x="3886200" y="3776133"/>
            <a:ext cx="2538412" cy="1820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4" b="6473"/>
          <a:stretch/>
        </p:blipFill>
        <p:spPr>
          <a:xfrm>
            <a:off x="3886200" y="186267"/>
            <a:ext cx="2538412" cy="1490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6" r="1976" b="12060"/>
          <a:stretch/>
        </p:blipFill>
        <p:spPr>
          <a:xfrm>
            <a:off x="3886200" y="2115961"/>
            <a:ext cx="2538412" cy="14654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r="1975" b="12997"/>
          <a:stretch/>
        </p:blipFill>
        <p:spPr>
          <a:xfrm>
            <a:off x="465667" y="3776134"/>
            <a:ext cx="2538412" cy="18203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731" r="-3731" b="7607"/>
          <a:stretch/>
        </p:blipFill>
        <p:spPr>
          <a:xfrm>
            <a:off x="457200" y="186268"/>
            <a:ext cx="2667000" cy="1490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5"/>
          <a:stretch/>
        </p:blipFill>
        <p:spPr>
          <a:xfrm>
            <a:off x="457200" y="2201685"/>
            <a:ext cx="2590800" cy="12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5562600"/>
            <a:ext cx="8534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                                   C6 PATE AND PICKLED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t="10826" b="13580"/>
          <a:stretch/>
        </p:blipFill>
        <p:spPr>
          <a:xfrm>
            <a:off x="2901244" y="1693333"/>
            <a:ext cx="3599568" cy="22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630863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C7 Sliced Assorted Fruit and Fresh Fruit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7" r="22557" b="3973"/>
          <a:stretch/>
        </p:blipFill>
        <p:spPr>
          <a:xfrm>
            <a:off x="838200" y="457200"/>
            <a:ext cx="3505200" cy="203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8008" r="2270" b="-501"/>
          <a:stretch/>
        </p:blipFill>
        <p:spPr>
          <a:xfrm>
            <a:off x="5404556" y="2667000"/>
            <a:ext cx="3048000" cy="26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6388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        C8 ASSORTED BREAD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5573" r="4493" b="11393"/>
          <a:stretch/>
        </p:blipFill>
        <p:spPr>
          <a:xfrm>
            <a:off x="2819400" y="1447800"/>
            <a:ext cx="37338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812</TotalTime>
  <Words>439</Words>
  <Application>Microsoft Office PowerPoint</Application>
  <PresentationFormat>On-screen Show (4:3)</PresentationFormat>
  <Paragraphs>65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Trek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Princess Cruises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Shipboard Systems</dc:creator>
  <cp:lastModifiedBy>Shipboard Systems</cp:lastModifiedBy>
  <cp:revision>75</cp:revision>
  <cp:lastPrinted>2016-12-08T01:36:10Z</cp:lastPrinted>
  <dcterms:created xsi:type="dcterms:W3CDTF">2016-12-05T00:25:20Z</dcterms:created>
  <dcterms:modified xsi:type="dcterms:W3CDTF">2016-12-15T02:49:02Z</dcterms:modified>
</cp:coreProperties>
</file>