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6" r:id="rId2"/>
    <p:sldId id="32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8" r:id="rId33"/>
    <p:sldId id="369" r:id="rId34"/>
    <p:sldId id="377" r:id="rId35"/>
    <p:sldId id="370" r:id="rId36"/>
    <p:sldId id="371" r:id="rId37"/>
    <p:sldId id="372" r:id="rId38"/>
    <p:sldId id="376" r:id="rId39"/>
    <p:sldId id="373" r:id="rId40"/>
    <p:sldId id="375" r:id="rId41"/>
    <p:sldId id="32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AA2D9-3F1C-483C-AB21-D03FE660FF1A}" type="datetimeFigureOut">
              <a:rPr lang="en-US" smtClean="0"/>
              <a:pPr/>
              <a:t>02-Jan-13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AAF37-5251-4387-8C58-E1ACF185A897}" type="slidenum">
              <a:rPr lang="en-US" smtClean="0"/>
              <a:pPr/>
              <a:t>‹#›</a:t>
            </a:fld>
            <a:endParaRPr lang="en-US"/>
          </a:p>
        </p:txBody>
      </p:sp>
    </p:spTree>
    <p:extLst>
      <p:ext uri="{BB962C8B-B14F-4D97-AF65-F5344CB8AC3E}">
        <p14:creationId xmlns:p14="http://schemas.microsoft.com/office/powerpoint/2010/main" val="48382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AAF37-5251-4387-8C58-E1ACF185A897}" type="slidenum">
              <a:rPr lang="en-US" smtClean="0"/>
              <a:pPr/>
              <a:t>13</a:t>
            </a:fld>
            <a:endParaRPr lang="en-US"/>
          </a:p>
        </p:txBody>
      </p:sp>
    </p:spTree>
    <p:extLst>
      <p:ext uri="{BB962C8B-B14F-4D97-AF65-F5344CB8AC3E}">
        <p14:creationId xmlns:p14="http://schemas.microsoft.com/office/powerpoint/2010/main" val="14253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F1E34C-CCA7-4265-AEAB-0C3C79C5843C}" type="datetimeFigureOut">
              <a:rPr lang="en-US" smtClean="0"/>
              <a:pPr/>
              <a:t>02-Jan-13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1E34C-CCA7-4265-AEAB-0C3C79C5843C}" type="datetimeFigureOut">
              <a:rPr lang="en-US" smtClean="0"/>
              <a:pPr/>
              <a:t>02-Jan-13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1E34C-CCA7-4265-AEAB-0C3C79C5843C}" type="datetimeFigureOut">
              <a:rPr lang="en-US" smtClean="0"/>
              <a:pPr/>
              <a:t>02-Jan-13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1E34C-CCA7-4265-AEAB-0C3C79C5843C}" type="datetimeFigureOut">
              <a:rPr lang="en-US" smtClean="0"/>
              <a:pPr/>
              <a:t>02-Jan-13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1E34C-CCA7-4265-AEAB-0C3C79C5843C}" type="datetimeFigureOut">
              <a:rPr lang="en-US" smtClean="0"/>
              <a:pPr/>
              <a:t>02-Jan-13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F1E34C-CCA7-4265-AEAB-0C3C79C5843C}" type="datetimeFigureOut">
              <a:rPr lang="en-US" smtClean="0"/>
              <a:pPr/>
              <a:t>02-Jan-13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F1E34C-CCA7-4265-AEAB-0C3C79C5843C}" type="datetimeFigureOut">
              <a:rPr lang="en-US" smtClean="0"/>
              <a:pPr/>
              <a:t>02-Jan-13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1E34C-CCA7-4265-AEAB-0C3C79C5843C}" type="datetimeFigureOut">
              <a:rPr lang="en-US" smtClean="0"/>
              <a:pPr/>
              <a:t>02-Jan-13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1E34C-CCA7-4265-AEAB-0C3C79C5843C}" type="datetimeFigureOut">
              <a:rPr lang="en-US" smtClean="0"/>
              <a:pPr/>
              <a:t>02-Jan-13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E34C-CCA7-4265-AEAB-0C3C79C5843C}" type="datetimeFigureOut">
              <a:rPr lang="en-US" smtClean="0"/>
              <a:pPr/>
              <a:t>02-Jan-13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E34C-CCA7-4265-AEAB-0C3C79C5843C}" type="datetimeFigureOut">
              <a:rPr lang="en-US" smtClean="0"/>
              <a:pPr/>
              <a:t>02-Jan-13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3F82F-AB05-42DE-838C-1226A25313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1E34C-CCA7-4265-AEAB-0C3C79C5843C}" type="datetimeFigureOut">
              <a:rPr lang="en-US" smtClean="0"/>
              <a:pPr/>
              <a:t>02-Jan-13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3F82F-AB05-42DE-838C-1226A25313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E:\PowerPoint Figures\Geology\Minerals\figure02_15.jpg"/>
          <p:cNvPicPr>
            <a:picLocks noChangeAspect="1" noChangeArrowheads="1"/>
          </p:cNvPicPr>
          <p:nvPr/>
        </p:nvPicPr>
        <p:blipFill>
          <a:blip r:embed="rId2" cstate="print"/>
          <a:srcRect l="5701" t="5600" r="5701" b="1199"/>
          <a:stretch>
            <a:fillRect/>
          </a:stretch>
        </p:blipFill>
        <p:spPr bwMode="auto">
          <a:xfrm>
            <a:off x="457200" y="2286000"/>
            <a:ext cx="4648200" cy="3444875"/>
          </a:xfrm>
          <a:prstGeom prst="rect">
            <a:avLst/>
          </a:prstGeom>
          <a:noFill/>
          <a:ln w="31750">
            <a:solidFill>
              <a:schemeClr val="tx1"/>
            </a:solidFill>
            <a:miter lim="800000"/>
            <a:headEnd/>
            <a:tailEnd/>
          </a:ln>
        </p:spPr>
      </p:pic>
      <p:sp>
        <p:nvSpPr>
          <p:cNvPr id="4102" name="Rectangle 6"/>
          <p:cNvSpPr>
            <a:spLocks noGrp="1" noChangeArrowheads="1"/>
          </p:cNvSpPr>
          <p:nvPr>
            <p:ph type="ctrTitle"/>
          </p:nvPr>
        </p:nvSpPr>
        <p:spPr>
          <a:xfrm>
            <a:off x="2438400" y="685800"/>
            <a:ext cx="3200400" cy="1036638"/>
          </a:xfrm>
        </p:spPr>
        <p:txBody>
          <a:bodyPr/>
          <a:lstStyle/>
          <a:p>
            <a:r>
              <a:rPr lang="en-US" dirty="0"/>
              <a:t>Minerals</a:t>
            </a:r>
          </a:p>
        </p:txBody>
      </p:sp>
      <p:pic>
        <p:nvPicPr>
          <p:cNvPr id="4107" name="Picture 11" descr="E:\PowerPoint Figures\Geology\Minerals\figure02_25.jpg"/>
          <p:cNvPicPr>
            <a:picLocks noChangeAspect="1" noChangeArrowheads="1"/>
          </p:cNvPicPr>
          <p:nvPr/>
        </p:nvPicPr>
        <p:blipFill>
          <a:blip r:embed="rId3" cstate="print"/>
          <a:srcRect l="7111" t="9480" r="7111" b="4800"/>
          <a:stretch>
            <a:fillRect/>
          </a:stretch>
        </p:blipFill>
        <p:spPr bwMode="auto">
          <a:xfrm>
            <a:off x="5257800" y="2590800"/>
            <a:ext cx="3582988" cy="2684463"/>
          </a:xfrm>
          <a:prstGeom prst="rect">
            <a:avLst/>
          </a:prstGeom>
          <a:noFill/>
          <a:ln w="31750">
            <a:solidFill>
              <a:srgbClr val="FF0000"/>
            </a:solidFill>
            <a:miter lim="800000"/>
            <a:headEnd/>
            <a:tailEnd/>
          </a:ln>
        </p:spPr>
      </p:pic>
      <p:sp>
        <p:nvSpPr>
          <p:cNvPr id="5" name="TextBox 4"/>
          <p:cNvSpPr txBox="1"/>
          <p:nvPr/>
        </p:nvSpPr>
        <p:spPr>
          <a:xfrm>
            <a:off x="7086600" y="1371600"/>
            <a:ext cx="2057400" cy="369332"/>
          </a:xfrm>
          <a:prstGeom prst="rect">
            <a:avLst/>
          </a:prstGeom>
          <a:noFill/>
        </p:spPr>
        <p:txBody>
          <a:bodyPr wrap="square" rtlCol="0">
            <a:spAutoFit/>
          </a:bodyPr>
          <a:lstStyle/>
          <a:p>
            <a:r>
              <a:rPr lang="en-US" dirty="0" smtClean="0"/>
              <a:t>November 28,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Tarnish</a:t>
            </a:r>
          </a:p>
        </p:txBody>
      </p:sp>
      <p:sp>
        <p:nvSpPr>
          <p:cNvPr id="51203" name="Rectangle 3"/>
          <p:cNvSpPr>
            <a:spLocks noGrp="1" noChangeArrowheads="1"/>
          </p:cNvSpPr>
          <p:nvPr>
            <p:ph type="body" idx="1"/>
          </p:nvPr>
        </p:nvSpPr>
        <p:spPr/>
        <p:txBody>
          <a:bodyPr/>
          <a:lstStyle/>
          <a:p>
            <a:pPr algn="l">
              <a:lnSpc>
                <a:spcPct val="90000"/>
              </a:lnSpc>
            </a:pPr>
            <a:r>
              <a:rPr lang="en-US" dirty="0"/>
              <a:t>Induced </a:t>
            </a:r>
            <a:r>
              <a:rPr lang="en-US" dirty="0" err="1"/>
              <a:t>colour</a:t>
            </a:r>
            <a:r>
              <a:rPr lang="en-US" dirty="0"/>
              <a:t> when minerals are        exposed to air due to oxidation or chemical action of substances in the atmosphere.</a:t>
            </a:r>
          </a:p>
          <a:p>
            <a:pPr algn="l">
              <a:lnSpc>
                <a:spcPct val="90000"/>
              </a:lnSpc>
            </a:pPr>
            <a:r>
              <a:rPr lang="en-US" dirty="0"/>
              <a:t>Tarnish </a:t>
            </a:r>
            <a:r>
              <a:rPr lang="en-US" dirty="0" smtClean="0"/>
              <a:t>disappear </a:t>
            </a:r>
            <a:r>
              <a:rPr lang="en-US" dirty="0"/>
              <a:t>when the mineral is rubbed on cloth or surface is scratched </a:t>
            </a:r>
          </a:p>
          <a:p>
            <a:pPr algn="l">
              <a:lnSpc>
                <a:spcPct val="90000"/>
              </a:lnSpc>
            </a:pPr>
            <a:r>
              <a:rPr lang="en-US" dirty="0"/>
              <a:t>Chalcopyrite is yellow but tarnish to </a:t>
            </a:r>
            <a:r>
              <a:rPr lang="en-US" dirty="0" err="1"/>
              <a:t>iridiscent</a:t>
            </a:r>
            <a:r>
              <a:rPr lang="en-US" dirty="0"/>
              <a:t> (mixture of </a:t>
            </a:r>
            <a:r>
              <a:rPr lang="en-US" dirty="0" err="1"/>
              <a:t>colours</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Luster (lustre)</a:t>
            </a:r>
          </a:p>
        </p:txBody>
      </p:sp>
      <p:sp>
        <p:nvSpPr>
          <p:cNvPr id="13315" name="Rectangle 3"/>
          <p:cNvSpPr>
            <a:spLocks noGrp="1" noChangeArrowheads="1"/>
          </p:cNvSpPr>
          <p:nvPr>
            <p:ph type="body" idx="1"/>
          </p:nvPr>
        </p:nvSpPr>
        <p:spPr/>
        <p:txBody>
          <a:bodyPr/>
          <a:lstStyle/>
          <a:p>
            <a:pPr algn="ctr"/>
            <a:r>
              <a:rPr lang="en-GB" sz="2800" b="1" dirty="0" err="1" smtClean="0"/>
              <a:t>Luster</a:t>
            </a:r>
            <a:r>
              <a:rPr lang="en-GB" sz="2800" b="1" dirty="0" smtClean="0"/>
              <a:t> </a:t>
            </a:r>
            <a:r>
              <a:rPr lang="en-GB" sz="2800" b="1" dirty="0"/>
              <a:t>describe </a:t>
            </a:r>
            <a:r>
              <a:rPr lang="en-GB" sz="2800" b="1" dirty="0" smtClean="0"/>
              <a:t>how a </a:t>
            </a:r>
            <a:r>
              <a:rPr lang="en-GB" sz="2800" b="1" dirty="0"/>
              <a:t>mineral shines</a:t>
            </a:r>
            <a:r>
              <a:rPr lang="en-GB" sz="2800" b="1" dirty="0" smtClean="0"/>
              <a:t>. </a:t>
            </a:r>
            <a:r>
              <a:rPr lang="en-GB" sz="2800" dirty="0" smtClean="0"/>
              <a:t>It </a:t>
            </a:r>
            <a:r>
              <a:rPr lang="en-GB" sz="2800" dirty="0"/>
              <a:t>has nothing to do with </a:t>
            </a:r>
            <a:r>
              <a:rPr lang="en-GB" sz="2800" dirty="0" err="1"/>
              <a:t>color</a:t>
            </a:r>
            <a:r>
              <a:rPr lang="en-GB" sz="2800" dirty="0"/>
              <a:t> or shape. The terms used are generally </a:t>
            </a:r>
            <a:r>
              <a:rPr lang="en-GB" sz="2800" u="sng" dirty="0"/>
              <a:t>not scientific</a:t>
            </a:r>
            <a:r>
              <a:rPr lang="en-GB" sz="2800" dirty="0"/>
              <a:t>, but are meant to be </a:t>
            </a:r>
            <a:r>
              <a:rPr lang="en-GB" sz="2800" u="sng" dirty="0"/>
              <a:t>descriptive</a:t>
            </a:r>
            <a:r>
              <a:rPr lang="en-GB" sz="2800" dirty="0"/>
              <a:t>.</a:t>
            </a:r>
          </a:p>
          <a:p>
            <a:pPr algn="ctr"/>
            <a:r>
              <a:rPr lang="en-GB" sz="2800" dirty="0"/>
              <a:t>The </a:t>
            </a:r>
            <a:r>
              <a:rPr lang="en-GB" sz="2800" dirty="0" err="1"/>
              <a:t>luster</a:t>
            </a:r>
            <a:r>
              <a:rPr lang="en-GB" sz="2800" dirty="0"/>
              <a:t> of minerals is divided into </a:t>
            </a:r>
            <a:r>
              <a:rPr lang="en-GB" sz="2800" b="1" dirty="0"/>
              <a:t>two main classes:</a:t>
            </a:r>
            <a:endParaRPr lang="en-GB" sz="2800" dirty="0"/>
          </a:p>
          <a:p>
            <a:pPr algn="ctr"/>
            <a:r>
              <a:rPr lang="en-GB" sz="2800" b="1" dirty="0"/>
              <a:t>METALLIC AND NON-METALLIC</a:t>
            </a:r>
            <a:endParaRPr lang="en-GB" sz="2800" dirty="0"/>
          </a:p>
          <a:p>
            <a:endParaRPr lang="en-GB"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b="1"/>
              <a:t>METALLIC LUSTER</a:t>
            </a:r>
          </a:p>
        </p:txBody>
      </p:sp>
      <p:sp>
        <p:nvSpPr>
          <p:cNvPr id="14339" name="Rectangle 3"/>
          <p:cNvSpPr>
            <a:spLocks noGrp="1" noChangeArrowheads="1"/>
          </p:cNvSpPr>
          <p:nvPr>
            <p:ph type="body" idx="1"/>
          </p:nvPr>
        </p:nvSpPr>
        <p:spPr>
          <a:xfrm>
            <a:off x="533400" y="228601"/>
            <a:ext cx="8610600" cy="2819400"/>
          </a:xfrm>
        </p:spPr>
        <p:txBody>
          <a:bodyPr/>
          <a:lstStyle/>
          <a:p>
            <a:endParaRPr lang="en-GB" dirty="0"/>
          </a:p>
          <a:p>
            <a:endParaRPr lang="en-GB" dirty="0"/>
          </a:p>
          <a:p>
            <a:pPr lvl="1"/>
            <a:r>
              <a:rPr lang="en-GB" b="1" dirty="0"/>
              <a:t>Hematite</a:t>
            </a:r>
            <a:r>
              <a:rPr lang="en-GB" dirty="0"/>
              <a:t>(an ore of iron)Minerals with a metallic </a:t>
            </a:r>
            <a:r>
              <a:rPr lang="en-GB" dirty="0" err="1"/>
              <a:t>luster</a:t>
            </a:r>
            <a:r>
              <a:rPr lang="en-GB" dirty="0"/>
              <a:t> have a shine like metals</a:t>
            </a:r>
            <a:r>
              <a:rPr lang="en-GB" dirty="0" smtClean="0"/>
              <a:t>. </a:t>
            </a:r>
            <a:r>
              <a:rPr lang="en-GB" b="1" dirty="0" smtClean="0"/>
              <a:t>Galena</a:t>
            </a:r>
            <a:r>
              <a:rPr lang="en-GB" dirty="0" smtClean="0"/>
              <a:t>(an </a:t>
            </a:r>
            <a:r>
              <a:rPr lang="en-GB" dirty="0"/>
              <a:t>ore of lead)</a:t>
            </a:r>
            <a:r>
              <a:rPr lang="en-GB" b="1" dirty="0"/>
              <a:t>Graphite</a:t>
            </a:r>
            <a:r>
              <a:rPr lang="en-GB" dirty="0"/>
              <a:t>(used for pencil lead)</a:t>
            </a:r>
            <a:r>
              <a:rPr lang="en-GB" b="1" dirty="0"/>
              <a:t>Pyrite</a:t>
            </a:r>
            <a:r>
              <a:rPr lang="en-GB" dirty="0"/>
              <a:t>(fools gold</a:t>
            </a:r>
            <a:r>
              <a:rPr lang="en-GB" dirty="0" smtClean="0"/>
              <a:t>)</a:t>
            </a:r>
            <a:endParaRPr lang="en-GB" dirty="0"/>
          </a:p>
        </p:txBody>
      </p:sp>
      <p:pic>
        <p:nvPicPr>
          <p:cNvPr id="14340" name="Picture 4"/>
          <p:cNvPicPr>
            <a:picLocks noChangeAspect="1" noChangeArrowheads="1"/>
          </p:cNvPicPr>
          <p:nvPr/>
        </p:nvPicPr>
        <p:blipFill>
          <a:blip r:embed="rId2" cstate="print"/>
          <a:srcRect/>
          <a:stretch>
            <a:fillRect/>
          </a:stretch>
        </p:blipFill>
        <p:spPr bwMode="auto">
          <a:xfrm>
            <a:off x="2286000" y="5334000"/>
            <a:ext cx="1828800" cy="1354138"/>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cstate="print"/>
          <a:srcRect/>
          <a:stretch>
            <a:fillRect/>
          </a:stretch>
        </p:blipFill>
        <p:spPr bwMode="auto">
          <a:xfrm>
            <a:off x="3200400" y="3276600"/>
            <a:ext cx="2174875" cy="182880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4" cstate="print"/>
          <a:srcRect/>
          <a:stretch>
            <a:fillRect/>
          </a:stretch>
        </p:blipFill>
        <p:spPr bwMode="auto">
          <a:xfrm>
            <a:off x="6172200" y="3505200"/>
            <a:ext cx="1885950" cy="2189163"/>
          </a:xfrm>
          <a:prstGeom prst="rect">
            <a:avLst/>
          </a:prstGeom>
          <a:noFill/>
          <a:ln w="9525">
            <a:noFill/>
            <a:miter lim="800000"/>
            <a:headEnd/>
            <a:tailEnd/>
          </a:ln>
          <a:effectLst/>
        </p:spPr>
      </p:pic>
      <p:pic>
        <p:nvPicPr>
          <p:cNvPr id="14343" name="Picture 7"/>
          <p:cNvPicPr>
            <a:picLocks noChangeAspect="1" noChangeArrowheads="1"/>
          </p:cNvPicPr>
          <p:nvPr/>
        </p:nvPicPr>
        <p:blipFill>
          <a:blip r:embed="rId5" cstate="print"/>
          <a:srcRect/>
          <a:stretch>
            <a:fillRect/>
          </a:stretch>
        </p:blipFill>
        <p:spPr bwMode="auto">
          <a:xfrm>
            <a:off x="457200" y="3505200"/>
            <a:ext cx="1598613" cy="1871663"/>
          </a:xfrm>
          <a:prstGeom prst="rect">
            <a:avLst/>
          </a:prstGeom>
          <a:noFill/>
          <a:ln w="9525">
            <a:noFill/>
            <a:miter lim="800000"/>
            <a:headEnd/>
            <a:tailEnd/>
          </a:ln>
          <a:effectLst/>
        </p:spPr>
      </p:pic>
      <p:sp>
        <p:nvSpPr>
          <p:cNvPr id="14345" name="Rectangle 9"/>
          <p:cNvSpPr>
            <a:spLocks noChangeArrowheads="1"/>
          </p:cNvSpPr>
          <p:nvPr/>
        </p:nvSpPr>
        <p:spPr bwMode="auto">
          <a:xfrm>
            <a:off x="914400" y="5334000"/>
            <a:ext cx="819150" cy="366713"/>
          </a:xfrm>
          <a:prstGeom prst="rect">
            <a:avLst/>
          </a:prstGeom>
          <a:noFill/>
          <a:ln w="9525">
            <a:noFill/>
            <a:miter lim="800000"/>
            <a:headEnd/>
            <a:tailEnd/>
          </a:ln>
          <a:effectLst/>
        </p:spPr>
        <p:txBody>
          <a:bodyPr wrap="none">
            <a:spAutoFit/>
          </a:bodyPr>
          <a:lstStyle/>
          <a:p>
            <a:pPr algn="l" rtl="0"/>
            <a:r>
              <a:rPr lang="en-GB" b="1">
                <a:latin typeface="Arial" charset="0"/>
              </a:rPr>
              <a:t>Pyrite</a:t>
            </a:r>
          </a:p>
        </p:txBody>
      </p:sp>
      <p:sp>
        <p:nvSpPr>
          <p:cNvPr id="14346" name="Rectangle 10"/>
          <p:cNvSpPr>
            <a:spLocks noChangeArrowheads="1"/>
          </p:cNvSpPr>
          <p:nvPr/>
        </p:nvSpPr>
        <p:spPr bwMode="auto">
          <a:xfrm>
            <a:off x="4343400" y="5181600"/>
            <a:ext cx="1123950" cy="366713"/>
          </a:xfrm>
          <a:prstGeom prst="rect">
            <a:avLst/>
          </a:prstGeom>
          <a:noFill/>
          <a:ln w="9525">
            <a:noFill/>
            <a:miter lim="800000"/>
            <a:headEnd/>
            <a:tailEnd/>
          </a:ln>
          <a:effectLst/>
        </p:spPr>
        <p:txBody>
          <a:bodyPr wrap="none">
            <a:spAutoFit/>
          </a:bodyPr>
          <a:lstStyle/>
          <a:p>
            <a:pPr algn="l" rtl="0"/>
            <a:r>
              <a:rPr lang="en-GB" b="1">
                <a:latin typeface="Arial" charset="0"/>
              </a:rPr>
              <a:t>Graphite</a:t>
            </a:r>
          </a:p>
        </p:txBody>
      </p:sp>
      <p:sp>
        <p:nvSpPr>
          <p:cNvPr id="14347" name="Rectangle 11"/>
          <p:cNvSpPr>
            <a:spLocks noChangeArrowheads="1"/>
          </p:cNvSpPr>
          <p:nvPr/>
        </p:nvSpPr>
        <p:spPr bwMode="auto">
          <a:xfrm>
            <a:off x="6400800" y="5867400"/>
            <a:ext cx="1371600" cy="366713"/>
          </a:xfrm>
          <a:prstGeom prst="rect">
            <a:avLst/>
          </a:prstGeom>
          <a:noFill/>
          <a:ln w="9525">
            <a:noFill/>
            <a:miter lim="800000"/>
            <a:headEnd/>
            <a:tailEnd/>
          </a:ln>
          <a:effectLst/>
        </p:spPr>
        <p:txBody>
          <a:bodyPr>
            <a:spAutoFit/>
          </a:bodyPr>
          <a:lstStyle/>
          <a:p>
            <a:pPr algn="l" rtl="0"/>
            <a:r>
              <a:rPr lang="en-GB" b="1">
                <a:latin typeface="Arial" charset="0"/>
              </a:rPr>
              <a:t>Hematite</a:t>
            </a:r>
          </a:p>
        </p:txBody>
      </p:sp>
      <p:sp>
        <p:nvSpPr>
          <p:cNvPr id="14348" name="Rectangle 12"/>
          <p:cNvSpPr>
            <a:spLocks noChangeArrowheads="1"/>
          </p:cNvSpPr>
          <p:nvPr/>
        </p:nvSpPr>
        <p:spPr bwMode="auto">
          <a:xfrm>
            <a:off x="4267200" y="6324600"/>
            <a:ext cx="946150" cy="366713"/>
          </a:xfrm>
          <a:prstGeom prst="rect">
            <a:avLst/>
          </a:prstGeom>
          <a:noFill/>
          <a:ln w="9525">
            <a:noFill/>
            <a:miter lim="800000"/>
            <a:headEnd/>
            <a:tailEnd/>
          </a:ln>
          <a:effectLst/>
        </p:spPr>
        <p:txBody>
          <a:bodyPr wrap="none">
            <a:spAutoFit/>
          </a:bodyPr>
          <a:lstStyle/>
          <a:p>
            <a:pPr algn="l" rtl="0"/>
            <a:r>
              <a:rPr lang="en-GB" b="1">
                <a:latin typeface="Arial" charset="0"/>
              </a:rPr>
              <a:t>Galena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609600"/>
            <a:ext cx="8229600" cy="1143000"/>
          </a:xfrm>
        </p:spPr>
        <p:txBody>
          <a:bodyPr>
            <a:normAutofit fontScale="90000"/>
          </a:bodyPr>
          <a:lstStyle/>
          <a:p>
            <a:r>
              <a:rPr lang="en-GB" sz="4000" b="1" dirty="0">
                <a:solidFill>
                  <a:schemeClr val="tx1"/>
                </a:solidFill>
              </a:rPr>
              <a:t>Non-Metallic </a:t>
            </a:r>
            <a:r>
              <a:rPr lang="en-GB" sz="4000" b="1" dirty="0" err="1">
                <a:solidFill>
                  <a:schemeClr val="tx1"/>
                </a:solidFill>
              </a:rPr>
              <a:t>Lusters</a:t>
            </a:r>
            <a:r>
              <a:rPr lang="en-GB" sz="4000" dirty="0">
                <a:solidFill>
                  <a:schemeClr val="tx1"/>
                </a:solidFill>
              </a:rPr>
              <a:t/>
            </a:r>
            <a:br>
              <a:rPr lang="en-GB" sz="4000" dirty="0">
                <a:solidFill>
                  <a:schemeClr val="tx1"/>
                </a:solidFill>
              </a:rPr>
            </a:br>
            <a:r>
              <a:rPr lang="en-GB" sz="4000" dirty="0">
                <a:solidFill>
                  <a:schemeClr val="tx1"/>
                </a:solidFill>
              </a:rPr>
              <a:t/>
            </a:r>
            <a:br>
              <a:rPr lang="en-GB" sz="4000" dirty="0">
                <a:solidFill>
                  <a:schemeClr val="tx1"/>
                </a:solidFill>
              </a:rPr>
            </a:br>
            <a:endParaRPr lang="en-GB" sz="4000" dirty="0">
              <a:solidFill>
                <a:schemeClr val="tx1"/>
              </a:solidFill>
            </a:endParaRPr>
          </a:p>
        </p:txBody>
      </p:sp>
      <p:sp>
        <p:nvSpPr>
          <p:cNvPr id="15364" name="Rectangle 4"/>
          <p:cNvSpPr>
            <a:spLocks noChangeArrowheads="1"/>
          </p:cNvSpPr>
          <p:nvPr/>
        </p:nvSpPr>
        <p:spPr bwMode="auto">
          <a:xfrm>
            <a:off x="1524000" y="381000"/>
            <a:ext cx="5562600" cy="2585323"/>
          </a:xfrm>
          <a:prstGeom prst="rect">
            <a:avLst/>
          </a:prstGeom>
          <a:noFill/>
          <a:ln w="9525">
            <a:noFill/>
            <a:miter lim="800000"/>
            <a:headEnd/>
            <a:tailEnd/>
          </a:ln>
          <a:effectLst/>
        </p:spPr>
        <p:txBody>
          <a:bodyPr wrap="square">
            <a:spAutoFit/>
          </a:bodyPr>
          <a:lstStyle/>
          <a:p>
            <a:pPr algn="l" rtl="0"/>
            <a:endParaRPr lang="en-GB" dirty="0">
              <a:latin typeface="Arial" charset="0"/>
            </a:endParaRPr>
          </a:p>
          <a:p>
            <a:pPr algn="l" rtl="0"/>
            <a:endParaRPr lang="en-GB" dirty="0">
              <a:latin typeface="Arial" charset="0"/>
            </a:endParaRPr>
          </a:p>
          <a:p>
            <a:pPr algn="l" rtl="0"/>
            <a:endParaRPr lang="en-GB" dirty="0">
              <a:latin typeface="Arial" charset="0"/>
            </a:endParaRPr>
          </a:p>
          <a:p>
            <a:pPr algn="l" rtl="0"/>
            <a:r>
              <a:rPr lang="en-GB" dirty="0">
                <a:latin typeface="Arial" charset="0"/>
              </a:rPr>
              <a:t>There are many non-metallic </a:t>
            </a:r>
            <a:r>
              <a:rPr lang="en-GB" dirty="0" err="1">
                <a:latin typeface="Arial" charset="0"/>
              </a:rPr>
              <a:t>lusters</a:t>
            </a:r>
            <a:r>
              <a:rPr lang="en-GB" dirty="0">
                <a:latin typeface="Arial" charset="0"/>
              </a:rPr>
              <a:t>. Some more common ones are </a:t>
            </a:r>
            <a:r>
              <a:rPr lang="en-GB" b="1" u="sng" dirty="0">
                <a:latin typeface="Arial" charset="0"/>
              </a:rPr>
              <a:t>vitreous (glassy),earthy</a:t>
            </a:r>
            <a:r>
              <a:rPr lang="en-GB" u="sng" dirty="0">
                <a:latin typeface="Arial" charset="0"/>
              </a:rPr>
              <a:t>, and </a:t>
            </a:r>
            <a:r>
              <a:rPr lang="en-GB" b="1" u="sng" dirty="0">
                <a:latin typeface="Arial" charset="0"/>
              </a:rPr>
              <a:t>pearly</a:t>
            </a:r>
            <a:r>
              <a:rPr lang="en-GB" u="sng" dirty="0">
                <a:latin typeface="Arial" charset="0"/>
              </a:rPr>
              <a:t>.</a:t>
            </a:r>
          </a:p>
          <a:p>
            <a:pPr algn="l" rtl="0"/>
            <a:r>
              <a:rPr lang="en-GB" b="1" dirty="0">
                <a:latin typeface="Arial" charset="0"/>
              </a:rPr>
              <a:t>Vitreous</a:t>
            </a:r>
            <a:r>
              <a:rPr lang="en-GB" dirty="0">
                <a:latin typeface="Arial" charset="0"/>
              </a:rPr>
              <a:t>(commonly called </a:t>
            </a:r>
            <a:r>
              <a:rPr lang="en-GB" b="1" dirty="0">
                <a:latin typeface="Arial" charset="0"/>
              </a:rPr>
              <a:t>“glassy</a:t>
            </a:r>
            <a:r>
              <a:rPr lang="en-GB" dirty="0">
                <a:latin typeface="Arial" charset="0"/>
              </a:rPr>
              <a:t>”) –This is the most </a:t>
            </a:r>
            <a:r>
              <a:rPr lang="en-GB" u="sng" dirty="0">
                <a:latin typeface="Arial" charset="0"/>
              </a:rPr>
              <a:t>common </a:t>
            </a:r>
            <a:r>
              <a:rPr lang="en-GB" u="sng" dirty="0" err="1">
                <a:latin typeface="Arial" charset="0"/>
              </a:rPr>
              <a:t>luster</a:t>
            </a:r>
            <a:r>
              <a:rPr lang="en-GB" dirty="0">
                <a:latin typeface="Arial" charset="0"/>
              </a:rPr>
              <a:t>. It simply mean the “</a:t>
            </a:r>
            <a:r>
              <a:rPr lang="en-GB" u="sng" dirty="0">
                <a:latin typeface="Arial" charset="0"/>
              </a:rPr>
              <a:t>look of glass</a:t>
            </a:r>
            <a:r>
              <a:rPr lang="en-GB" dirty="0">
                <a:latin typeface="Arial" charset="0"/>
              </a:rPr>
              <a:t>.”</a:t>
            </a:r>
          </a:p>
        </p:txBody>
      </p:sp>
      <p:pic>
        <p:nvPicPr>
          <p:cNvPr id="15365" name="Picture 5"/>
          <p:cNvPicPr>
            <a:picLocks noGrp="1" noChangeAspect="1" noChangeArrowheads="1"/>
          </p:cNvPicPr>
          <p:nvPr>
            <p:ph type="body" idx="1"/>
          </p:nvPr>
        </p:nvPicPr>
        <p:blipFill>
          <a:blip r:embed="rId3" cstate="print"/>
          <a:srcRect/>
          <a:stretch>
            <a:fillRect/>
          </a:stretch>
        </p:blipFill>
        <p:spPr>
          <a:xfrm>
            <a:off x="838200" y="3782290"/>
            <a:ext cx="4212433" cy="2361335"/>
          </a:xfrm>
          <a:noFill/>
          <a:ln/>
        </p:spPr>
      </p:pic>
      <p:pic>
        <p:nvPicPr>
          <p:cNvPr id="15366" name="Picture 6"/>
          <p:cNvPicPr>
            <a:picLocks noChangeAspect="1" noChangeArrowheads="1"/>
          </p:cNvPicPr>
          <p:nvPr/>
        </p:nvPicPr>
        <p:blipFill>
          <a:blip r:embed="rId4" cstate="print"/>
          <a:srcRect/>
          <a:stretch>
            <a:fillRect/>
          </a:stretch>
        </p:blipFill>
        <p:spPr bwMode="auto">
          <a:xfrm>
            <a:off x="5334000" y="3810000"/>
            <a:ext cx="2751138" cy="23336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Earthy &amp; pearly Luster</a:t>
            </a:r>
          </a:p>
        </p:txBody>
      </p:sp>
      <p:sp>
        <p:nvSpPr>
          <p:cNvPr id="16387" name="Rectangle 3"/>
          <p:cNvSpPr>
            <a:spLocks noGrp="1" noChangeArrowheads="1"/>
          </p:cNvSpPr>
          <p:nvPr>
            <p:ph type="body" idx="1"/>
          </p:nvPr>
        </p:nvSpPr>
        <p:spPr/>
        <p:txBody>
          <a:bodyPr/>
          <a:lstStyle/>
          <a:p>
            <a:pPr>
              <a:lnSpc>
                <a:spcPct val="80000"/>
              </a:lnSpc>
            </a:pPr>
            <a:endParaRPr lang="en-GB" sz="2400" dirty="0"/>
          </a:p>
          <a:p>
            <a:pPr>
              <a:lnSpc>
                <a:spcPct val="80000"/>
              </a:lnSpc>
            </a:pPr>
            <a:r>
              <a:rPr lang="en-GB" sz="2400" b="1" dirty="0"/>
              <a:t>Earthy </a:t>
            </a:r>
            <a:r>
              <a:rPr lang="en-GB" sz="2400" dirty="0" err="1"/>
              <a:t>Luster</a:t>
            </a:r>
            <a:r>
              <a:rPr lang="en-GB" sz="2400" dirty="0"/>
              <a:t> </a:t>
            </a:r>
            <a:r>
              <a:rPr lang="en-GB" sz="2400" dirty="0">
                <a:latin typeface="Arial"/>
              </a:rPr>
              <a:t>–</a:t>
            </a:r>
            <a:r>
              <a:rPr lang="en-GB" sz="2400" dirty="0"/>
              <a:t>This </a:t>
            </a:r>
            <a:r>
              <a:rPr lang="en-GB" sz="2400" dirty="0" err="1"/>
              <a:t>luster</a:t>
            </a:r>
            <a:r>
              <a:rPr lang="en-GB" sz="2400" dirty="0"/>
              <a:t> has </a:t>
            </a:r>
            <a:r>
              <a:rPr lang="en-GB" sz="2400" u="sng" dirty="0"/>
              <a:t>no shine</a:t>
            </a:r>
            <a:r>
              <a:rPr lang="en-GB" sz="2400" dirty="0"/>
              <a:t>. The </a:t>
            </a:r>
            <a:r>
              <a:rPr lang="en-GB" sz="2400" u="sng" dirty="0"/>
              <a:t>surface</a:t>
            </a:r>
            <a:r>
              <a:rPr lang="en-GB" sz="2400" dirty="0"/>
              <a:t> looks like </a:t>
            </a:r>
            <a:r>
              <a:rPr lang="en-GB" sz="2400" u="sng" dirty="0"/>
              <a:t>dirt or earth</a:t>
            </a:r>
            <a:r>
              <a:rPr lang="en-GB" sz="2400" dirty="0"/>
              <a:t>. </a:t>
            </a:r>
          </a:p>
          <a:p>
            <a:pPr>
              <a:lnSpc>
                <a:spcPct val="80000"/>
              </a:lnSpc>
            </a:pPr>
            <a:r>
              <a:rPr lang="en-GB" sz="2400" b="1" dirty="0"/>
              <a:t>Red Hematite</a:t>
            </a:r>
            <a:r>
              <a:rPr lang="en-GB" sz="2400" dirty="0">
                <a:latin typeface="Arial"/>
              </a:rPr>
              <a:t>–</a:t>
            </a:r>
            <a:r>
              <a:rPr lang="en-GB" sz="2400" dirty="0"/>
              <a:t>an important ore of iron</a:t>
            </a:r>
          </a:p>
          <a:p>
            <a:pPr>
              <a:lnSpc>
                <a:spcPct val="80000"/>
              </a:lnSpc>
            </a:pPr>
            <a:endParaRPr lang="en-GB" sz="2400" dirty="0"/>
          </a:p>
          <a:p>
            <a:pPr>
              <a:lnSpc>
                <a:spcPct val="80000"/>
              </a:lnSpc>
            </a:pPr>
            <a:endParaRPr lang="en-GB" sz="2400" dirty="0"/>
          </a:p>
          <a:p>
            <a:pPr lvl="1">
              <a:lnSpc>
                <a:spcPct val="80000"/>
              </a:lnSpc>
            </a:pPr>
            <a:endParaRPr lang="en-GB" sz="2100" b="1" dirty="0"/>
          </a:p>
          <a:p>
            <a:pPr lvl="1">
              <a:lnSpc>
                <a:spcPct val="80000"/>
              </a:lnSpc>
            </a:pPr>
            <a:endParaRPr lang="en-GB" sz="2100" b="1" dirty="0"/>
          </a:p>
          <a:p>
            <a:pPr lvl="1">
              <a:lnSpc>
                <a:spcPct val="80000"/>
              </a:lnSpc>
            </a:pPr>
            <a:endParaRPr lang="en-GB" sz="2100" b="1" dirty="0"/>
          </a:p>
          <a:p>
            <a:pPr lvl="1">
              <a:lnSpc>
                <a:spcPct val="80000"/>
              </a:lnSpc>
            </a:pPr>
            <a:r>
              <a:rPr lang="en-GB" sz="2100" b="1" dirty="0"/>
              <a:t>Pearly </a:t>
            </a:r>
            <a:r>
              <a:rPr lang="en-GB" sz="2100" dirty="0" err="1"/>
              <a:t>Luster</a:t>
            </a:r>
            <a:r>
              <a:rPr lang="en-GB" sz="2100" dirty="0"/>
              <a:t> </a:t>
            </a:r>
            <a:r>
              <a:rPr lang="en-GB" sz="2100" dirty="0">
                <a:latin typeface="Arial"/>
              </a:rPr>
              <a:t>–</a:t>
            </a:r>
            <a:r>
              <a:rPr lang="en-GB" sz="2100" u="sng" dirty="0"/>
              <a:t>shines</a:t>
            </a:r>
            <a:r>
              <a:rPr lang="en-GB" sz="2100" dirty="0"/>
              <a:t> like a </a:t>
            </a:r>
            <a:r>
              <a:rPr lang="en-GB" sz="2100" u="sng" dirty="0"/>
              <a:t>pearl </a:t>
            </a:r>
          </a:p>
          <a:p>
            <a:pPr>
              <a:lnSpc>
                <a:spcPct val="80000"/>
              </a:lnSpc>
            </a:pPr>
            <a:endParaRPr lang="en-GB" sz="2400" dirty="0"/>
          </a:p>
          <a:p>
            <a:pPr>
              <a:lnSpc>
                <a:spcPct val="80000"/>
              </a:lnSpc>
              <a:buFont typeface="Wingdings" pitchFamily="2" charset="2"/>
              <a:buNone/>
            </a:pPr>
            <a:r>
              <a:rPr lang="en-GB" sz="2400" b="1" dirty="0"/>
              <a:t>Talc </a:t>
            </a:r>
            <a:r>
              <a:rPr lang="en-GB" sz="2400" b="1" dirty="0">
                <a:latin typeface="Arial"/>
              </a:rPr>
              <a:t>–</a:t>
            </a:r>
            <a:r>
              <a:rPr lang="en-GB" sz="2400" dirty="0"/>
              <a:t>the </a:t>
            </a:r>
            <a:r>
              <a:rPr lang="en-GB" sz="2400" u="sng" dirty="0"/>
              <a:t>softest mineral</a:t>
            </a:r>
            <a:r>
              <a:rPr lang="en-GB" sz="2400" dirty="0"/>
              <a:t>. Used for talcum powder and soaps. </a:t>
            </a:r>
          </a:p>
        </p:txBody>
      </p:sp>
      <p:pic>
        <p:nvPicPr>
          <p:cNvPr id="16388" name="Picture 4"/>
          <p:cNvPicPr>
            <a:picLocks noChangeAspect="1" noChangeArrowheads="1"/>
          </p:cNvPicPr>
          <p:nvPr/>
        </p:nvPicPr>
        <p:blipFill>
          <a:blip r:embed="rId2" cstate="print"/>
          <a:srcRect/>
          <a:stretch>
            <a:fillRect/>
          </a:stretch>
        </p:blipFill>
        <p:spPr bwMode="auto">
          <a:xfrm>
            <a:off x="685800" y="2971800"/>
            <a:ext cx="1541463" cy="1281113"/>
          </a:xfrm>
          <a:prstGeom prst="rect">
            <a:avLst/>
          </a:prstGeom>
          <a:noFill/>
          <a:ln w="9525">
            <a:noFill/>
            <a:miter lim="800000"/>
            <a:headEnd/>
            <a:tailEnd/>
          </a:ln>
          <a:effectLst/>
        </p:spPr>
      </p:pic>
      <p:pic>
        <p:nvPicPr>
          <p:cNvPr id="16391" name="Picture 7"/>
          <p:cNvPicPr>
            <a:picLocks noChangeAspect="1" noChangeArrowheads="1"/>
          </p:cNvPicPr>
          <p:nvPr/>
        </p:nvPicPr>
        <p:blipFill>
          <a:blip r:embed="rId3" cstate="print"/>
          <a:srcRect/>
          <a:stretch>
            <a:fillRect/>
          </a:stretch>
        </p:blipFill>
        <p:spPr bwMode="auto">
          <a:xfrm>
            <a:off x="6705600" y="3505200"/>
            <a:ext cx="1944688" cy="15843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447800" y="513814"/>
            <a:ext cx="6248400" cy="3600986"/>
          </a:xfrm>
          <a:prstGeom prst="rect">
            <a:avLst/>
          </a:prstGeom>
          <a:noFill/>
          <a:ln w="9525">
            <a:noFill/>
            <a:miter lim="800000"/>
            <a:headEnd/>
            <a:tailEnd/>
          </a:ln>
          <a:effectLst/>
        </p:spPr>
        <p:txBody>
          <a:bodyPr wrap="square">
            <a:spAutoFit/>
          </a:bodyPr>
          <a:lstStyle/>
          <a:p>
            <a:pPr algn="l" rtl="0"/>
            <a:r>
              <a:rPr lang="en-GB" sz="2000" dirty="0">
                <a:latin typeface="Arial" charset="0"/>
              </a:rPr>
              <a:t>                               </a:t>
            </a:r>
            <a:r>
              <a:rPr lang="en-GB" sz="2800" dirty="0">
                <a:latin typeface="Arial" charset="0"/>
              </a:rPr>
              <a:t>Streak</a:t>
            </a:r>
          </a:p>
          <a:p>
            <a:pPr algn="l" rtl="0"/>
            <a:r>
              <a:rPr lang="en-GB" sz="2000" dirty="0">
                <a:latin typeface="Arial" charset="0"/>
              </a:rPr>
              <a:t>The Property of </a:t>
            </a:r>
            <a:r>
              <a:rPr lang="en-GB" sz="2000" b="1" dirty="0" smtClean="0">
                <a:latin typeface="Arial" charset="0"/>
              </a:rPr>
              <a:t>Streak </a:t>
            </a:r>
            <a:r>
              <a:rPr lang="en-GB" sz="2000" dirty="0" smtClean="0">
                <a:latin typeface="Arial" charset="0"/>
              </a:rPr>
              <a:t>is </a:t>
            </a:r>
            <a:r>
              <a:rPr lang="en-GB" sz="2000" u="sng" dirty="0">
                <a:latin typeface="Arial" charset="0"/>
              </a:rPr>
              <a:t>closely related to </a:t>
            </a:r>
            <a:r>
              <a:rPr lang="en-GB" sz="2000" b="1" u="sng" dirty="0" err="1">
                <a:latin typeface="Arial" charset="0"/>
              </a:rPr>
              <a:t>color</a:t>
            </a:r>
            <a:r>
              <a:rPr lang="en-GB" sz="2000" b="1" dirty="0" smtClean="0">
                <a:latin typeface="Arial" charset="0"/>
              </a:rPr>
              <a:t>, </a:t>
            </a:r>
            <a:r>
              <a:rPr lang="en-GB" sz="2000" dirty="0" smtClean="0">
                <a:latin typeface="Arial" charset="0"/>
              </a:rPr>
              <a:t>but </a:t>
            </a:r>
            <a:r>
              <a:rPr lang="en-GB" sz="2000" dirty="0">
                <a:latin typeface="Arial" charset="0"/>
              </a:rPr>
              <a:t>is a different property because the </a:t>
            </a:r>
            <a:r>
              <a:rPr lang="en-GB" sz="2000" dirty="0" err="1">
                <a:latin typeface="Arial" charset="0"/>
              </a:rPr>
              <a:t>color</a:t>
            </a:r>
            <a:r>
              <a:rPr lang="en-GB" sz="2000" dirty="0">
                <a:latin typeface="Arial" charset="0"/>
              </a:rPr>
              <a:t> of the mineral may be different than the </a:t>
            </a:r>
            <a:r>
              <a:rPr lang="en-GB" sz="2000" dirty="0" err="1">
                <a:latin typeface="Arial" charset="0"/>
              </a:rPr>
              <a:t>color</a:t>
            </a:r>
            <a:r>
              <a:rPr lang="en-GB" sz="2000" dirty="0">
                <a:latin typeface="Arial" charset="0"/>
              </a:rPr>
              <a:t> of the streak. Streak is actually </a:t>
            </a:r>
            <a:r>
              <a:rPr lang="en-GB" sz="2000" b="1" u="sng" dirty="0">
                <a:latin typeface="Arial" charset="0"/>
              </a:rPr>
              <a:t>the </a:t>
            </a:r>
            <a:r>
              <a:rPr lang="en-GB" sz="2000" b="1" u="sng" dirty="0" err="1">
                <a:latin typeface="Arial" charset="0"/>
              </a:rPr>
              <a:t>color</a:t>
            </a:r>
            <a:r>
              <a:rPr lang="en-GB" sz="2000" b="1" u="sng" dirty="0">
                <a:latin typeface="Arial" charset="0"/>
              </a:rPr>
              <a:t> of the powder of a mineral</a:t>
            </a:r>
            <a:r>
              <a:rPr lang="en-GB" sz="2000" dirty="0" smtClean="0">
                <a:latin typeface="Arial" charset="0"/>
              </a:rPr>
              <a:t>. It </a:t>
            </a:r>
            <a:r>
              <a:rPr lang="en-GB" sz="2000" dirty="0">
                <a:latin typeface="Arial" charset="0"/>
              </a:rPr>
              <a:t>is called streak because the proper way to test for streak is to </a:t>
            </a:r>
            <a:r>
              <a:rPr lang="en-GB" sz="2000" u="sng" dirty="0">
                <a:latin typeface="Arial" charset="0"/>
              </a:rPr>
              <a:t>rub a mineral</a:t>
            </a:r>
            <a:r>
              <a:rPr lang="en-GB" sz="2000" dirty="0">
                <a:latin typeface="Arial" charset="0"/>
              </a:rPr>
              <a:t> across a tile of </a:t>
            </a:r>
            <a:r>
              <a:rPr lang="en-GB" sz="2000" u="sng" dirty="0">
                <a:latin typeface="Arial" charset="0"/>
              </a:rPr>
              <a:t>white unglazed porcelain</a:t>
            </a:r>
            <a:r>
              <a:rPr lang="en-GB" sz="2000" dirty="0">
                <a:latin typeface="Arial" charset="0"/>
              </a:rPr>
              <a:t> and to </a:t>
            </a:r>
            <a:r>
              <a:rPr lang="en-GB" sz="2000" u="sng" dirty="0">
                <a:latin typeface="Arial" charset="0"/>
              </a:rPr>
              <a:t>examine</a:t>
            </a:r>
            <a:r>
              <a:rPr lang="en-GB" sz="2000" dirty="0">
                <a:latin typeface="Arial" charset="0"/>
              </a:rPr>
              <a:t> the </a:t>
            </a:r>
            <a:r>
              <a:rPr lang="en-GB" sz="2000" dirty="0" err="1">
                <a:latin typeface="Arial" charset="0"/>
              </a:rPr>
              <a:t>color</a:t>
            </a:r>
            <a:r>
              <a:rPr lang="en-GB" sz="2000" dirty="0">
                <a:latin typeface="Arial" charset="0"/>
              </a:rPr>
              <a:t> of the </a:t>
            </a:r>
            <a:r>
              <a:rPr lang="en-GB" sz="2000" u="sng" dirty="0">
                <a:latin typeface="Arial" charset="0"/>
              </a:rPr>
              <a:t>"streak" left behind</a:t>
            </a:r>
            <a:r>
              <a:rPr lang="en-GB" sz="2000" dirty="0">
                <a:latin typeface="Arial" charset="0"/>
              </a:rPr>
              <a:t>. </a:t>
            </a:r>
          </a:p>
          <a:p>
            <a:pPr algn="l" rtl="0"/>
            <a:r>
              <a:rPr lang="en-GB" sz="2000" b="1" dirty="0" smtClean="0">
                <a:latin typeface="Arial" charset="0"/>
              </a:rPr>
              <a:t>Hematite </a:t>
            </a:r>
            <a:r>
              <a:rPr lang="en-GB" sz="2000" dirty="0" smtClean="0">
                <a:latin typeface="Arial" charset="0"/>
              </a:rPr>
              <a:t>may </a:t>
            </a:r>
            <a:r>
              <a:rPr lang="en-GB" sz="2000" dirty="0">
                <a:latin typeface="Arial" charset="0"/>
              </a:rPr>
              <a:t>be </a:t>
            </a:r>
            <a:r>
              <a:rPr lang="en-GB" sz="2000" u="sng" dirty="0">
                <a:latin typeface="Arial" charset="0"/>
              </a:rPr>
              <a:t>black</a:t>
            </a:r>
            <a:r>
              <a:rPr lang="en-GB" sz="2000" dirty="0">
                <a:latin typeface="Arial" charset="0"/>
              </a:rPr>
              <a:t>, </a:t>
            </a:r>
            <a:r>
              <a:rPr lang="en-GB" sz="2000" u="sng" dirty="0">
                <a:latin typeface="Arial" charset="0"/>
              </a:rPr>
              <a:t>gray</a:t>
            </a:r>
            <a:r>
              <a:rPr lang="en-GB" sz="2000" dirty="0">
                <a:latin typeface="Arial" charset="0"/>
              </a:rPr>
              <a:t>, or </a:t>
            </a:r>
            <a:r>
              <a:rPr lang="en-GB" sz="2000" u="sng" dirty="0">
                <a:latin typeface="Arial" charset="0"/>
              </a:rPr>
              <a:t>red</a:t>
            </a:r>
            <a:r>
              <a:rPr lang="en-GB" sz="2000" dirty="0">
                <a:latin typeface="Arial" charset="0"/>
              </a:rPr>
              <a:t> but its </a:t>
            </a:r>
            <a:r>
              <a:rPr lang="en-GB" sz="2000" u="sng" dirty="0">
                <a:latin typeface="Arial" charset="0"/>
              </a:rPr>
              <a:t>streak</a:t>
            </a:r>
            <a:r>
              <a:rPr lang="en-GB" sz="2000" dirty="0">
                <a:latin typeface="Arial" charset="0"/>
              </a:rPr>
              <a:t> is always a </a:t>
            </a:r>
            <a:r>
              <a:rPr lang="en-GB" sz="2000" u="sng" dirty="0">
                <a:latin typeface="Arial" charset="0"/>
              </a:rPr>
              <a:t>reddish brown</a:t>
            </a:r>
            <a:r>
              <a:rPr lang="en-GB" sz="2000" dirty="0">
                <a:latin typeface="Arial" charset="0"/>
              </a:rPr>
              <a:t>.</a:t>
            </a:r>
          </a:p>
        </p:txBody>
      </p:sp>
      <p:pic>
        <p:nvPicPr>
          <p:cNvPr id="17413" name="Picture 5"/>
          <p:cNvPicPr>
            <a:picLocks noChangeAspect="1" noChangeArrowheads="1"/>
          </p:cNvPicPr>
          <p:nvPr/>
        </p:nvPicPr>
        <p:blipFill>
          <a:blip r:embed="rId2" cstate="print"/>
          <a:srcRect/>
          <a:stretch>
            <a:fillRect/>
          </a:stretch>
        </p:blipFill>
        <p:spPr bwMode="auto">
          <a:xfrm>
            <a:off x="304800" y="4038600"/>
            <a:ext cx="2347913" cy="2376488"/>
          </a:xfrm>
          <a:prstGeom prst="rect">
            <a:avLst/>
          </a:prstGeom>
          <a:noFill/>
          <a:ln w="9525">
            <a:noFill/>
            <a:miter lim="800000"/>
            <a:headEnd/>
            <a:tailEnd/>
          </a:ln>
          <a:effectLst/>
        </p:spPr>
      </p:pic>
      <p:pic>
        <p:nvPicPr>
          <p:cNvPr id="17414" name="Picture 6"/>
          <p:cNvPicPr>
            <a:picLocks noChangeAspect="1" noChangeArrowheads="1"/>
          </p:cNvPicPr>
          <p:nvPr/>
        </p:nvPicPr>
        <p:blipFill>
          <a:blip r:embed="rId3" cstate="print"/>
          <a:srcRect/>
          <a:stretch>
            <a:fillRect/>
          </a:stretch>
        </p:blipFill>
        <p:spPr bwMode="auto">
          <a:xfrm>
            <a:off x="2971800" y="4114800"/>
            <a:ext cx="2578100" cy="1871663"/>
          </a:xfrm>
          <a:prstGeom prst="rect">
            <a:avLst/>
          </a:prstGeom>
          <a:noFill/>
          <a:ln w="9525">
            <a:noFill/>
            <a:miter lim="800000"/>
            <a:headEnd/>
            <a:tailEnd/>
          </a:ln>
          <a:effectLst/>
        </p:spPr>
      </p:pic>
      <p:pic>
        <p:nvPicPr>
          <p:cNvPr id="17415" name="Picture 7"/>
          <p:cNvPicPr>
            <a:picLocks noChangeAspect="1" noChangeArrowheads="1"/>
          </p:cNvPicPr>
          <p:nvPr/>
        </p:nvPicPr>
        <p:blipFill>
          <a:blip r:embed="rId4" cstate="print"/>
          <a:srcRect/>
          <a:stretch>
            <a:fillRect/>
          </a:stretch>
        </p:blipFill>
        <p:spPr bwMode="auto">
          <a:xfrm>
            <a:off x="5867400" y="4114800"/>
            <a:ext cx="2519363" cy="192881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GB" sz="4000"/>
              <a:t/>
            </a:r>
            <a:br>
              <a:rPr lang="en-GB" sz="4000"/>
            </a:br>
            <a:r>
              <a:rPr lang="en-GB" sz="4000"/>
              <a:t>How A Mineral Breaks</a:t>
            </a:r>
            <a:br>
              <a:rPr lang="en-GB" sz="4000"/>
            </a:br>
            <a:endParaRPr lang="en-GB" sz="4000"/>
          </a:p>
        </p:txBody>
      </p:sp>
      <p:sp>
        <p:nvSpPr>
          <p:cNvPr id="19459" name="Rectangle 3"/>
          <p:cNvSpPr>
            <a:spLocks noGrp="1" noChangeArrowheads="1"/>
          </p:cNvSpPr>
          <p:nvPr>
            <p:ph type="body" idx="1"/>
          </p:nvPr>
        </p:nvSpPr>
        <p:spPr/>
        <p:txBody>
          <a:bodyPr/>
          <a:lstStyle/>
          <a:p>
            <a:pPr>
              <a:lnSpc>
                <a:spcPct val="90000"/>
              </a:lnSpc>
            </a:pPr>
            <a:r>
              <a:rPr lang="en-GB" sz="2400" dirty="0" smtClean="0"/>
              <a:t>There </a:t>
            </a:r>
            <a:r>
              <a:rPr lang="en-GB" sz="2400" dirty="0"/>
              <a:t>are </a:t>
            </a:r>
            <a:r>
              <a:rPr lang="en-GB" sz="2400" u="sng" dirty="0"/>
              <a:t>two properties</a:t>
            </a:r>
            <a:r>
              <a:rPr lang="en-GB" sz="2400" dirty="0"/>
              <a:t> to describe how a </a:t>
            </a:r>
            <a:r>
              <a:rPr lang="en-GB" sz="2400" u="sng" dirty="0"/>
              <a:t>mineral breaks</a:t>
            </a:r>
            <a:r>
              <a:rPr lang="en-GB" sz="2400" b="1" dirty="0"/>
              <a:t>, </a:t>
            </a:r>
            <a:r>
              <a:rPr lang="en-GB" sz="2400" b="1" u="sng" dirty="0"/>
              <a:t>cleavage</a:t>
            </a:r>
            <a:r>
              <a:rPr lang="en-GB" sz="2400" b="1" dirty="0"/>
              <a:t> </a:t>
            </a:r>
            <a:r>
              <a:rPr lang="en-GB" sz="2400" dirty="0"/>
              <a:t>and </a:t>
            </a:r>
            <a:r>
              <a:rPr lang="en-GB" sz="2400" b="1" u="sng" dirty="0"/>
              <a:t>fracture</a:t>
            </a:r>
            <a:r>
              <a:rPr lang="en-GB" sz="2400" b="1" dirty="0"/>
              <a:t>.</a:t>
            </a:r>
            <a:endParaRPr lang="en-GB" sz="2400" dirty="0"/>
          </a:p>
          <a:p>
            <a:pPr>
              <a:lnSpc>
                <a:spcPct val="90000"/>
              </a:lnSpc>
            </a:pPr>
            <a:r>
              <a:rPr lang="en-GB" sz="2400" b="1" dirty="0"/>
              <a:t>Cleavage</a:t>
            </a:r>
            <a:r>
              <a:rPr lang="en-GB" sz="2400" dirty="0"/>
              <a:t>: Cleavage refers to the property that </a:t>
            </a:r>
            <a:r>
              <a:rPr lang="en-GB" sz="2400" u="sng" dirty="0"/>
              <a:t>causes</a:t>
            </a:r>
            <a:r>
              <a:rPr lang="en-GB" sz="2400" dirty="0"/>
              <a:t> a mineral to </a:t>
            </a:r>
            <a:r>
              <a:rPr lang="en-GB" sz="2400" u="sng" dirty="0"/>
              <a:t>break or split</a:t>
            </a:r>
            <a:r>
              <a:rPr lang="en-GB" sz="2400" dirty="0"/>
              <a:t> in </a:t>
            </a:r>
            <a:r>
              <a:rPr lang="en-GB" sz="2400" u="sng" dirty="0"/>
              <a:t>one or more directions </a:t>
            </a:r>
            <a:r>
              <a:rPr lang="en-GB" sz="2400" dirty="0"/>
              <a:t>along </a:t>
            </a:r>
            <a:r>
              <a:rPr lang="en-GB" sz="2400" u="sng" dirty="0"/>
              <a:t>smooth flat planes</a:t>
            </a:r>
            <a:r>
              <a:rPr lang="en-GB" sz="2400" dirty="0"/>
              <a:t>. A mineral may </a:t>
            </a:r>
            <a:r>
              <a:rPr lang="en-GB" sz="2400" dirty="0">
                <a:latin typeface="Arial"/>
              </a:rPr>
              <a:t>“</a:t>
            </a:r>
            <a:r>
              <a:rPr lang="en-GB" sz="2400" dirty="0"/>
              <a:t>cleave</a:t>
            </a:r>
            <a:r>
              <a:rPr lang="en-GB" sz="2400" dirty="0">
                <a:latin typeface="Arial"/>
              </a:rPr>
              <a:t>”</a:t>
            </a:r>
            <a:r>
              <a:rPr lang="en-GB" sz="2400" dirty="0"/>
              <a:t> along one, two, three, or more different directions.</a:t>
            </a:r>
          </a:p>
          <a:p>
            <a:pPr>
              <a:lnSpc>
                <a:spcPct val="90000"/>
              </a:lnSpc>
            </a:pPr>
            <a:r>
              <a:rPr lang="en-GB" sz="2400" b="1" dirty="0"/>
              <a:t>Fracture: </a:t>
            </a:r>
            <a:r>
              <a:rPr lang="en-GB" sz="2400" dirty="0"/>
              <a:t>Fracture is the term applied to </a:t>
            </a:r>
            <a:r>
              <a:rPr lang="en-GB" sz="2400" u="sng" dirty="0"/>
              <a:t>uneven</a:t>
            </a:r>
            <a:r>
              <a:rPr lang="en-GB" sz="2400" dirty="0"/>
              <a:t>, </a:t>
            </a:r>
            <a:r>
              <a:rPr lang="en-GB" sz="2400" u="sng" dirty="0" smtClean="0"/>
              <a:t>irregular</a:t>
            </a:r>
            <a:r>
              <a:rPr lang="en-GB" sz="2400" dirty="0" smtClean="0"/>
              <a:t> </a:t>
            </a:r>
            <a:r>
              <a:rPr lang="en-GB" sz="2400" dirty="0"/>
              <a:t>or </a:t>
            </a:r>
            <a:r>
              <a:rPr lang="en-GB" sz="2400" u="sng" dirty="0"/>
              <a:t>indefinite</a:t>
            </a:r>
            <a:r>
              <a:rPr lang="en-GB" sz="2400" dirty="0"/>
              <a:t> </a:t>
            </a:r>
            <a:r>
              <a:rPr lang="en-GB" sz="2400" u="sng" dirty="0"/>
              <a:t>breaks</a:t>
            </a:r>
            <a:r>
              <a:rPr lang="en-GB" sz="2400" dirty="0"/>
              <a:t> in minerals. The mineral may break along jagged lines, look splintered or curved like broken glass</a:t>
            </a:r>
            <a:r>
              <a:rPr lang="en-GB" sz="2400" dirty="0" smtClean="0"/>
              <a:t>.</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Cleavage</a:t>
            </a:r>
          </a:p>
        </p:txBody>
      </p:sp>
      <p:pic>
        <p:nvPicPr>
          <p:cNvPr id="20484" name="Picture 4"/>
          <p:cNvPicPr>
            <a:picLocks noGrp="1" noChangeAspect="1" noChangeArrowheads="1"/>
          </p:cNvPicPr>
          <p:nvPr>
            <p:ph type="body" idx="1"/>
          </p:nvPr>
        </p:nvPicPr>
        <p:blipFill>
          <a:blip r:embed="rId2" cstate="print"/>
          <a:srcRect/>
          <a:stretch>
            <a:fillRect/>
          </a:stretch>
        </p:blipFill>
        <p:spPr>
          <a:xfrm>
            <a:off x="609600" y="2119313"/>
            <a:ext cx="2405063" cy="1990725"/>
          </a:xfrm>
          <a:noFill/>
          <a:ln/>
        </p:spPr>
      </p:pic>
      <p:pic>
        <p:nvPicPr>
          <p:cNvPr id="20485" name="Picture 5"/>
          <p:cNvPicPr>
            <a:picLocks noChangeAspect="1" noChangeArrowheads="1"/>
          </p:cNvPicPr>
          <p:nvPr/>
        </p:nvPicPr>
        <p:blipFill>
          <a:blip r:embed="rId3" cstate="print"/>
          <a:srcRect/>
          <a:stretch>
            <a:fillRect/>
          </a:stretch>
        </p:blipFill>
        <p:spPr bwMode="auto">
          <a:xfrm>
            <a:off x="5257800" y="1752600"/>
            <a:ext cx="2578100" cy="2016125"/>
          </a:xfrm>
          <a:prstGeom prst="rect">
            <a:avLst/>
          </a:prstGeom>
          <a:noFill/>
          <a:ln w="9525">
            <a:noFill/>
            <a:miter lim="800000"/>
            <a:headEnd/>
            <a:tailEnd/>
          </a:ln>
          <a:effectLst/>
        </p:spPr>
      </p:pic>
      <p:pic>
        <p:nvPicPr>
          <p:cNvPr id="20486" name="Picture 6"/>
          <p:cNvPicPr>
            <a:picLocks noChangeAspect="1" noChangeArrowheads="1"/>
          </p:cNvPicPr>
          <p:nvPr/>
        </p:nvPicPr>
        <p:blipFill>
          <a:blip r:embed="rId4" cstate="print"/>
          <a:srcRect/>
          <a:stretch>
            <a:fillRect/>
          </a:stretch>
        </p:blipFill>
        <p:spPr bwMode="auto">
          <a:xfrm>
            <a:off x="2819400" y="4724400"/>
            <a:ext cx="2865438" cy="1079500"/>
          </a:xfrm>
          <a:prstGeom prst="rect">
            <a:avLst/>
          </a:prstGeom>
          <a:noFill/>
          <a:ln w="9525">
            <a:noFill/>
            <a:miter lim="800000"/>
            <a:headEnd/>
            <a:tailEnd/>
          </a:ln>
          <a:effectLst/>
        </p:spPr>
      </p:pic>
      <p:sp>
        <p:nvSpPr>
          <p:cNvPr id="20487" name="Rectangle 7"/>
          <p:cNvSpPr>
            <a:spLocks noChangeArrowheads="1"/>
          </p:cNvSpPr>
          <p:nvPr/>
        </p:nvSpPr>
        <p:spPr bwMode="auto">
          <a:xfrm>
            <a:off x="990600" y="3886200"/>
            <a:ext cx="45720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Calcite</a:t>
            </a:r>
          </a:p>
        </p:txBody>
      </p:sp>
      <p:sp>
        <p:nvSpPr>
          <p:cNvPr id="20488" name="Rectangle 8"/>
          <p:cNvSpPr>
            <a:spLocks noChangeArrowheads="1"/>
          </p:cNvSpPr>
          <p:nvPr/>
        </p:nvSpPr>
        <p:spPr bwMode="auto">
          <a:xfrm>
            <a:off x="3429000" y="5715000"/>
            <a:ext cx="45720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Fluorite</a:t>
            </a:r>
          </a:p>
        </p:txBody>
      </p:sp>
      <p:sp>
        <p:nvSpPr>
          <p:cNvPr id="20489" name="Rectangle 9"/>
          <p:cNvSpPr>
            <a:spLocks noChangeArrowheads="1"/>
          </p:cNvSpPr>
          <p:nvPr/>
        </p:nvSpPr>
        <p:spPr bwMode="auto">
          <a:xfrm>
            <a:off x="5867400" y="3733800"/>
            <a:ext cx="45720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Feldspar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Cleavage in mica</a:t>
            </a:r>
          </a:p>
        </p:txBody>
      </p:sp>
      <p:pic>
        <p:nvPicPr>
          <p:cNvPr id="35844" name="Picture 4" descr="musc"/>
          <p:cNvPicPr>
            <a:picLocks noGrp="1" noChangeAspect="1" noChangeArrowheads="1"/>
          </p:cNvPicPr>
          <p:nvPr>
            <p:ph type="body" idx="1"/>
          </p:nvPr>
        </p:nvPicPr>
        <p:blipFill>
          <a:blip r:embed="rId2" cstate="print"/>
          <a:srcRect/>
          <a:stretch>
            <a:fillRect/>
          </a:stretch>
        </p:blipFill>
        <p:spPr>
          <a:xfrm>
            <a:off x="1143000" y="1789113"/>
            <a:ext cx="6477000" cy="4405312"/>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Fracture</a:t>
            </a:r>
          </a:p>
        </p:txBody>
      </p:sp>
      <p:sp>
        <p:nvSpPr>
          <p:cNvPr id="18435" name="Rectangle 3"/>
          <p:cNvSpPr>
            <a:spLocks noGrp="1" noChangeArrowheads="1"/>
          </p:cNvSpPr>
          <p:nvPr>
            <p:ph type="body" idx="1"/>
          </p:nvPr>
        </p:nvSpPr>
        <p:spPr/>
        <p:txBody>
          <a:bodyPr/>
          <a:lstStyle/>
          <a:p>
            <a:endParaRPr lang="en-GB"/>
          </a:p>
          <a:p>
            <a:r>
              <a:rPr lang="en-GB"/>
              <a:t>All of these minerals have show </a:t>
            </a:r>
            <a:r>
              <a:rPr lang="en-GB" b="1"/>
              <a:t>fracture </a:t>
            </a:r>
            <a:r>
              <a:rPr lang="en-GB"/>
              <a:t>where they are broken. There are no sides that show a flat smooth plane</a:t>
            </a:r>
          </a:p>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09600" y="1295400"/>
            <a:ext cx="8153400" cy="5181600"/>
          </a:xfrm>
        </p:spPr>
        <p:txBody>
          <a:bodyPr>
            <a:normAutofit fontScale="92500" lnSpcReduction="10000"/>
          </a:bodyPr>
          <a:lstStyle/>
          <a:p>
            <a:pPr>
              <a:buFont typeface="Wingdings" pitchFamily="2" charset="2"/>
              <a:buNone/>
            </a:pPr>
            <a:r>
              <a:rPr lang="en-US" sz="2400" dirty="0">
                <a:latin typeface="Comic Sans MS" pitchFamily="66" charset="0"/>
                <a:cs typeface="Times New Roman" charset="0"/>
              </a:rPr>
              <a:t>The earth is made of rocks, which are in turn made of minerals.  In this part of the course we'll learn how to identify common minerals and rocks.</a:t>
            </a:r>
          </a:p>
          <a:p>
            <a:pPr>
              <a:buFont typeface="Wingdings" pitchFamily="2" charset="2"/>
              <a:buNone/>
            </a:pPr>
            <a:endParaRPr lang="en-US" sz="2400" dirty="0">
              <a:latin typeface="Comic Sans MS" pitchFamily="66" charset="0"/>
              <a:cs typeface="Times New Roman" charset="0"/>
            </a:endParaRPr>
          </a:p>
          <a:p>
            <a:pPr>
              <a:buFont typeface="Wingdings" pitchFamily="2" charset="2"/>
              <a:buNone/>
            </a:pPr>
            <a:r>
              <a:rPr lang="en-US" sz="2400" dirty="0">
                <a:latin typeface="Comic Sans MS" pitchFamily="66" charset="0"/>
                <a:cs typeface="Times New Roman" charset="0"/>
              </a:rPr>
              <a:t>In order for something to be classified as a </a:t>
            </a:r>
            <a:r>
              <a:rPr lang="en-US" sz="2400" i="1" dirty="0">
                <a:latin typeface="Comic Sans MS" pitchFamily="66" charset="0"/>
                <a:cs typeface="Times New Roman" charset="0"/>
              </a:rPr>
              <a:t>mineral</a:t>
            </a:r>
            <a:r>
              <a:rPr lang="en-US" sz="2400" dirty="0">
                <a:latin typeface="Comic Sans MS" pitchFamily="66" charset="0"/>
                <a:cs typeface="Times New Roman" charset="0"/>
              </a:rPr>
              <a:t>, it </a:t>
            </a:r>
            <a:r>
              <a:rPr lang="en-US" sz="2400" u="sng" dirty="0">
                <a:latin typeface="Comic Sans MS" pitchFamily="66" charset="0"/>
                <a:cs typeface="Times New Roman" charset="0"/>
              </a:rPr>
              <a:t>must</a:t>
            </a:r>
            <a:r>
              <a:rPr lang="en-US" sz="2400" dirty="0">
                <a:latin typeface="Comic Sans MS" pitchFamily="66" charset="0"/>
                <a:cs typeface="Times New Roman" charset="0"/>
              </a:rPr>
              <a:t> meet five (5) criterion:</a:t>
            </a:r>
          </a:p>
          <a:p>
            <a:pPr>
              <a:buFont typeface="Wingdings" pitchFamily="2" charset="2"/>
              <a:buNone/>
            </a:pPr>
            <a:r>
              <a:rPr lang="en-US" sz="2400" u="sng" dirty="0">
                <a:solidFill>
                  <a:srgbClr val="FF3300"/>
                </a:solidFill>
                <a:latin typeface="Comic Sans MS" pitchFamily="66" charset="0"/>
                <a:cs typeface="Times New Roman" charset="0"/>
              </a:rPr>
              <a:t>Minerals</a:t>
            </a:r>
            <a:r>
              <a:rPr lang="en-US" sz="2400" dirty="0">
                <a:latin typeface="Comic Sans MS" pitchFamily="66" charset="0"/>
                <a:cs typeface="Times New Roman" charset="0"/>
              </a:rPr>
              <a:t> are:</a:t>
            </a:r>
          </a:p>
          <a:p>
            <a:pPr>
              <a:buFont typeface="Wingdings" pitchFamily="2" charset="2"/>
              <a:buNone/>
            </a:pPr>
            <a:r>
              <a:rPr lang="en-US" sz="2400" dirty="0">
                <a:latin typeface="Comic Sans MS" pitchFamily="66" charset="0"/>
                <a:cs typeface="Times New Roman" charset="0"/>
              </a:rPr>
              <a:t>·        1. Naturally occurring, </a:t>
            </a:r>
          </a:p>
          <a:p>
            <a:pPr>
              <a:buFont typeface="Wingdings" pitchFamily="2" charset="2"/>
              <a:buNone/>
            </a:pPr>
            <a:r>
              <a:rPr lang="en-US" sz="2400" dirty="0">
                <a:latin typeface="Comic Sans MS" pitchFamily="66" charset="0"/>
                <a:cs typeface="Times New Roman" charset="0"/>
              </a:rPr>
              <a:t>·        2. Inorganic, </a:t>
            </a:r>
          </a:p>
          <a:p>
            <a:pPr>
              <a:buFont typeface="Wingdings" pitchFamily="2" charset="2"/>
              <a:buNone/>
            </a:pPr>
            <a:r>
              <a:rPr lang="en-US" sz="2400" dirty="0">
                <a:latin typeface="Comic Sans MS" pitchFamily="66" charset="0"/>
                <a:cs typeface="Times New Roman" charset="0"/>
              </a:rPr>
              <a:t>·        3. Have known chemical compositions </a:t>
            </a:r>
          </a:p>
          <a:p>
            <a:pPr>
              <a:buFont typeface="Wingdings" pitchFamily="2" charset="2"/>
              <a:buNone/>
            </a:pPr>
            <a:r>
              <a:rPr lang="en-US" sz="2400" dirty="0">
                <a:latin typeface="Comic Sans MS" pitchFamily="66" charset="0"/>
                <a:cs typeface="Times New Roman" charset="0"/>
              </a:rPr>
              <a:t>·        4. Have definite physical properties.</a:t>
            </a:r>
          </a:p>
          <a:p>
            <a:pPr>
              <a:buFont typeface="Wingdings" pitchFamily="2" charset="2"/>
              <a:buNone/>
            </a:pPr>
            <a:r>
              <a:rPr lang="en-US" sz="2400" dirty="0">
                <a:latin typeface="Comic Sans MS" pitchFamily="66" charset="0"/>
                <a:cs typeface="Times New Roman" charset="0"/>
              </a:rPr>
              <a:t>         5. Are solid </a:t>
            </a:r>
          </a:p>
          <a:p>
            <a:pPr>
              <a:buFont typeface="Wingdings" pitchFamily="2" charset="2"/>
              <a:buNone/>
            </a:pPr>
            <a:r>
              <a:rPr lang="en-US" sz="2400" dirty="0">
                <a:latin typeface="Comic Sans MS" pitchFamily="66" charset="0"/>
                <a:cs typeface="Times New Roman" charset="0"/>
              </a:rPr>
              <a:t>·        </a:t>
            </a:r>
          </a:p>
          <a:p>
            <a:pPr>
              <a:buFont typeface="Wingdings" pitchFamily="2" charset="2"/>
              <a:buNone/>
            </a:pPr>
            <a:r>
              <a:rPr lang="en-US" sz="2400" dirty="0">
                <a:latin typeface="Comic Sans MS" pitchFamily="66" charset="0"/>
                <a:cs typeface="Times New Roman" charset="0"/>
              </a:rPr>
              <a:t>        They are </a:t>
            </a:r>
            <a:r>
              <a:rPr lang="en-US" sz="2400" u="sng" dirty="0">
                <a:latin typeface="Comic Sans MS" pitchFamily="66" charset="0"/>
                <a:cs typeface="Times New Roman" charset="0"/>
              </a:rPr>
              <a:t>usually</a:t>
            </a:r>
            <a:r>
              <a:rPr lang="en-US" sz="2400" dirty="0">
                <a:latin typeface="Comic Sans MS" pitchFamily="66" charset="0"/>
                <a:cs typeface="Times New Roman" charset="0"/>
              </a:rPr>
              <a:t> (although not always) crystalline.</a:t>
            </a:r>
          </a:p>
          <a:p>
            <a:pPr>
              <a:buFont typeface="Wingdings" pitchFamily="2" charset="2"/>
              <a:buNone/>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dissolv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dissolve">
                                      <p:cBhvr>
                                        <p:cTn id="17" dur="5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dissolve">
                                      <p:cBhvr>
                                        <p:cTn id="22" dur="5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dissolve">
                                      <p:cBhvr>
                                        <p:cTn id="27" dur="500"/>
                                        <p:tgtEl>
                                          <p:spTgt spid="184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dissolve">
                                      <p:cBhvr>
                                        <p:cTn id="32" dur="500"/>
                                        <p:tgtEl>
                                          <p:spTgt spid="184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dissolve">
                                      <p:cBhvr>
                                        <p:cTn id="37" dur="500"/>
                                        <p:tgtEl>
                                          <p:spTgt spid="1843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dissolve">
                                      <p:cBhvr>
                                        <p:cTn id="42" dur="500"/>
                                        <p:tgtEl>
                                          <p:spTgt spid="1843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435">
                                            <p:txEl>
                                              <p:pRg st="9" end="9"/>
                                            </p:txEl>
                                          </p:spTgt>
                                        </p:tgtEl>
                                        <p:attrNameLst>
                                          <p:attrName>style.visibility</p:attrName>
                                        </p:attrNameLst>
                                      </p:cBhvr>
                                      <p:to>
                                        <p:strVal val="visible"/>
                                      </p:to>
                                    </p:set>
                                    <p:animEffect transition="in" filter="dissolve">
                                      <p:cBhvr>
                                        <p:cTn id="47" dur="500"/>
                                        <p:tgtEl>
                                          <p:spTgt spid="1843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animEffect transition="in" filter="dissolve">
                                      <p:cBhvr>
                                        <p:cTn id="52" dur="500"/>
                                        <p:tgtEl>
                                          <p:spTgt spid="184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Parting</a:t>
            </a:r>
          </a:p>
        </p:txBody>
      </p:sp>
      <p:sp>
        <p:nvSpPr>
          <p:cNvPr id="59395" name="Rectangle 3"/>
          <p:cNvSpPr>
            <a:spLocks noGrp="1" noChangeArrowheads="1"/>
          </p:cNvSpPr>
          <p:nvPr>
            <p:ph type="body" idx="1"/>
          </p:nvPr>
        </p:nvSpPr>
        <p:spPr>
          <a:xfrm>
            <a:off x="381000" y="2362200"/>
            <a:ext cx="8229600" cy="4114800"/>
          </a:xfrm>
        </p:spPr>
        <p:txBody>
          <a:bodyPr/>
          <a:lstStyle/>
          <a:p>
            <a:pPr algn="ctr"/>
            <a:r>
              <a:rPr lang="en-US"/>
              <a:t>Minerals break along planes of structural weakness. The weakness due to twinning or pressure. Only the affected parts of the crystal show parting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Tenacity</a:t>
            </a:r>
          </a:p>
        </p:txBody>
      </p:sp>
      <p:sp>
        <p:nvSpPr>
          <p:cNvPr id="53251" name="Rectangle 3"/>
          <p:cNvSpPr>
            <a:spLocks noGrp="1" noChangeArrowheads="1"/>
          </p:cNvSpPr>
          <p:nvPr>
            <p:ph type="body" idx="1"/>
          </p:nvPr>
        </p:nvSpPr>
        <p:spPr>
          <a:xfrm>
            <a:off x="457200" y="1828800"/>
            <a:ext cx="8229600" cy="4525963"/>
          </a:xfrm>
        </p:spPr>
        <p:txBody>
          <a:bodyPr/>
          <a:lstStyle/>
          <a:p>
            <a:pPr algn="l"/>
            <a:r>
              <a:rPr lang="en-US" dirty="0"/>
              <a:t>The </a:t>
            </a:r>
            <a:r>
              <a:rPr lang="en-US" u="sng" dirty="0"/>
              <a:t>resistance</a:t>
            </a:r>
            <a:r>
              <a:rPr lang="en-US" dirty="0"/>
              <a:t> of a mineral to </a:t>
            </a:r>
            <a:r>
              <a:rPr lang="en-US" u="sng" dirty="0"/>
              <a:t>breaking</a:t>
            </a:r>
            <a:r>
              <a:rPr lang="en-US" dirty="0"/>
              <a:t>, crushing, bending or tearing. Its </a:t>
            </a:r>
            <a:r>
              <a:rPr lang="en-US" u="sng" dirty="0"/>
              <a:t>cohesiveness</a:t>
            </a:r>
            <a:r>
              <a:rPr lang="en-US" dirty="0"/>
              <a:t>:</a:t>
            </a:r>
          </a:p>
          <a:p>
            <a:pPr algn="l"/>
            <a:r>
              <a:rPr lang="en-US" dirty="0"/>
              <a:t>Brittle, malleable, </a:t>
            </a:r>
            <a:r>
              <a:rPr lang="en-US" dirty="0" err="1"/>
              <a:t>sectile</a:t>
            </a:r>
            <a:r>
              <a:rPr lang="en-US" dirty="0"/>
              <a:t>, ductile, flexible, elastic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Density</a:t>
            </a:r>
          </a:p>
        </p:txBody>
      </p:sp>
      <p:sp>
        <p:nvSpPr>
          <p:cNvPr id="21507" name="Rectangle 3"/>
          <p:cNvSpPr>
            <a:spLocks noGrp="1" noChangeArrowheads="1"/>
          </p:cNvSpPr>
          <p:nvPr>
            <p:ph type="body" idx="1"/>
          </p:nvPr>
        </p:nvSpPr>
        <p:spPr/>
        <p:txBody>
          <a:bodyPr/>
          <a:lstStyle/>
          <a:p>
            <a:endParaRPr lang="en-GB" sz="2800"/>
          </a:p>
          <a:p>
            <a:r>
              <a:rPr lang="en-GB" sz="2800"/>
              <a:t>The </a:t>
            </a:r>
            <a:r>
              <a:rPr lang="en-GB" sz="2800" b="1"/>
              <a:t>property of density </a:t>
            </a:r>
            <a:r>
              <a:rPr lang="en-GB" sz="2800"/>
              <a:t>is probably </a:t>
            </a:r>
            <a:r>
              <a:rPr lang="en-GB" sz="2800" b="1"/>
              <a:t>one of the most useful </a:t>
            </a:r>
            <a:r>
              <a:rPr lang="en-GB" sz="2800"/>
              <a:t>properties in identifying a mineral. The density of a mineral does not change and no other mineral shares the exact same density. Testing for density is not always possible if you do not want to get the mineral wet by using water displacement to find its volume.</a:t>
            </a:r>
          </a:p>
          <a:p>
            <a:endParaRPr lang="en-GB"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Specific Gravity</a:t>
            </a:r>
          </a:p>
        </p:txBody>
      </p:sp>
      <p:sp>
        <p:nvSpPr>
          <p:cNvPr id="36867" name="Rectangle 3"/>
          <p:cNvSpPr>
            <a:spLocks noGrp="1" noChangeArrowheads="1"/>
          </p:cNvSpPr>
          <p:nvPr>
            <p:ph type="body" idx="1"/>
          </p:nvPr>
        </p:nvSpPr>
        <p:spPr/>
        <p:txBody>
          <a:bodyPr/>
          <a:lstStyle/>
          <a:p>
            <a:pPr algn="l"/>
            <a:r>
              <a:rPr lang="en-GB"/>
              <a:t>Specific gravity</a:t>
            </a:r>
            <a:endParaRPr lang="en-GB" b="1"/>
          </a:p>
          <a:p>
            <a:pPr algn="l"/>
            <a:r>
              <a:rPr lang="en-GB"/>
              <a:t>(similar to density) </a:t>
            </a:r>
          </a:p>
          <a:p>
            <a:pPr algn="l"/>
            <a:r>
              <a:rPr lang="en-GB"/>
              <a:t>Weight of a mineral divided by weight of an equal volume of water.</a:t>
            </a:r>
          </a:p>
          <a:p>
            <a:pPr algn="l"/>
            <a:r>
              <a:rPr lang="en-GB"/>
              <a:t>Weight in air/ weight in air-weight in water= Sp.Gr.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Density</a:t>
            </a:r>
          </a:p>
        </p:txBody>
      </p:sp>
      <p:pic>
        <p:nvPicPr>
          <p:cNvPr id="22532" name="Picture 4"/>
          <p:cNvPicPr>
            <a:picLocks noGrp="1" noChangeAspect="1" noChangeArrowheads="1"/>
          </p:cNvPicPr>
          <p:nvPr>
            <p:ph type="body" idx="1"/>
          </p:nvPr>
        </p:nvPicPr>
        <p:blipFill>
          <a:blip r:embed="rId2" cstate="print"/>
          <a:srcRect/>
          <a:stretch>
            <a:fillRect/>
          </a:stretch>
        </p:blipFill>
        <p:spPr>
          <a:xfrm>
            <a:off x="5562600" y="2535238"/>
            <a:ext cx="1885950" cy="1246187"/>
          </a:xfrm>
          <a:noFill/>
          <a:ln/>
        </p:spPr>
      </p:pic>
      <p:pic>
        <p:nvPicPr>
          <p:cNvPr id="22533" name="Picture 5"/>
          <p:cNvPicPr>
            <a:picLocks noChangeAspect="1" noChangeArrowheads="1"/>
          </p:cNvPicPr>
          <p:nvPr/>
        </p:nvPicPr>
        <p:blipFill>
          <a:blip r:embed="rId3" cstate="print"/>
          <a:srcRect/>
          <a:stretch>
            <a:fillRect/>
          </a:stretch>
        </p:blipFill>
        <p:spPr bwMode="auto">
          <a:xfrm>
            <a:off x="1524000" y="2057400"/>
            <a:ext cx="2001838" cy="1541463"/>
          </a:xfrm>
          <a:prstGeom prst="rect">
            <a:avLst/>
          </a:prstGeom>
          <a:noFill/>
          <a:ln w="9525">
            <a:noFill/>
            <a:miter lim="800000"/>
            <a:headEnd/>
            <a:tailEnd/>
          </a:ln>
          <a:effectLst/>
        </p:spPr>
      </p:pic>
      <p:sp>
        <p:nvSpPr>
          <p:cNvPr id="22534" name="Rectangle 6"/>
          <p:cNvSpPr>
            <a:spLocks noChangeArrowheads="1"/>
          </p:cNvSpPr>
          <p:nvPr/>
        </p:nvSpPr>
        <p:spPr bwMode="auto">
          <a:xfrm>
            <a:off x="990600" y="3581400"/>
            <a:ext cx="4572000" cy="1190625"/>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Talc’s density = 2.75 g/ml</a:t>
            </a:r>
            <a:endParaRPr lang="en-GB">
              <a:latin typeface="Arial" charset="0"/>
            </a:endParaRPr>
          </a:p>
          <a:p>
            <a:pPr algn="l" rtl="0"/>
            <a:endParaRPr lang="en-GB">
              <a:latin typeface="Arial" charset="0"/>
            </a:endParaRPr>
          </a:p>
          <a:p>
            <a:pPr lvl="1" algn="l" rtl="0"/>
            <a:endParaRPr lang="en-GB">
              <a:latin typeface="Arial" charset="0"/>
            </a:endParaRPr>
          </a:p>
        </p:txBody>
      </p:sp>
      <p:sp>
        <p:nvSpPr>
          <p:cNvPr id="22535" name="Rectangle 7"/>
          <p:cNvSpPr>
            <a:spLocks noChangeArrowheads="1"/>
          </p:cNvSpPr>
          <p:nvPr/>
        </p:nvSpPr>
        <p:spPr bwMode="auto">
          <a:xfrm>
            <a:off x="5105400" y="3657600"/>
            <a:ext cx="45720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Galena’s density = 7.57 g/ml</a:t>
            </a:r>
          </a:p>
        </p:txBody>
      </p:sp>
      <p:sp>
        <p:nvSpPr>
          <p:cNvPr id="22536" name="Rectangle 8"/>
          <p:cNvSpPr>
            <a:spLocks noChangeArrowheads="1"/>
          </p:cNvSpPr>
          <p:nvPr/>
        </p:nvSpPr>
        <p:spPr bwMode="auto">
          <a:xfrm>
            <a:off x="1600200" y="4114800"/>
            <a:ext cx="6858000" cy="182880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sz="3200">
                <a:latin typeface="Arial" charset="0"/>
              </a:rPr>
              <a:t>If both minerals are the same size galena will feel much heavier when you pick it up.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GB" sz="4000"/>
              <a:t/>
            </a:r>
            <a:br>
              <a:rPr lang="en-GB" sz="4000"/>
            </a:br>
            <a:r>
              <a:rPr lang="en-GB" sz="4000" b="1"/>
              <a:t>Hardness of Minerals</a:t>
            </a:r>
            <a:r>
              <a:rPr lang="en-GB" sz="4000"/>
              <a:t/>
            </a:r>
            <a:br>
              <a:rPr lang="en-GB" sz="4000"/>
            </a:br>
            <a:endParaRPr lang="en-GB" sz="4000"/>
          </a:p>
        </p:txBody>
      </p:sp>
      <p:sp>
        <p:nvSpPr>
          <p:cNvPr id="23555" name="Rectangle 3"/>
          <p:cNvSpPr>
            <a:spLocks noGrp="1" noChangeArrowheads="1"/>
          </p:cNvSpPr>
          <p:nvPr>
            <p:ph type="body" idx="1"/>
          </p:nvPr>
        </p:nvSpPr>
        <p:spPr/>
        <p:txBody>
          <a:bodyPr>
            <a:normAutofit/>
          </a:bodyPr>
          <a:lstStyle/>
          <a:p>
            <a:pPr>
              <a:lnSpc>
                <a:spcPct val="80000"/>
              </a:lnSpc>
            </a:pPr>
            <a:r>
              <a:rPr lang="en-GB" sz="2400" dirty="0" smtClean="0"/>
              <a:t>A </a:t>
            </a:r>
            <a:r>
              <a:rPr lang="en-GB" sz="2400" dirty="0"/>
              <a:t>good property in mineral identification is one that does not vary from specimen to specimen. In terms of reliability, </a:t>
            </a:r>
            <a:r>
              <a:rPr lang="en-GB" sz="2400" b="1" dirty="0"/>
              <a:t>hardness is one of the better physical properties for minerals</a:t>
            </a:r>
            <a:r>
              <a:rPr lang="en-GB" sz="2400" dirty="0"/>
              <a:t>. Hardness is one measure of the </a:t>
            </a:r>
            <a:r>
              <a:rPr lang="en-GB" sz="2400" u="sng" dirty="0"/>
              <a:t>strength</a:t>
            </a:r>
            <a:r>
              <a:rPr lang="en-GB" sz="2400" dirty="0"/>
              <a:t> of the </a:t>
            </a:r>
            <a:r>
              <a:rPr lang="en-GB" sz="2400" u="sng" dirty="0"/>
              <a:t>structure</a:t>
            </a:r>
            <a:r>
              <a:rPr lang="en-GB" sz="2400" dirty="0"/>
              <a:t> of the mineral </a:t>
            </a:r>
            <a:r>
              <a:rPr lang="en-GB" sz="2400" u="sng" dirty="0"/>
              <a:t>relative</a:t>
            </a:r>
            <a:r>
              <a:rPr lang="en-GB" sz="2400" dirty="0"/>
              <a:t> to the strength of its </a:t>
            </a:r>
            <a:r>
              <a:rPr lang="en-GB" sz="2400" u="sng" dirty="0"/>
              <a:t>chemical bonds</a:t>
            </a:r>
            <a:r>
              <a:rPr lang="en-GB" sz="2400" dirty="0"/>
              <a:t>. </a:t>
            </a:r>
            <a:r>
              <a:rPr lang="en-GB" sz="2400" b="1" dirty="0"/>
              <a:t>In simple terms it is the </a:t>
            </a:r>
            <a:r>
              <a:rPr lang="en-GB" sz="2400" b="1" u="sng" dirty="0"/>
              <a:t>ability</a:t>
            </a:r>
            <a:r>
              <a:rPr lang="en-GB" sz="2400" b="1" dirty="0"/>
              <a:t> of a mineral to </a:t>
            </a:r>
            <a:r>
              <a:rPr lang="en-GB" sz="2400" b="1" u="sng" dirty="0"/>
              <a:t>resist</a:t>
            </a:r>
            <a:r>
              <a:rPr lang="en-GB" sz="2400" b="1" dirty="0"/>
              <a:t> being </a:t>
            </a:r>
            <a:r>
              <a:rPr lang="en-GB" sz="2400" b="1" u="sng" dirty="0"/>
              <a:t>scratched</a:t>
            </a:r>
            <a:r>
              <a:rPr lang="en-GB" sz="2400" b="1" dirty="0"/>
              <a:t>. </a:t>
            </a:r>
            <a:r>
              <a:rPr lang="en-GB" sz="2400" dirty="0"/>
              <a:t>Minerals with </a:t>
            </a:r>
            <a:r>
              <a:rPr lang="en-GB" sz="2400" u="sng" dirty="0"/>
              <a:t>small atoms</a:t>
            </a:r>
            <a:r>
              <a:rPr lang="en-GB" sz="2400" dirty="0"/>
              <a:t>, </a:t>
            </a:r>
            <a:r>
              <a:rPr lang="en-GB" sz="2400" u="sng" dirty="0"/>
              <a:t>packed tightly </a:t>
            </a:r>
            <a:r>
              <a:rPr lang="en-GB" sz="2400" dirty="0"/>
              <a:t>together tend to be the </a:t>
            </a:r>
            <a:r>
              <a:rPr lang="en-GB" sz="2400" u="sng" dirty="0"/>
              <a:t>hardest</a:t>
            </a:r>
            <a:r>
              <a:rPr lang="en-GB" sz="2400" dirty="0"/>
              <a:t> minerals. Hardness is generally the same for a mineral because the chemistry of any mineral is generally the same. For example, all diamonds are made of carbon atoms that are always joined together in the same pattern. The most valuable minerals, those that are classified as gems, are the hardest minerals. </a:t>
            </a:r>
            <a:r>
              <a:rPr lang="en-GB" sz="2400" b="1" dirty="0"/>
              <a:t>A diamond is the hardest mineral</a:t>
            </a:r>
            <a:r>
              <a:rPr lang="en-GB" sz="2400" b="1" dirty="0" smtClean="0"/>
              <a:t>.</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GB" sz="4000"/>
              <a:t/>
            </a:r>
            <a:br>
              <a:rPr lang="en-GB" sz="4000"/>
            </a:br>
            <a:r>
              <a:rPr lang="en-GB" sz="4000"/>
              <a:t>Moh</a:t>
            </a:r>
            <a:r>
              <a:rPr lang="en-GB" sz="4000">
                <a:latin typeface="Arial"/>
              </a:rPr>
              <a:t>’</a:t>
            </a:r>
            <a:r>
              <a:rPr lang="en-GB" sz="4000"/>
              <a:t>s Hardness Scale</a:t>
            </a:r>
            <a:br>
              <a:rPr lang="en-GB" sz="4000"/>
            </a:br>
            <a:endParaRPr lang="en-GB" sz="4000"/>
          </a:p>
        </p:txBody>
      </p:sp>
      <p:sp>
        <p:nvSpPr>
          <p:cNvPr id="24579" name="Rectangle 3"/>
          <p:cNvSpPr>
            <a:spLocks noGrp="1" noChangeArrowheads="1"/>
          </p:cNvSpPr>
          <p:nvPr>
            <p:ph type="body" idx="1"/>
          </p:nvPr>
        </p:nvSpPr>
        <p:spPr>
          <a:xfrm>
            <a:off x="457200" y="1371600"/>
            <a:ext cx="8229600" cy="4525963"/>
          </a:xfrm>
        </p:spPr>
        <p:txBody>
          <a:bodyPr>
            <a:noAutofit/>
          </a:bodyPr>
          <a:lstStyle/>
          <a:p>
            <a:pPr algn="l">
              <a:lnSpc>
                <a:spcPct val="80000"/>
              </a:lnSpc>
            </a:pPr>
            <a:r>
              <a:rPr lang="en-GB" sz="1800" b="1" dirty="0" smtClean="0"/>
              <a:t>Hardness </a:t>
            </a:r>
            <a:r>
              <a:rPr lang="en-GB" sz="1800" b="1" dirty="0"/>
              <a:t>can be tested through scratching</a:t>
            </a:r>
            <a:r>
              <a:rPr lang="en-GB" sz="1800" dirty="0"/>
              <a:t>. A scratch on a mineral is actually a groove produced by fractures on the surface of the mineral. A mineral can only be scratched by a harder substance. A hard mineral can scratch a softer mineral, but a soft mineral can not scratch a harder mineral (no matter how hard you try). Therefore, a relative scale can be established to account for the differences in hardness simply by seeing which mineral scratches another. The </a:t>
            </a:r>
            <a:r>
              <a:rPr lang="en-GB" sz="1800" b="1" dirty="0" err="1"/>
              <a:t>Mohs</a:t>
            </a:r>
            <a:r>
              <a:rPr lang="en-GB" sz="1800" b="1" dirty="0"/>
              <a:t> Hardness Scale, </a:t>
            </a:r>
            <a:r>
              <a:rPr lang="en-GB" sz="1800" dirty="0"/>
              <a:t>proposed by French mineralogist Friedrich </a:t>
            </a:r>
            <a:r>
              <a:rPr lang="en-GB" sz="1800" dirty="0" err="1"/>
              <a:t>Mohs</a:t>
            </a:r>
            <a:r>
              <a:rPr lang="en-GB" sz="1800" dirty="0"/>
              <a:t>,  starting with </a:t>
            </a:r>
            <a:r>
              <a:rPr lang="en-GB" sz="1800" b="1" dirty="0"/>
              <a:t>talc </a:t>
            </a:r>
            <a:r>
              <a:rPr lang="en-GB" sz="1800" dirty="0"/>
              <a:t>at 1 and ending with </a:t>
            </a:r>
            <a:r>
              <a:rPr lang="en-GB" sz="1800" b="1" dirty="0"/>
              <a:t>diamond </a:t>
            </a:r>
            <a:r>
              <a:rPr lang="en-GB" sz="1800" dirty="0"/>
              <a:t>at 10, is universally used around the world as a way of distinguishing minerals. Simply put; the higher the number, the harder the mineral. </a:t>
            </a:r>
          </a:p>
          <a:p>
            <a:pPr algn="l">
              <a:lnSpc>
                <a:spcPct val="80000"/>
              </a:lnSpc>
            </a:pPr>
            <a:r>
              <a:rPr lang="en-GB" sz="1800" b="1" dirty="0"/>
              <a:t>Below is the MOH</a:t>
            </a:r>
            <a:r>
              <a:rPr lang="en-GB" sz="1800" b="1" dirty="0">
                <a:latin typeface="Arial"/>
              </a:rPr>
              <a:t>’</a:t>
            </a:r>
            <a:r>
              <a:rPr lang="en-GB" sz="1800" b="1" dirty="0"/>
              <a:t>S HARDNESS SCALE.</a:t>
            </a:r>
            <a:endParaRPr lang="en-GB" sz="1800" dirty="0"/>
          </a:p>
          <a:p>
            <a:pPr lvl="1" algn="l">
              <a:lnSpc>
                <a:spcPct val="80000"/>
              </a:lnSpc>
            </a:pPr>
            <a:r>
              <a:rPr lang="en-GB" sz="1800" b="1" dirty="0"/>
              <a:t>1.Talc</a:t>
            </a:r>
            <a:endParaRPr lang="en-GB" sz="1800" dirty="0"/>
          </a:p>
          <a:p>
            <a:pPr lvl="1" algn="l">
              <a:lnSpc>
                <a:spcPct val="80000"/>
              </a:lnSpc>
            </a:pPr>
            <a:r>
              <a:rPr lang="en-GB" sz="1800" b="1" dirty="0"/>
              <a:t>2.Gypsum</a:t>
            </a:r>
            <a:endParaRPr lang="en-GB" sz="1800" dirty="0"/>
          </a:p>
          <a:p>
            <a:pPr lvl="1" algn="l">
              <a:lnSpc>
                <a:spcPct val="80000"/>
              </a:lnSpc>
            </a:pPr>
            <a:r>
              <a:rPr lang="en-GB" sz="1800" b="1" dirty="0"/>
              <a:t>3.Calcite</a:t>
            </a:r>
            <a:endParaRPr lang="en-GB" sz="1800" dirty="0"/>
          </a:p>
          <a:p>
            <a:pPr lvl="1" algn="l">
              <a:lnSpc>
                <a:spcPct val="80000"/>
              </a:lnSpc>
            </a:pPr>
            <a:r>
              <a:rPr lang="en-GB" sz="1800" b="1" dirty="0"/>
              <a:t>4.Fluorite</a:t>
            </a:r>
            <a:endParaRPr lang="en-GB" sz="1800" dirty="0"/>
          </a:p>
          <a:p>
            <a:pPr lvl="1" algn="l">
              <a:lnSpc>
                <a:spcPct val="80000"/>
              </a:lnSpc>
            </a:pPr>
            <a:r>
              <a:rPr lang="en-GB" sz="1800" b="1" dirty="0"/>
              <a:t>5.Apatite</a:t>
            </a:r>
            <a:endParaRPr lang="en-GB" sz="1800" dirty="0"/>
          </a:p>
          <a:p>
            <a:pPr lvl="1" algn="l">
              <a:lnSpc>
                <a:spcPct val="80000"/>
              </a:lnSpc>
            </a:pPr>
            <a:r>
              <a:rPr lang="en-GB" sz="1800" b="1" dirty="0"/>
              <a:t>6.Orthoclase(Feldspar)</a:t>
            </a:r>
            <a:endParaRPr lang="en-GB" sz="1800" dirty="0"/>
          </a:p>
          <a:p>
            <a:pPr lvl="1" algn="l">
              <a:lnSpc>
                <a:spcPct val="80000"/>
              </a:lnSpc>
            </a:pPr>
            <a:r>
              <a:rPr lang="en-GB" sz="1800" b="1" dirty="0"/>
              <a:t>7.Quartz</a:t>
            </a:r>
            <a:endParaRPr lang="en-GB" sz="1800" dirty="0"/>
          </a:p>
          <a:p>
            <a:pPr lvl="1" algn="l">
              <a:lnSpc>
                <a:spcPct val="80000"/>
              </a:lnSpc>
            </a:pPr>
            <a:r>
              <a:rPr lang="en-GB" sz="1800" b="1" dirty="0"/>
              <a:t>8.Topaz</a:t>
            </a:r>
            <a:endParaRPr lang="en-GB" sz="1800" dirty="0"/>
          </a:p>
          <a:p>
            <a:pPr lvl="1" algn="l">
              <a:lnSpc>
                <a:spcPct val="80000"/>
              </a:lnSpc>
            </a:pPr>
            <a:r>
              <a:rPr lang="en-GB" sz="1800" b="1" dirty="0" smtClean="0"/>
              <a:t>9.Corundum(ruby and </a:t>
            </a:r>
            <a:r>
              <a:rPr lang="en-GB" sz="1800" b="1" dirty="0"/>
              <a:t>sapphire) </a:t>
            </a:r>
            <a:endParaRPr lang="en-GB" sz="1800" b="1" dirty="0" smtClean="0"/>
          </a:p>
          <a:p>
            <a:pPr lvl="1">
              <a:lnSpc>
                <a:spcPct val="80000"/>
              </a:lnSpc>
            </a:pPr>
            <a:r>
              <a:rPr lang="en-GB" sz="1800" b="1" dirty="0" smtClean="0"/>
              <a:t>10.Diamond</a:t>
            </a:r>
            <a:endParaRPr lang="en-GB" sz="1800" dirty="0" smtClean="0"/>
          </a:p>
          <a:p>
            <a:pPr lvl="1" algn="l">
              <a:lnSpc>
                <a:spcPct val="80000"/>
              </a:lnSpc>
            </a:pPr>
            <a:endParaRPr lang="en-GB" sz="1800" dirty="0"/>
          </a:p>
          <a:p>
            <a:pPr>
              <a:lnSpc>
                <a:spcPct val="80000"/>
              </a:lnSpc>
            </a:pPr>
            <a:endParaRPr lang="en-GB"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Hardness</a:t>
            </a:r>
          </a:p>
        </p:txBody>
      </p:sp>
      <p:sp>
        <p:nvSpPr>
          <p:cNvPr id="25603" name="Rectangle 3"/>
          <p:cNvSpPr>
            <a:spLocks noGrp="1" noChangeArrowheads="1"/>
          </p:cNvSpPr>
          <p:nvPr>
            <p:ph type="body" idx="1"/>
          </p:nvPr>
        </p:nvSpPr>
        <p:spPr/>
        <p:txBody>
          <a:bodyPr/>
          <a:lstStyle/>
          <a:p>
            <a:endParaRPr lang="en-GB"/>
          </a:p>
          <a:p>
            <a:r>
              <a:rPr lang="en-GB"/>
              <a:t>The Field Hardness Scale Most people do not carry minerals with them when they are out in the field identifying minerals, so a field scale is most often used to test hardness. This scale relies on everyday items that a person might have with them.</a:t>
            </a:r>
          </a:p>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t>Hardness</a:t>
            </a:r>
          </a:p>
        </p:txBody>
      </p:sp>
      <p:pic>
        <p:nvPicPr>
          <p:cNvPr id="26628" name="Picture 4"/>
          <p:cNvPicPr>
            <a:picLocks noGrp="1" noChangeAspect="1" noChangeArrowheads="1"/>
          </p:cNvPicPr>
          <p:nvPr>
            <p:ph type="body" idx="1"/>
          </p:nvPr>
        </p:nvPicPr>
        <p:blipFill>
          <a:blip r:embed="rId2" cstate="print"/>
          <a:srcRect/>
          <a:stretch>
            <a:fillRect/>
          </a:stretch>
        </p:blipFill>
        <p:spPr>
          <a:xfrm>
            <a:off x="381000" y="1449388"/>
            <a:ext cx="8382000" cy="4827587"/>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12837"/>
            <a:ext cx="8229600" cy="808038"/>
          </a:xfrm>
        </p:spPr>
        <p:txBody>
          <a:bodyPr/>
          <a:lstStyle/>
          <a:p>
            <a:r>
              <a:rPr lang="en-US" dirty="0"/>
              <a:t>Transparency &amp; Translucency </a:t>
            </a:r>
          </a:p>
        </p:txBody>
      </p:sp>
      <p:sp>
        <p:nvSpPr>
          <p:cNvPr id="54275" name="Rectangle 3"/>
          <p:cNvSpPr>
            <a:spLocks noGrp="1" noChangeArrowheads="1"/>
          </p:cNvSpPr>
          <p:nvPr>
            <p:ph type="body" idx="1"/>
          </p:nvPr>
        </p:nvSpPr>
        <p:spPr>
          <a:xfrm>
            <a:off x="457200" y="2103437"/>
            <a:ext cx="8229600" cy="4525963"/>
          </a:xfrm>
        </p:spPr>
        <p:txBody>
          <a:bodyPr/>
          <a:lstStyle/>
          <a:p>
            <a:pPr algn="l"/>
            <a:r>
              <a:rPr lang="en-US" dirty="0"/>
              <a:t>Outline of objects can </a:t>
            </a:r>
            <a:r>
              <a:rPr lang="en-US" dirty="0" smtClean="0"/>
              <a:t>be </a:t>
            </a:r>
            <a:r>
              <a:rPr lang="en-US" dirty="0"/>
              <a:t>seen through it and are clear and sharp= Transparency</a:t>
            </a:r>
          </a:p>
          <a:p>
            <a:pPr algn="l"/>
            <a:r>
              <a:rPr lang="en-US" dirty="0" smtClean="0"/>
              <a:t>Outlines </a:t>
            </a:r>
            <a:r>
              <a:rPr lang="en-US" dirty="0"/>
              <a:t>are blurred and hazy = Translucency</a:t>
            </a:r>
          </a:p>
          <a:p>
            <a:pPr algn="l"/>
            <a:r>
              <a:rPr lang="en-US" dirty="0"/>
              <a:t>No light is transmitted through the mineral = Opaque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19200"/>
            <a:ext cx="8229600" cy="533400"/>
          </a:xfrm>
        </p:spPr>
        <p:txBody>
          <a:bodyPr>
            <a:normAutofit fontScale="90000"/>
          </a:bodyPr>
          <a:lstStyle/>
          <a:p>
            <a:r>
              <a:rPr lang="en-GB" dirty="0">
                <a:solidFill>
                  <a:schemeClr val="tx1"/>
                </a:solidFill>
              </a:rPr>
              <a:t>Physical and Chemical </a:t>
            </a:r>
            <a:r>
              <a:rPr lang="en-GB" dirty="0" smtClean="0">
                <a:solidFill>
                  <a:schemeClr val="tx1"/>
                </a:solidFill>
              </a:rPr>
              <a:t>Properties</a:t>
            </a:r>
            <a:endParaRPr lang="en-GB" dirty="0">
              <a:solidFill>
                <a:schemeClr val="tx1"/>
              </a:solidFill>
            </a:endParaRPr>
          </a:p>
        </p:txBody>
      </p:sp>
      <p:sp>
        <p:nvSpPr>
          <p:cNvPr id="6148" name="Rectangle 4"/>
          <p:cNvSpPr>
            <a:spLocks noChangeArrowheads="1"/>
          </p:cNvSpPr>
          <p:nvPr/>
        </p:nvSpPr>
        <p:spPr bwMode="auto">
          <a:xfrm>
            <a:off x="1371600" y="1752600"/>
            <a:ext cx="6553200" cy="3508653"/>
          </a:xfrm>
          <a:prstGeom prst="rect">
            <a:avLst/>
          </a:prstGeom>
          <a:noFill/>
          <a:ln w="9525">
            <a:noFill/>
            <a:miter lim="800000"/>
            <a:headEnd/>
            <a:tailEnd/>
          </a:ln>
          <a:effectLst/>
        </p:spPr>
        <p:txBody>
          <a:bodyPr>
            <a:spAutoFit/>
          </a:bodyPr>
          <a:lstStyle/>
          <a:p>
            <a:pPr algn="l" rtl="0"/>
            <a:endParaRPr lang="en-GB" dirty="0">
              <a:latin typeface="Arial" charset="0"/>
            </a:endParaRPr>
          </a:p>
          <a:p>
            <a:pPr algn="l" rtl="0"/>
            <a:endParaRPr lang="en-GB" dirty="0">
              <a:latin typeface="Arial" charset="0"/>
            </a:endParaRPr>
          </a:p>
          <a:p>
            <a:pPr lvl="1" algn="ctr" rtl="0"/>
            <a:r>
              <a:rPr lang="en-GB" sz="2400" b="1" dirty="0">
                <a:latin typeface="Arial" charset="0"/>
              </a:rPr>
              <a:t>Physical properties </a:t>
            </a:r>
            <a:r>
              <a:rPr lang="en-GB" sz="2400" dirty="0">
                <a:latin typeface="Arial" charset="0"/>
              </a:rPr>
              <a:t>of matter like </a:t>
            </a:r>
            <a:r>
              <a:rPr lang="en-GB" sz="2400" u="sng" dirty="0" err="1">
                <a:latin typeface="Arial" charset="0"/>
              </a:rPr>
              <a:t>color</a:t>
            </a:r>
            <a:r>
              <a:rPr lang="en-GB" sz="2400" dirty="0">
                <a:latin typeface="Arial" charset="0"/>
              </a:rPr>
              <a:t> or </a:t>
            </a:r>
            <a:r>
              <a:rPr lang="en-GB" sz="2400" u="sng" dirty="0">
                <a:latin typeface="Arial" charset="0"/>
              </a:rPr>
              <a:t>shape</a:t>
            </a:r>
            <a:r>
              <a:rPr lang="en-GB" sz="2400" dirty="0">
                <a:latin typeface="Arial" charset="0"/>
              </a:rPr>
              <a:t> can be observed </a:t>
            </a:r>
            <a:r>
              <a:rPr lang="en-GB" sz="2400" u="sng" dirty="0">
                <a:latin typeface="Arial" charset="0"/>
              </a:rPr>
              <a:t>without changing </a:t>
            </a:r>
            <a:r>
              <a:rPr lang="en-GB" sz="2400" dirty="0">
                <a:latin typeface="Arial" charset="0"/>
              </a:rPr>
              <a:t>the </a:t>
            </a:r>
            <a:r>
              <a:rPr lang="en-GB" sz="2400" u="sng" dirty="0">
                <a:latin typeface="Arial" charset="0"/>
              </a:rPr>
              <a:t>identity</a:t>
            </a:r>
            <a:r>
              <a:rPr lang="en-GB" sz="2400" dirty="0">
                <a:latin typeface="Arial" charset="0"/>
              </a:rPr>
              <a:t> of the substance</a:t>
            </a:r>
            <a:r>
              <a:rPr lang="en-GB" dirty="0">
                <a:latin typeface="Arial" charset="0"/>
              </a:rPr>
              <a:t>.</a:t>
            </a:r>
          </a:p>
          <a:p>
            <a:pPr algn="ctr" rtl="0"/>
            <a:endParaRPr lang="en-GB" dirty="0">
              <a:latin typeface="Arial" charset="0"/>
            </a:endParaRPr>
          </a:p>
          <a:p>
            <a:pPr algn="ctr" rtl="0"/>
            <a:r>
              <a:rPr lang="en-GB" sz="2400" b="1" dirty="0">
                <a:latin typeface="Arial" charset="0"/>
              </a:rPr>
              <a:t>Chemical properties </a:t>
            </a:r>
            <a:r>
              <a:rPr lang="en-GB" sz="2400" dirty="0">
                <a:latin typeface="Arial" charset="0"/>
              </a:rPr>
              <a:t>like </a:t>
            </a:r>
            <a:r>
              <a:rPr lang="en-GB" sz="2400" u="sng" dirty="0">
                <a:latin typeface="Arial" charset="0"/>
              </a:rPr>
              <a:t>flammability</a:t>
            </a:r>
            <a:r>
              <a:rPr lang="en-GB" sz="2400" dirty="0">
                <a:latin typeface="Arial" charset="0"/>
              </a:rPr>
              <a:t> or </a:t>
            </a:r>
            <a:r>
              <a:rPr lang="en-GB" sz="2400" u="sng" dirty="0">
                <a:latin typeface="Arial" charset="0"/>
              </a:rPr>
              <a:t>reactions</a:t>
            </a:r>
            <a:r>
              <a:rPr lang="en-GB" sz="2400" dirty="0">
                <a:latin typeface="Arial" charset="0"/>
              </a:rPr>
              <a:t> with different substances can only be observed by </a:t>
            </a:r>
            <a:r>
              <a:rPr lang="en-GB" sz="2400" u="sng" dirty="0">
                <a:latin typeface="Arial" charset="0"/>
              </a:rPr>
              <a:t>changing</a:t>
            </a:r>
            <a:r>
              <a:rPr lang="en-GB" sz="2400" dirty="0">
                <a:latin typeface="Arial" charset="0"/>
              </a:rPr>
              <a:t> the </a:t>
            </a:r>
            <a:r>
              <a:rPr lang="en-GB" sz="2400" u="sng" dirty="0">
                <a:latin typeface="Arial" charset="0"/>
              </a:rPr>
              <a:t>identity</a:t>
            </a:r>
            <a:r>
              <a:rPr lang="en-GB" sz="2400" dirty="0">
                <a:latin typeface="Arial" charset="0"/>
              </a:rPr>
              <a:t> of the substance into something else.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838200"/>
            <a:ext cx="8229600" cy="1143000"/>
          </a:xfrm>
        </p:spPr>
        <p:txBody>
          <a:bodyPr>
            <a:normAutofit fontScale="90000"/>
          </a:bodyPr>
          <a:lstStyle/>
          <a:p>
            <a:r>
              <a:rPr lang="en-GB" sz="4000">
                <a:solidFill>
                  <a:schemeClr val="tx1"/>
                </a:solidFill>
              </a:rPr>
              <a:t>Magnetism</a:t>
            </a:r>
            <a:r>
              <a:rPr lang="en-GB" sz="4000" b="1">
                <a:solidFill>
                  <a:schemeClr val="tx1"/>
                </a:solidFill>
              </a:rPr>
              <a:t/>
            </a:r>
            <a:br>
              <a:rPr lang="en-GB" sz="4000" b="1">
                <a:solidFill>
                  <a:schemeClr val="tx1"/>
                </a:solidFill>
              </a:rPr>
            </a:br>
            <a:r>
              <a:rPr lang="en-GB" sz="4000">
                <a:solidFill>
                  <a:schemeClr val="tx1"/>
                </a:solidFill>
              </a:rPr>
              <a:t> </a:t>
            </a:r>
            <a:br>
              <a:rPr lang="en-GB" sz="4000">
                <a:solidFill>
                  <a:schemeClr val="tx1"/>
                </a:solidFill>
              </a:rPr>
            </a:br>
            <a:endParaRPr lang="en-GB" sz="4000">
              <a:solidFill>
                <a:schemeClr val="tx1"/>
              </a:solidFill>
            </a:endParaRPr>
          </a:p>
        </p:txBody>
      </p:sp>
      <p:sp>
        <p:nvSpPr>
          <p:cNvPr id="37891" name="Rectangle 3"/>
          <p:cNvSpPr>
            <a:spLocks noGrp="1" noChangeArrowheads="1"/>
          </p:cNvSpPr>
          <p:nvPr>
            <p:ph type="body" idx="1"/>
          </p:nvPr>
        </p:nvSpPr>
        <p:spPr/>
        <p:txBody>
          <a:bodyPr/>
          <a:lstStyle/>
          <a:p>
            <a:pPr algn="l"/>
            <a:r>
              <a:rPr lang="en-US" dirty="0"/>
              <a:t>Magnetite (Fe3O4) and </a:t>
            </a:r>
            <a:r>
              <a:rPr lang="en-US" dirty="0" err="1"/>
              <a:t>Pyrrhotite</a:t>
            </a:r>
            <a:r>
              <a:rPr lang="en-US" dirty="0"/>
              <a:t> (</a:t>
            </a:r>
            <a:r>
              <a:rPr lang="en-US" dirty="0" err="1"/>
              <a:t>FeS</a:t>
            </a:r>
            <a:r>
              <a:rPr lang="en-US" dirty="0"/>
              <a:t>) are ferromagnetic- attracted to </a:t>
            </a:r>
            <a:r>
              <a:rPr lang="en-US" u="sng" dirty="0"/>
              <a:t>hand</a:t>
            </a:r>
            <a:r>
              <a:rPr lang="en-US" dirty="0"/>
              <a:t> magnet. Paramagnetic = attracted to a powerful </a:t>
            </a:r>
            <a:r>
              <a:rPr lang="en-US" u="sng" dirty="0" smtClean="0"/>
              <a:t>electromagnet</a:t>
            </a:r>
            <a:r>
              <a:rPr lang="en-US" dirty="0" smtClean="0"/>
              <a:t>. </a:t>
            </a:r>
            <a:r>
              <a:rPr lang="en-US" dirty="0"/>
              <a:t>Diamagnetic = repelled minerals</a:t>
            </a:r>
          </a:p>
          <a:p>
            <a:pPr algn="l"/>
            <a:r>
              <a:rPr lang="en-US" dirty="0"/>
              <a:t>Minerals can be separated from each other depending on magnetic characteristics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Electricity</a:t>
            </a:r>
          </a:p>
        </p:txBody>
      </p:sp>
      <p:sp>
        <p:nvSpPr>
          <p:cNvPr id="55299" name="Rectangle 3"/>
          <p:cNvSpPr>
            <a:spLocks noGrp="1" noChangeArrowheads="1"/>
          </p:cNvSpPr>
          <p:nvPr>
            <p:ph type="body" idx="1"/>
          </p:nvPr>
        </p:nvSpPr>
        <p:spPr/>
        <p:txBody>
          <a:bodyPr/>
          <a:lstStyle/>
          <a:p>
            <a:pPr algn="l"/>
            <a:r>
              <a:rPr lang="en-US" sz="2800" u="sng" dirty="0"/>
              <a:t>Metallic</a:t>
            </a:r>
            <a:r>
              <a:rPr lang="en-US" sz="2800" dirty="0"/>
              <a:t> bonding in </a:t>
            </a:r>
            <a:r>
              <a:rPr lang="en-US" sz="2800" u="sng" dirty="0"/>
              <a:t>native</a:t>
            </a:r>
            <a:r>
              <a:rPr lang="en-US" sz="2800" dirty="0"/>
              <a:t> metals=</a:t>
            </a:r>
            <a:r>
              <a:rPr lang="en-US" sz="2800" u="sng" dirty="0"/>
              <a:t>Conductors</a:t>
            </a:r>
            <a:r>
              <a:rPr lang="en-US" sz="2800" dirty="0"/>
              <a:t> </a:t>
            </a:r>
          </a:p>
          <a:p>
            <a:pPr algn="l"/>
            <a:r>
              <a:rPr lang="en-US" sz="2800" u="sng" dirty="0"/>
              <a:t>Partially metallic</a:t>
            </a:r>
            <a:r>
              <a:rPr lang="en-US" sz="2800" dirty="0"/>
              <a:t> bonding in </a:t>
            </a:r>
            <a:r>
              <a:rPr lang="en-US" sz="2800" dirty="0" err="1"/>
              <a:t>sulphide</a:t>
            </a:r>
            <a:r>
              <a:rPr lang="en-US" sz="2800" dirty="0"/>
              <a:t> minerals = </a:t>
            </a:r>
            <a:r>
              <a:rPr lang="en-US" sz="2800" u="sng" dirty="0"/>
              <a:t>Semi-conductors</a:t>
            </a:r>
          </a:p>
          <a:p>
            <a:pPr algn="l"/>
            <a:r>
              <a:rPr lang="en-US" sz="2800" u="sng" dirty="0"/>
              <a:t>Ionic</a:t>
            </a:r>
            <a:r>
              <a:rPr lang="en-US" sz="2800" dirty="0"/>
              <a:t> or </a:t>
            </a:r>
            <a:r>
              <a:rPr lang="en-US" sz="2800" u="sng" dirty="0"/>
              <a:t>Covalent</a:t>
            </a:r>
            <a:r>
              <a:rPr lang="en-US" sz="2800" dirty="0"/>
              <a:t> bonds in minerals = </a:t>
            </a:r>
            <a:r>
              <a:rPr lang="en-US" sz="2800" u="sng" dirty="0"/>
              <a:t>non-conductors</a:t>
            </a:r>
            <a:r>
              <a:rPr lang="en-US" sz="2800" dirty="0"/>
              <a:t>. Some minerals conduct by:</a:t>
            </a:r>
          </a:p>
          <a:p>
            <a:pPr algn="l"/>
            <a:r>
              <a:rPr lang="en-US" sz="2800" dirty="0" err="1"/>
              <a:t>Pyrolectric</a:t>
            </a:r>
            <a:r>
              <a:rPr lang="en-US" sz="2800" dirty="0"/>
              <a:t> minerals (by temperature)</a:t>
            </a:r>
          </a:p>
          <a:p>
            <a:pPr algn="l"/>
            <a:r>
              <a:rPr lang="en-US" sz="2800" dirty="0"/>
              <a:t>Piezoelectric minerals (by pressure)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1371600"/>
            <a:ext cx="8382000" cy="5105400"/>
          </a:xfrm>
        </p:spPr>
        <p:txBody>
          <a:bodyPr>
            <a:normAutofit fontScale="92500"/>
          </a:bodyPr>
          <a:lstStyle/>
          <a:p>
            <a:pPr marL="457200" indent="-457200">
              <a:lnSpc>
                <a:spcPct val="90000"/>
              </a:lnSpc>
              <a:buFont typeface="Wingdings" pitchFamily="2" charset="2"/>
              <a:buNone/>
            </a:pPr>
            <a:r>
              <a:rPr lang="en-US" sz="2400" u="sng" dirty="0">
                <a:latin typeface="Comic Sans MS" pitchFamily="66" charset="0"/>
                <a:cs typeface="Times New Roman" charset="0"/>
              </a:rPr>
              <a:t>Crystal structure</a:t>
            </a:r>
            <a:endParaRPr lang="en-US" sz="2400" u="sng" dirty="0">
              <a:cs typeface="Times New Roman" charset="0"/>
            </a:endParaRPr>
          </a:p>
          <a:p>
            <a:pPr marL="457200" indent="-457200">
              <a:lnSpc>
                <a:spcPct val="90000"/>
              </a:lnSpc>
              <a:buFont typeface="Wingdings" pitchFamily="2" charset="2"/>
              <a:buNone/>
            </a:pPr>
            <a:r>
              <a:rPr lang="en-US" sz="2400" dirty="0">
                <a:latin typeface="Comic Sans MS" pitchFamily="66" charset="0"/>
                <a:cs typeface="Times New Roman" charset="0"/>
              </a:rPr>
              <a:t>Crystal structure depends on sizes of and charges on ions </a:t>
            </a:r>
            <a:endParaRPr lang="en-US" sz="2400" dirty="0">
              <a:cs typeface="Times New Roman" charset="0"/>
            </a:endParaRPr>
          </a:p>
          <a:p>
            <a:pPr marL="457200" indent="-457200">
              <a:lnSpc>
                <a:spcPct val="90000"/>
              </a:lnSpc>
              <a:buFont typeface="Wingdings" pitchFamily="2" charset="2"/>
              <a:buNone/>
            </a:pPr>
            <a:r>
              <a:rPr lang="en-US" sz="2400" dirty="0">
                <a:latin typeface="Comic Sans MS" pitchFamily="66" charset="0"/>
                <a:cs typeface="Times New Roman" charset="0"/>
              </a:rPr>
              <a:t>  </a:t>
            </a:r>
          </a:p>
          <a:p>
            <a:pPr marL="457200" indent="-457200">
              <a:lnSpc>
                <a:spcPct val="90000"/>
              </a:lnSpc>
              <a:buFont typeface="Wingdings" pitchFamily="2" charset="2"/>
              <a:buNone/>
            </a:pPr>
            <a:r>
              <a:rPr lang="en-US" sz="2400" dirty="0">
                <a:latin typeface="Comic Sans MS" pitchFamily="66" charset="0"/>
                <a:cs typeface="Times New Roman" charset="0"/>
              </a:rPr>
              <a:t>Most common mineral group is the </a:t>
            </a:r>
            <a:r>
              <a:rPr lang="en-US" sz="2400" dirty="0">
                <a:solidFill>
                  <a:srgbClr val="FF3300"/>
                </a:solidFill>
                <a:latin typeface="Comic Sans MS" pitchFamily="66" charset="0"/>
                <a:cs typeface="Times New Roman" charset="0"/>
              </a:rPr>
              <a:t>silicates</a:t>
            </a:r>
            <a:endParaRPr lang="en-US" sz="2400" dirty="0">
              <a:solidFill>
                <a:srgbClr val="FF3300"/>
              </a:solidFill>
              <a:cs typeface="Times New Roman" charset="0"/>
            </a:endParaRPr>
          </a:p>
          <a:p>
            <a:pPr marL="457200" indent="-457200">
              <a:lnSpc>
                <a:spcPct val="90000"/>
              </a:lnSpc>
              <a:buFont typeface="Wingdings" pitchFamily="2" charset="2"/>
              <a:buNone/>
            </a:pPr>
            <a:endParaRPr lang="en-US" sz="2400" dirty="0">
              <a:latin typeface="Comic Sans MS" pitchFamily="66" charset="0"/>
              <a:cs typeface="Times New Roman" charset="0"/>
            </a:endParaRPr>
          </a:p>
          <a:p>
            <a:pPr marL="457200" indent="-457200">
              <a:lnSpc>
                <a:spcPct val="90000"/>
              </a:lnSpc>
              <a:buFont typeface="Wingdings" pitchFamily="2" charset="2"/>
              <a:buNone/>
            </a:pPr>
            <a:r>
              <a:rPr lang="en-US" sz="2400" dirty="0">
                <a:latin typeface="Comic Sans MS" pitchFamily="66" charset="0"/>
                <a:cs typeface="Times New Roman" charset="0"/>
              </a:rPr>
              <a:t>All silicate minerals contain </a:t>
            </a:r>
            <a:r>
              <a:rPr lang="en-US" sz="2400" u="sng" dirty="0">
                <a:latin typeface="Comic Sans MS" pitchFamily="66" charset="0"/>
                <a:cs typeface="Times New Roman" charset="0"/>
              </a:rPr>
              <a:t>silicon</a:t>
            </a:r>
            <a:r>
              <a:rPr lang="en-US" sz="2400" dirty="0">
                <a:latin typeface="Comic Sans MS" pitchFamily="66" charset="0"/>
                <a:cs typeface="Times New Roman" charset="0"/>
              </a:rPr>
              <a:t> and </a:t>
            </a:r>
            <a:r>
              <a:rPr lang="en-US" sz="2400" u="sng" dirty="0">
                <a:latin typeface="Comic Sans MS" pitchFamily="66" charset="0"/>
                <a:cs typeface="Times New Roman" charset="0"/>
              </a:rPr>
              <a:t>oxygen </a:t>
            </a:r>
          </a:p>
          <a:p>
            <a:pPr marL="457200" indent="-457200">
              <a:lnSpc>
                <a:spcPct val="90000"/>
              </a:lnSpc>
              <a:buFont typeface="Wingdings" pitchFamily="2" charset="2"/>
              <a:buNone/>
            </a:pPr>
            <a:endParaRPr lang="en-US" sz="2400" dirty="0">
              <a:latin typeface="Comic Sans MS" pitchFamily="66" charset="0"/>
              <a:cs typeface="Times New Roman" charset="0"/>
            </a:endParaRPr>
          </a:p>
          <a:p>
            <a:pPr marL="457200" indent="-457200">
              <a:lnSpc>
                <a:spcPct val="90000"/>
              </a:lnSpc>
              <a:buFont typeface="Wingdings" pitchFamily="2" charset="2"/>
              <a:buNone/>
            </a:pPr>
            <a:r>
              <a:rPr lang="en-US" sz="2400" dirty="0">
                <a:latin typeface="Comic Sans MS" pitchFamily="66" charset="0"/>
                <a:cs typeface="Times New Roman" charset="0"/>
              </a:rPr>
              <a:t>1.</a:t>
            </a:r>
            <a:r>
              <a:rPr lang="en-US" sz="2400" dirty="0">
                <a:solidFill>
                  <a:srgbClr val="FF3300"/>
                </a:solidFill>
                <a:latin typeface="Comic Sans MS" pitchFamily="66" charset="0"/>
                <a:cs typeface="Times New Roman" charset="0"/>
              </a:rPr>
              <a:t> </a:t>
            </a:r>
            <a:r>
              <a:rPr lang="en-US" sz="2400" dirty="0" err="1">
                <a:solidFill>
                  <a:srgbClr val="FF3300"/>
                </a:solidFill>
                <a:latin typeface="Comic Sans MS" pitchFamily="66" charset="0"/>
                <a:cs typeface="Times New Roman" charset="0"/>
              </a:rPr>
              <a:t>Mafic</a:t>
            </a:r>
            <a:r>
              <a:rPr lang="en-US" sz="2400" dirty="0">
                <a:latin typeface="Comic Sans MS" pitchFamily="66" charset="0"/>
                <a:cs typeface="Times New Roman" charset="0"/>
              </a:rPr>
              <a:t> silicate minerals contain iron or magnesium and are dark in color. </a:t>
            </a:r>
          </a:p>
          <a:p>
            <a:pPr marL="457200" indent="-457200">
              <a:lnSpc>
                <a:spcPct val="90000"/>
              </a:lnSpc>
              <a:buFont typeface="Wingdings" pitchFamily="2" charset="2"/>
              <a:buNone/>
            </a:pPr>
            <a:r>
              <a:rPr lang="en-US" sz="2400" dirty="0">
                <a:latin typeface="Comic Sans MS" pitchFamily="66" charset="0"/>
                <a:cs typeface="Times New Roman" charset="0"/>
              </a:rPr>
              <a:t>     Examples:  olivine, pyroxene, amphibole, and </a:t>
            </a:r>
            <a:r>
              <a:rPr lang="en-US" sz="2400" dirty="0" err="1">
                <a:latin typeface="Comic Sans MS" pitchFamily="66" charset="0"/>
                <a:cs typeface="Times New Roman" charset="0"/>
              </a:rPr>
              <a:t>biotite</a:t>
            </a:r>
            <a:r>
              <a:rPr lang="en-US" sz="2400" dirty="0">
                <a:latin typeface="Comic Sans MS" pitchFamily="66" charset="0"/>
                <a:cs typeface="Times New Roman" charset="0"/>
              </a:rPr>
              <a:t> mica </a:t>
            </a:r>
            <a:endParaRPr lang="en-US" sz="2400" dirty="0">
              <a:cs typeface="Times New Roman" charset="0"/>
            </a:endParaRPr>
          </a:p>
          <a:p>
            <a:pPr marL="457200" indent="-457200">
              <a:lnSpc>
                <a:spcPct val="90000"/>
              </a:lnSpc>
              <a:buFont typeface="Wingdings" pitchFamily="2" charset="2"/>
              <a:buNone/>
            </a:pPr>
            <a:endParaRPr lang="en-US" sz="2400" dirty="0">
              <a:latin typeface="Comic Sans MS" pitchFamily="66" charset="0"/>
              <a:cs typeface="Times New Roman" charset="0"/>
            </a:endParaRPr>
          </a:p>
          <a:p>
            <a:pPr marL="457200" indent="-457200">
              <a:lnSpc>
                <a:spcPct val="90000"/>
              </a:lnSpc>
              <a:buFont typeface="Wingdings" pitchFamily="2" charset="2"/>
              <a:buNone/>
            </a:pPr>
            <a:r>
              <a:rPr lang="en-US" sz="2400" dirty="0">
                <a:latin typeface="Comic Sans MS" pitchFamily="66" charset="0"/>
                <a:cs typeface="Times New Roman" charset="0"/>
              </a:rPr>
              <a:t>2. </a:t>
            </a:r>
            <a:r>
              <a:rPr lang="en-US" sz="2400" dirty="0" err="1">
                <a:solidFill>
                  <a:srgbClr val="FF3300"/>
                </a:solidFill>
                <a:latin typeface="Comic Sans MS" pitchFamily="66" charset="0"/>
                <a:cs typeface="Times New Roman" charset="0"/>
              </a:rPr>
              <a:t>Felsic</a:t>
            </a:r>
            <a:r>
              <a:rPr lang="en-US" sz="2400" dirty="0">
                <a:latin typeface="Comic Sans MS" pitchFamily="66" charset="0"/>
                <a:cs typeface="Times New Roman" charset="0"/>
              </a:rPr>
              <a:t> silicates don't contain magnesium or iron, and are light in color. </a:t>
            </a:r>
          </a:p>
          <a:p>
            <a:pPr marL="457200" indent="-457200">
              <a:lnSpc>
                <a:spcPct val="90000"/>
              </a:lnSpc>
              <a:buFont typeface="Wingdings" pitchFamily="2" charset="2"/>
              <a:buNone/>
            </a:pPr>
            <a:r>
              <a:rPr lang="en-US" sz="2400" dirty="0">
                <a:latin typeface="Comic Sans MS" pitchFamily="66" charset="0"/>
                <a:cs typeface="Times New Roman" charset="0"/>
              </a:rPr>
              <a:t>    Examples: feldspar, quartz, clay minerals, muscovite mica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dissolve">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dissolve">
                                      <p:cBhvr>
                                        <p:cTn id="32" dur="500"/>
                                        <p:tgtEl>
                                          <p:spTgt spid="1945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59">
                                            <p:txEl>
                                              <p:pRg st="8" end="8"/>
                                            </p:txEl>
                                          </p:spTgt>
                                        </p:tgtEl>
                                        <p:attrNameLst>
                                          <p:attrName>style.visibility</p:attrName>
                                        </p:attrNameLst>
                                      </p:cBhvr>
                                      <p:to>
                                        <p:strVal val="visible"/>
                                      </p:to>
                                    </p:set>
                                    <p:animEffect transition="in" filter="dissolve">
                                      <p:cBhvr>
                                        <p:cTn id="37" dur="500"/>
                                        <p:tgtEl>
                                          <p:spTgt spid="1945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59">
                                            <p:txEl>
                                              <p:pRg st="10" end="10"/>
                                            </p:txEl>
                                          </p:spTgt>
                                        </p:tgtEl>
                                        <p:attrNameLst>
                                          <p:attrName>style.visibility</p:attrName>
                                        </p:attrNameLst>
                                      </p:cBhvr>
                                      <p:to>
                                        <p:strVal val="visible"/>
                                      </p:to>
                                    </p:set>
                                    <p:animEffect transition="in" filter="dissolve">
                                      <p:cBhvr>
                                        <p:cTn id="42" dur="500"/>
                                        <p:tgtEl>
                                          <p:spTgt spid="1945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459">
                                            <p:txEl>
                                              <p:pRg st="11" end="11"/>
                                            </p:txEl>
                                          </p:spTgt>
                                        </p:tgtEl>
                                        <p:attrNameLst>
                                          <p:attrName>style.visibility</p:attrName>
                                        </p:attrNameLst>
                                      </p:cBhvr>
                                      <p:to>
                                        <p:strVal val="visible"/>
                                      </p:to>
                                    </p:set>
                                    <p:animEffect transition="in" filter="dissolve">
                                      <p:cBhvr>
                                        <p:cTn id="47"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PowerPoint Figures\Geology\Minerals\ch031014.jpg"/>
          <p:cNvPicPr>
            <a:picLocks noChangeAspect="1" noChangeArrowheads="1"/>
          </p:cNvPicPr>
          <p:nvPr/>
        </p:nvPicPr>
        <p:blipFill>
          <a:blip r:embed="rId2" cstate="print"/>
          <a:srcRect/>
          <a:stretch>
            <a:fillRect/>
          </a:stretch>
        </p:blipFill>
        <p:spPr bwMode="auto">
          <a:xfrm>
            <a:off x="1143000" y="533400"/>
            <a:ext cx="6781800" cy="5889625"/>
          </a:xfrm>
          <a:prstGeom prst="rect">
            <a:avLst/>
          </a:prstGeom>
          <a:noFill/>
        </p:spPr>
      </p:pic>
      <p:sp>
        <p:nvSpPr>
          <p:cNvPr id="21509" name="Text Box 5"/>
          <p:cNvSpPr txBox="1">
            <a:spLocks noChangeArrowheads="1"/>
          </p:cNvSpPr>
          <p:nvPr/>
        </p:nvSpPr>
        <p:spPr bwMode="auto">
          <a:xfrm>
            <a:off x="5410200" y="3048000"/>
            <a:ext cx="2057400" cy="45720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Mafic silicate</a:t>
            </a:r>
          </a:p>
        </p:txBody>
      </p:sp>
      <p:sp>
        <p:nvSpPr>
          <p:cNvPr id="21510" name="Text Box 6"/>
          <p:cNvSpPr txBox="1">
            <a:spLocks noChangeArrowheads="1"/>
          </p:cNvSpPr>
          <p:nvPr/>
        </p:nvSpPr>
        <p:spPr bwMode="auto">
          <a:xfrm>
            <a:off x="5410200" y="3810000"/>
            <a:ext cx="2057400" cy="457200"/>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Felsic silicate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990600"/>
            <a:ext cx="7448550" cy="51339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1" name="Rectangle 7"/>
          <p:cNvSpPr>
            <a:spLocks noGrp="1" noChangeArrowheads="1"/>
          </p:cNvSpPr>
          <p:nvPr>
            <p:ph type="body" idx="1"/>
          </p:nvPr>
        </p:nvSpPr>
        <p:spPr>
          <a:xfrm>
            <a:off x="457200" y="1371600"/>
            <a:ext cx="8458200" cy="4724400"/>
          </a:xfrm>
        </p:spPr>
        <p:txBody>
          <a:bodyPr>
            <a:normAutofit fontScale="92500" lnSpcReduction="10000"/>
          </a:bodyPr>
          <a:lstStyle/>
          <a:p>
            <a:pPr>
              <a:lnSpc>
                <a:spcPct val="90000"/>
              </a:lnSpc>
              <a:buFont typeface="Wingdings" pitchFamily="2" charset="2"/>
              <a:buNone/>
            </a:pPr>
            <a:r>
              <a:rPr lang="en-US" sz="2400" u="sng" dirty="0">
                <a:latin typeface="Comic Sans MS" pitchFamily="66" charset="0"/>
                <a:cs typeface="Times New Roman" charset="0"/>
              </a:rPr>
              <a:t>Silicate mineral structures</a:t>
            </a:r>
          </a:p>
          <a:p>
            <a:pPr>
              <a:lnSpc>
                <a:spcPct val="90000"/>
              </a:lnSpc>
              <a:buFont typeface="Wingdings" pitchFamily="2" charset="2"/>
              <a:buNone/>
            </a:pPr>
            <a:endParaRPr lang="en-US" sz="2400" u="sng"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Basic building block: </a:t>
            </a:r>
            <a:r>
              <a:rPr lang="en-US" sz="2400" dirty="0">
                <a:solidFill>
                  <a:srgbClr val="FF3300"/>
                </a:solidFill>
                <a:latin typeface="Comic Sans MS" pitchFamily="66" charset="0"/>
                <a:cs typeface="Times New Roman" charset="0"/>
              </a:rPr>
              <a:t>silica tetrahedron</a:t>
            </a: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endParaRPr lang="en-US" sz="2400" dirty="0">
              <a:latin typeface="Comic Sans MS" pitchFamily="66" charset="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Silica tetrahedron is a silicon ion bonded to </a:t>
            </a:r>
            <a:r>
              <a:rPr lang="en-US" sz="2400" u="sng" dirty="0">
                <a:latin typeface="Comic Sans MS" pitchFamily="66" charset="0"/>
                <a:cs typeface="Times New Roman" charset="0"/>
              </a:rPr>
              <a:t>4</a:t>
            </a:r>
            <a:r>
              <a:rPr lang="en-US" sz="2400" dirty="0">
                <a:latin typeface="Comic Sans MS" pitchFamily="66" charset="0"/>
                <a:cs typeface="Times New Roman" charset="0"/>
              </a:rPr>
              <a:t> oxygen ions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Silicon is positively charged (+4)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Oxygen is negatively charged (-2)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Net charge on tetrahedron: -4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Because entire tetrahedron is </a:t>
            </a:r>
            <a:r>
              <a:rPr lang="en-US" sz="2400" u="sng" dirty="0">
                <a:latin typeface="Comic Sans MS" pitchFamily="66" charset="0"/>
                <a:cs typeface="Times New Roman" charset="0"/>
              </a:rPr>
              <a:t>negatively</a:t>
            </a:r>
            <a:r>
              <a:rPr lang="en-US" sz="2400" dirty="0">
                <a:latin typeface="Comic Sans MS" pitchFamily="66" charset="0"/>
                <a:cs typeface="Times New Roman" charset="0"/>
              </a:rPr>
              <a:t> charged, it is attracted to </a:t>
            </a:r>
            <a:r>
              <a:rPr lang="en-US" sz="2400" dirty="0" err="1">
                <a:latin typeface="Comic Sans MS" pitchFamily="66" charset="0"/>
                <a:cs typeface="Times New Roman" charset="0"/>
              </a:rPr>
              <a:t>cations</a:t>
            </a: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endParaRPr lang="en-US" sz="2400" dirty="0">
              <a:latin typeface="Comic Sans MS" pitchFamily="66" charset="0"/>
              <a:cs typeface="Times New Roman" charset="0"/>
            </a:endParaRPr>
          </a:p>
          <a:p>
            <a:pPr>
              <a:lnSpc>
                <a:spcPct val="90000"/>
              </a:lnSpc>
              <a:buFont typeface="Wingdings" pitchFamily="2" charset="2"/>
              <a:buNone/>
            </a:pPr>
            <a:r>
              <a:rPr lang="en-US" sz="2400" dirty="0" err="1">
                <a:latin typeface="Comic Sans MS" pitchFamily="66" charset="0"/>
                <a:cs typeface="Times New Roman" charset="0"/>
              </a:rPr>
              <a:t>Tetrahedra</a:t>
            </a:r>
            <a:r>
              <a:rPr lang="en-US" sz="2400" dirty="0">
                <a:latin typeface="Comic Sans MS" pitchFamily="66" charset="0"/>
                <a:cs typeface="Times New Roman" charset="0"/>
              </a:rPr>
              <a:t> may link together by a cation (e.g. Mg, Fe, Na, Ca, K) serving as a bridge, or may link together by sharing </a:t>
            </a:r>
            <a:r>
              <a:rPr lang="en-US" sz="2400" dirty="0" err="1">
                <a:latin typeface="Comic Sans MS" pitchFamily="66" charset="0"/>
                <a:cs typeface="Times New Roman" charset="0"/>
              </a:rPr>
              <a:t>oxygens</a:t>
            </a: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endParaRPr lang="en-US" sz="2400" dirty="0">
              <a:cs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dissolve">
                                      <p:cBhvr>
                                        <p:cTn id="7" dur="500"/>
                                        <p:tgtEl>
                                          <p:spTgt spid="6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1">
                                            <p:txEl>
                                              <p:pRg st="2" end="2"/>
                                            </p:txEl>
                                          </p:spTgt>
                                        </p:tgtEl>
                                        <p:attrNameLst>
                                          <p:attrName>style.visibility</p:attrName>
                                        </p:attrNameLst>
                                      </p:cBhvr>
                                      <p:to>
                                        <p:strVal val="visible"/>
                                      </p:to>
                                    </p:set>
                                    <p:animEffect transition="in" filter="dissolve">
                                      <p:cBhvr>
                                        <p:cTn id="12" dur="500"/>
                                        <p:tgtEl>
                                          <p:spTgt spid="61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1">
                                            <p:txEl>
                                              <p:pRg st="4" end="4"/>
                                            </p:txEl>
                                          </p:spTgt>
                                        </p:tgtEl>
                                        <p:attrNameLst>
                                          <p:attrName>style.visibility</p:attrName>
                                        </p:attrNameLst>
                                      </p:cBhvr>
                                      <p:to>
                                        <p:strVal val="visible"/>
                                      </p:to>
                                    </p:set>
                                    <p:animEffect transition="in" filter="dissolve">
                                      <p:cBhvr>
                                        <p:cTn id="17" dur="500"/>
                                        <p:tgtEl>
                                          <p:spTgt spid="61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1">
                                            <p:txEl>
                                              <p:pRg st="5" end="5"/>
                                            </p:txEl>
                                          </p:spTgt>
                                        </p:tgtEl>
                                        <p:attrNameLst>
                                          <p:attrName>style.visibility</p:attrName>
                                        </p:attrNameLst>
                                      </p:cBhvr>
                                      <p:to>
                                        <p:strVal val="visible"/>
                                      </p:to>
                                    </p:set>
                                    <p:animEffect transition="in" filter="dissolve">
                                      <p:cBhvr>
                                        <p:cTn id="22" dur="500"/>
                                        <p:tgtEl>
                                          <p:spTgt spid="61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51">
                                            <p:txEl>
                                              <p:pRg st="6" end="6"/>
                                            </p:txEl>
                                          </p:spTgt>
                                        </p:tgtEl>
                                        <p:attrNameLst>
                                          <p:attrName>style.visibility</p:attrName>
                                        </p:attrNameLst>
                                      </p:cBhvr>
                                      <p:to>
                                        <p:strVal val="visible"/>
                                      </p:to>
                                    </p:set>
                                    <p:animEffect transition="in" filter="dissolve">
                                      <p:cBhvr>
                                        <p:cTn id="27" dur="500"/>
                                        <p:tgtEl>
                                          <p:spTgt spid="61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51">
                                            <p:txEl>
                                              <p:pRg st="7" end="7"/>
                                            </p:txEl>
                                          </p:spTgt>
                                        </p:tgtEl>
                                        <p:attrNameLst>
                                          <p:attrName>style.visibility</p:attrName>
                                        </p:attrNameLst>
                                      </p:cBhvr>
                                      <p:to>
                                        <p:strVal val="visible"/>
                                      </p:to>
                                    </p:set>
                                    <p:animEffect transition="in" filter="dissolve">
                                      <p:cBhvr>
                                        <p:cTn id="32" dur="500"/>
                                        <p:tgtEl>
                                          <p:spTgt spid="61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51">
                                            <p:txEl>
                                              <p:pRg st="8" end="8"/>
                                            </p:txEl>
                                          </p:spTgt>
                                        </p:tgtEl>
                                        <p:attrNameLst>
                                          <p:attrName>style.visibility</p:attrName>
                                        </p:attrNameLst>
                                      </p:cBhvr>
                                      <p:to>
                                        <p:strVal val="visible"/>
                                      </p:to>
                                    </p:set>
                                    <p:animEffect transition="in" filter="dissolve">
                                      <p:cBhvr>
                                        <p:cTn id="37" dur="500"/>
                                        <p:tgtEl>
                                          <p:spTgt spid="61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51">
                                            <p:txEl>
                                              <p:pRg st="10" end="10"/>
                                            </p:txEl>
                                          </p:spTgt>
                                        </p:tgtEl>
                                        <p:attrNameLst>
                                          <p:attrName>style.visibility</p:attrName>
                                        </p:attrNameLst>
                                      </p:cBhvr>
                                      <p:to>
                                        <p:strVal val="visible"/>
                                      </p:to>
                                    </p:set>
                                    <p:animEffect transition="in" filter="dissolve">
                                      <p:cBhvr>
                                        <p:cTn id="42" dur="500"/>
                                        <p:tgtEl>
                                          <p:spTgt spid="61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PowerPoint Figures\Geology\Minerals\FG01_010.JPG"/>
          <p:cNvPicPr>
            <a:picLocks noChangeAspect="1" noChangeArrowheads="1"/>
          </p:cNvPicPr>
          <p:nvPr/>
        </p:nvPicPr>
        <p:blipFill>
          <a:blip r:embed="rId2" cstate="print"/>
          <a:srcRect l="24960" t="3419" r="30000" b="3419"/>
          <a:stretch>
            <a:fillRect/>
          </a:stretch>
        </p:blipFill>
        <p:spPr bwMode="auto">
          <a:xfrm>
            <a:off x="1676400" y="1219200"/>
            <a:ext cx="5105400" cy="4836968"/>
          </a:xfrm>
          <a:prstGeom prst="rect">
            <a:avLst/>
          </a:prstGeom>
          <a:noFill/>
          <a:ln w="31750">
            <a:solidFill>
              <a:srgbClr val="FF0000"/>
            </a:solidFill>
            <a:miter lim="800000"/>
            <a:headEnd/>
            <a:tailEnd/>
          </a:ln>
        </p:spPr>
      </p:pic>
      <p:sp>
        <p:nvSpPr>
          <p:cNvPr id="22533" name="Text Box 5"/>
          <p:cNvSpPr txBox="1">
            <a:spLocks noChangeArrowheads="1"/>
          </p:cNvSpPr>
          <p:nvPr/>
        </p:nvSpPr>
        <p:spPr bwMode="auto">
          <a:xfrm>
            <a:off x="2362200" y="457200"/>
            <a:ext cx="1752600" cy="822325"/>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800000"/>
                  </a:outerShdw>
                </a:effectLst>
                <a:latin typeface="Arial Narrow" pitchFamily="34" charset="0"/>
              </a:rPr>
              <a:t>Silica Tetrahedron</a:t>
            </a:r>
          </a:p>
        </p:txBody>
      </p:sp>
      <p:sp>
        <p:nvSpPr>
          <p:cNvPr id="22535" name="Line 7"/>
          <p:cNvSpPr>
            <a:spLocks noChangeShapeType="1"/>
          </p:cNvSpPr>
          <p:nvPr/>
        </p:nvSpPr>
        <p:spPr bwMode="auto">
          <a:xfrm>
            <a:off x="3276600" y="3581400"/>
            <a:ext cx="1447800" cy="76200"/>
          </a:xfrm>
          <a:prstGeom prst="line">
            <a:avLst/>
          </a:prstGeom>
          <a:noFill/>
          <a:ln w="28575">
            <a:solidFill>
              <a:srgbClr val="FF0000"/>
            </a:solidFill>
            <a:round/>
            <a:headEnd/>
            <a:tailEnd type="triangle" w="med" len="med"/>
          </a:ln>
          <a:effectLst/>
        </p:spPr>
        <p:txBody>
          <a:bodyPr/>
          <a:lstStyle/>
          <a:p>
            <a:endParaRPr lang="en-US"/>
          </a:p>
        </p:txBody>
      </p:sp>
      <p:sp>
        <p:nvSpPr>
          <p:cNvPr id="22537" name="Line 9"/>
          <p:cNvSpPr>
            <a:spLocks noChangeShapeType="1"/>
          </p:cNvSpPr>
          <p:nvPr/>
        </p:nvSpPr>
        <p:spPr bwMode="auto">
          <a:xfrm>
            <a:off x="3124200" y="3810000"/>
            <a:ext cx="533400" cy="1219200"/>
          </a:xfrm>
          <a:prstGeom prst="line">
            <a:avLst/>
          </a:prstGeom>
          <a:noFill/>
          <a:ln w="28575">
            <a:solidFill>
              <a:srgbClr val="FF0000"/>
            </a:solidFill>
            <a:round/>
            <a:headEnd/>
            <a:tailEnd type="triangle" w="med" len="med"/>
          </a:ln>
          <a:effectLst/>
        </p:spPr>
        <p:txBody>
          <a:bodyPr/>
          <a:lstStyle/>
          <a:p>
            <a:endParaRPr lang="en-US"/>
          </a:p>
        </p:txBody>
      </p:sp>
      <p:sp>
        <p:nvSpPr>
          <p:cNvPr id="22538" name="Text Box 10"/>
          <p:cNvSpPr txBox="1">
            <a:spLocks noChangeArrowheads="1"/>
          </p:cNvSpPr>
          <p:nvPr/>
        </p:nvSpPr>
        <p:spPr bwMode="auto">
          <a:xfrm>
            <a:off x="2514600" y="3429000"/>
            <a:ext cx="838200" cy="304800"/>
          </a:xfrm>
          <a:prstGeom prst="rect">
            <a:avLst/>
          </a:prstGeom>
          <a:noFill/>
          <a:ln w="9525">
            <a:noFill/>
            <a:miter lim="800000"/>
            <a:headEnd/>
            <a:tailEnd/>
          </a:ln>
          <a:effectLst/>
        </p:spPr>
        <p:txBody>
          <a:bodyPr>
            <a:spAutoFit/>
          </a:bodyPr>
          <a:lstStyle/>
          <a:p>
            <a:pPr>
              <a:spcBef>
                <a:spcPct val="50000"/>
              </a:spcBef>
            </a:pPr>
            <a:r>
              <a:rPr lang="en-US" sz="1400">
                <a:solidFill>
                  <a:srgbClr val="FF3300"/>
                </a:solidFill>
                <a:latin typeface="Arial Narrow" pitchFamily="34" charset="0"/>
              </a:rPr>
              <a:t>Oxygens</a:t>
            </a:r>
          </a:p>
        </p:txBody>
      </p:sp>
      <p:sp>
        <p:nvSpPr>
          <p:cNvPr id="22539" name="Line 11"/>
          <p:cNvSpPr>
            <a:spLocks noChangeShapeType="1"/>
          </p:cNvSpPr>
          <p:nvPr/>
        </p:nvSpPr>
        <p:spPr bwMode="auto">
          <a:xfrm flipH="1">
            <a:off x="4876800" y="3581400"/>
            <a:ext cx="914400" cy="1066800"/>
          </a:xfrm>
          <a:prstGeom prst="line">
            <a:avLst/>
          </a:prstGeom>
          <a:noFill/>
          <a:ln w="28575">
            <a:solidFill>
              <a:srgbClr val="FF0000"/>
            </a:solidFill>
            <a:round/>
            <a:headEnd/>
            <a:tailEnd type="triangle" w="med" len="med"/>
          </a:ln>
          <a:effectLst/>
        </p:spPr>
        <p:txBody>
          <a:bodyPr/>
          <a:lstStyle/>
          <a:p>
            <a:endParaRPr lang="en-US"/>
          </a:p>
        </p:txBody>
      </p:sp>
      <p:sp>
        <p:nvSpPr>
          <p:cNvPr id="22540" name="Text Box 12"/>
          <p:cNvSpPr txBox="1">
            <a:spLocks noChangeArrowheads="1"/>
          </p:cNvSpPr>
          <p:nvPr/>
        </p:nvSpPr>
        <p:spPr bwMode="auto">
          <a:xfrm>
            <a:off x="5638800" y="3276600"/>
            <a:ext cx="762000" cy="304800"/>
          </a:xfrm>
          <a:prstGeom prst="rect">
            <a:avLst/>
          </a:prstGeom>
          <a:noFill/>
          <a:ln w="9525">
            <a:noFill/>
            <a:miter lim="800000"/>
            <a:headEnd/>
            <a:tailEnd/>
          </a:ln>
          <a:effectLst/>
        </p:spPr>
        <p:txBody>
          <a:bodyPr>
            <a:spAutoFit/>
          </a:bodyPr>
          <a:lstStyle/>
          <a:p>
            <a:pPr>
              <a:spcBef>
                <a:spcPct val="50000"/>
              </a:spcBef>
            </a:pPr>
            <a:r>
              <a:rPr lang="en-US" sz="1400" dirty="0">
                <a:solidFill>
                  <a:srgbClr val="FF3300"/>
                </a:solidFill>
                <a:latin typeface="Arial Narrow" pitchFamily="34" charset="0"/>
              </a:rPr>
              <a:t>Silicon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1371600"/>
            <a:ext cx="8534400" cy="4114800"/>
          </a:xfrm>
        </p:spPr>
        <p:txBody>
          <a:bodyPr>
            <a:normAutofit/>
          </a:bodyPr>
          <a:lstStyle/>
          <a:p>
            <a:pPr>
              <a:lnSpc>
                <a:spcPct val="90000"/>
              </a:lnSpc>
              <a:buFont typeface="Wingdings" pitchFamily="2" charset="2"/>
              <a:buNone/>
            </a:pPr>
            <a:r>
              <a:rPr lang="en-US" sz="2400" u="sng" dirty="0">
                <a:latin typeface="Comic Sans MS" pitchFamily="66" charset="0"/>
                <a:cs typeface="Times New Roman" charset="0"/>
              </a:rPr>
              <a:t>Isolated tetrahedral structure</a:t>
            </a:r>
            <a:endParaRPr lang="en-US" sz="2400" u="sng" dirty="0">
              <a:cs typeface="Times New Roman" charset="0"/>
            </a:endParaRPr>
          </a:p>
          <a:p>
            <a:pPr>
              <a:lnSpc>
                <a:spcPct val="90000"/>
              </a:lnSpc>
              <a:buFont typeface="Wingdings" pitchFamily="2" charset="2"/>
              <a:buNone/>
            </a:pPr>
            <a:r>
              <a:rPr lang="en-US" sz="2400" dirty="0" err="1">
                <a:latin typeface="Comic Sans MS" pitchFamily="66" charset="0"/>
                <a:cs typeface="Times New Roman" charset="0"/>
              </a:rPr>
              <a:t>Cations</a:t>
            </a:r>
            <a:r>
              <a:rPr lang="en-US" sz="2400" dirty="0">
                <a:latin typeface="Comic Sans MS" pitchFamily="66" charset="0"/>
                <a:cs typeface="Times New Roman" charset="0"/>
              </a:rPr>
              <a:t> serve as links between </a:t>
            </a:r>
            <a:r>
              <a:rPr lang="en-US" sz="2400" dirty="0" err="1">
                <a:latin typeface="Comic Sans MS" pitchFamily="66" charset="0"/>
                <a:cs typeface="Times New Roman" charset="0"/>
              </a:rPr>
              <a:t>tetrahedra</a:t>
            </a:r>
            <a:r>
              <a:rPr lang="en-US" sz="2400" dirty="0">
                <a:latin typeface="Comic Sans MS" pitchFamily="66" charset="0"/>
                <a:cs typeface="Times New Roman" charset="0"/>
              </a:rPr>
              <a:t>; </a:t>
            </a:r>
            <a:r>
              <a:rPr lang="en-US" sz="2400" u="sng" dirty="0">
                <a:latin typeface="Comic Sans MS" pitchFamily="66" charset="0"/>
                <a:cs typeface="Times New Roman" charset="0"/>
              </a:rPr>
              <a:t>no</a:t>
            </a:r>
            <a:r>
              <a:rPr lang="en-US" sz="2400" dirty="0">
                <a:latin typeface="Comic Sans MS" pitchFamily="66" charset="0"/>
                <a:cs typeface="Times New Roman" charset="0"/>
              </a:rPr>
              <a:t> sharing of </a:t>
            </a:r>
            <a:r>
              <a:rPr lang="en-US" sz="2400" dirty="0" err="1">
                <a:latin typeface="Comic Sans MS" pitchFamily="66" charset="0"/>
                <a:cs typeface="Times New Roman" charset="0"/>
              </a:rPr>
              <a:t>oxygens</a:t>
            </a: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e.g. olivine, and garnet, which also happen to be </a:t>
            </a:r>
            <a:r>
              <a:rPr lang="en-US" sz="2400" dirty="0" err="1">
                <a:latin typeface="Comic Sans MS" pitchFamily="66" charset="0"/>
                <a:cs typeface="Times New Roman" charset="0"/>
              </a:rPr>
              <a:t>mafic</a:t>
            </a:r>
            <a:r>
              <a:rPr lang="en-US" sz="2400" dirty="0">
                <a:latin typeface="Comic Sans MS" pitchFamily="66" charset="0"/>
                <a:cs typeface="Times New Roman" charset="0"/>
              </a:rPr>
              <a:t> silicates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r>
              <a:rPr lang="en-US" sz="2400" u="sng" dirty="0">
                <a:latin typeface="Comic Sans MS" pitchFamily="66" charset="0"/>
                <a:cs typeface="Times New Roman" charset="0"/>
              </a:rPr>
              <a:t>Single chain silicates</a:t>
            </a:r>
            <a:endParaRPr lang="en-US" sz="2400" u="sng"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Adjacent </a:t>
            </a:r>
            <a:r>
              <a:rPr lang="en-US" sz="2400" dirty="0" err="1">
                <a:latin typeface="Comic Sans MS" pitchFamily="66" charset="0"/>
                <a:cs typeface="Times New Roman" charset="0"/>
              </a:rPr>
              <a:t>tetrahedra</a:t>
            </a:r>
            <a:r>
              <a:rPr lang="en-US" sz="2400" dirty="0">
                <a:latin typeface="Comic Sans MS" pitchFamily="66" charset="0"/>
                <a:cs typeface="Times New Roman" charset="0"/>
              </a:rPr>
              <a:t> form a chain by </a:t>
            </a:r>
            <a:r>
              <a:rPr lang="en-US" sz="2400" u="sng" dirty="0">
                <a:latin typeface="Comic Sans MS" pitchFamily="66" charset="0"/>
                <a:cs typeface="Times New Roman" charset="0"/>
              </a:rPr>
              <a:t>sharing 2</a:t>
            </a:r>
            <a:r>
              <a:rPr lang="en-US" sz="2400" dirty="0">
                <a:latin typeface="Comic Sans MS" pitchFamily="66" charset="0"/>
                <a:cs typeface="Times New Roman" charset="0"/>
              </a:rPr>
              <a:t> of their </a:t>
            </a:r>
            <a:r>
              <a:rPr lang="en-US" sz="2400" dirty="0" err="1">
                <a:latin typeface="Comic Sans MS" pitchFamily="66" charset="0"/>
                <a:cs typeface="Times New Roman" charset="0"/>
              </a:rPr>
              <a:t>oxygens</a:t>
            </a:r>
            <a:r>
              <a:rPr lang="en-US" sz="2400" dirty="0">
                <a:latin typeface="Comic Sans MS" pitchFamily="66" charset="0"/>
                <a:cs typeface="Times New Roman" charset="0"/>
              </a:rPr>
              <a:t> with neighboring </a:t>
            </a:r>
            <a:r>
              <a:rPr lang="en-US" sz="2400" dirty="0" err="1">
                <a:latin typeface="Comic Sans MS" pitchFamily="66" charset="0"/>
                <a:cs typeface="Times New Roman" charset="0"/>
              </a:rPr>
              <a:t>tetrahedra</a:t>
            </a:r>
            <a:r>
              <a:rPr lang="en-US" sz="2400" dirty="0">
                <a:latin typeface="Comic Sans MS" pitchFamily="66" charset="0"/>
                <a:cs typeface="Times New Roman" charset="0"/>
              </a:rPr>
              <a:t> </a:t>
            </a:r>
            <a:endParaRPr lang="en-US" sz="2400" dirty="0">
              <a:cs typeface="Times New Roman" charset="0"/>
            </a:endParaRPr>
          </a:p>
          <a:p>
            <a:pPr>
              <a:lnSpc>
                <a:spcPct val="90000"/>
              </a:lnSpc>
              <a:buFont typeface="Wingdings" pitchFamily="2" charset="2"/>
              <a:buNone/>
            </a:pPr>
            <a:r>
              <a:rPr lang="en-US" sz="2400" dirty="0">
                <a:latin typeface="Comic Sans MS" pitchFamily="66" charset="0"/>
                <a:cs typeface="Times New Roman" charset="0"/>
              </a:rPr>
              <a:t>e.g. pyroxenes, which also happen to be </a:t>
            </a:r>
            <a:r>
              <a:rPr lang="en-US" sz="2400" dirty="0" err="1">
                <a:latin typeface="Comic Sans MS" pitchFamily="66" charset="0"/>
                <a:cs typeface="Times New Roman" charset="0"/>
              </a:rPr>
              <a:t>mafic</a:t>
            </a:r>
            <a:r>
              <a:rPr lang="en-US" sz="2400" dirty="0">
                <a:latin typeface="Comic Sans MS" pitchFamily="66" charset="0"/>
                <a:cs typeface="Times New Roman" charset="0"/>
              </a:rPr>
              <a:t> </a:t>
            </a:r>
            <a:r>
              <a:rPr lang="en-US" sz="2400" dirty="0" smtClean="0">
                <a:latin typeface="Comic Sans MS" pitchFamily="66" charset="0"/>
                <a:cs typeface="Times New Roman" charset="0"/>
              </a:rPr>
              <a:t>silicates</a:t>
            </a:r>
            <a:endParaRPr lang="en-US" sz="1200" dirty="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dissolve">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dissolve">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dissolve">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90000"/>
              </a:lnSpc>
              <a:buFont typeface="Wingdings" pitchFamily="2" charset="2"/>
              <a:buNone/>
            </a:pPr>
            <a:r>
              <a:rPr lang="en-US" u="sng" dirty="0" smtClean="0">
                <a:latin typeface="Comic Sans MS" pitchFamily="66" charset="0"/>
                <a:cs typeface="Times New Roman" charset="0"/>
              </a:rPr>
              <a:t>Double chain silicates</a:t>
            </a:r>
            <a:endParaRPr lang="en-US" u="sng"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Two chains can link up by sharing </a:t>
            </a:r>
            <a:r>
              <a:rPr lang="en-US" dirty="0" err="1" smtClean="0">
                <a:latin typeface="Comic Sans MS" pitchFamily="66" charset="0"/>
                <a:cs typeface="Times New Roman" charset="0"/>
              </a:rPr>
              <a:t>oxygens</a:t>
            </a:r>
            <a:r>
              <a:rPr lang="en-US" dirty="0" smtClean="0">
                <a:latin typeface="Comic Sans MS" pitchFamily="66" charset="0"/>
                <a:cs typeface="Times New Roman" charset="0"/>
              </a:rPr>
              <a:t> </a:t>
            </a:r>
            <a:endParaRPr lang="en-US"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e.g. amphiboles, which are </a:t>
            </a:r>
            <a:r>
              <a:rPr lang="en-US" dirty="0" err="1" smtClean="0">
                <a:latin typeface="Comic Sans MS" pitchFamily="66" charset="0"/>
                <a:cs typeface="Times New Roman" charset="0"/>
              </a:rPr>
              <a:t>mafic</a:t>
            </a:r>
            <a:r>
              <a:rPr lang="en-US" dirty="0" smtClean="0">
                <a:latin typeface="Comic Sans MS" pitchFamily="66" charset="0"/>
                <a:cs typeface="Times New Roman" charset="0"/>
              </a:rPr>
              <a:t> silicates too </a:t>
            </a:r>
            <a:endParaRPr lang="en-US"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 </a:t>
            </a:r>
            <a:endParaRPr lang="en-US" dirty="0" smtClean="0">
              <a:cs typeface="Times New Roman" charset="0"/>
            </a:endParaRPr>
          </a:p>
          <a:p>
            <a:pPr>
              <a:lnSpc>
                <a:spcPct val="90000"/>
              </a:lnSpc>
              <a:buFont typeface="Wingdings" pitchFamily="2" charset="2"/>
              <a:buNone/>
            </a:pPr>
            <a:r>
              <a:rPr lang="en-US" u="sng" dirty="0" smtClean="0">
                <a:latin typeface="Comic Sans MS" pitchFamily="66" charset="0"/>
              </a:rPr>
              <a:t>Sheet silicates</a:t>
            </a:r>
            <a:r>
              <a:rPr lang="en-US" b="1" dirty="0" smtClean="0">
                <a:latin typeface="Comic Sans MS" pitchFamily="66" charset="0"/>
              </a:rPr>
              <a:t> </a:t>
            </a:r>
          </a:p>
          <a:p>
            <a:pPr>
              <a:lnSpc>
                <a:spcPct val="90000"/>
              </a:lnSpc>
              <a:buFont typeface="Wingdings" pitchFamily="2" charset="2"/>
              <a:buNone/>
            </a:pPr>
            <a:r>
              <a:rPr lang="en-US" dirty="0" smtClean="0">
                <a:latin typeface="Comic Sans MS" pitchFamily="66" charset="0"/>
                <a:cs typeface="Times New Roman" charset="0"/>
              </a:rPr>
              <a:t>Sheets are formed when each tetrahedron </a:t>
            </a:r>
            <a:r>
              <a:rPr lang="en-US" u="sng" dirty="0" smtClean="0">
                <a:latin typeface="Comic Sans MS" pitchFamily="66" charset="0"/>
                <a:cs typeface="Times New Roman" charset="0"/>
              </a:rPr>
              <a:t>shares 3</a:t>
            </a:r>
            <a:r>
              <a:rPr lang="en-US" dirty="0" smtClean="0">
                <a:latin typeface="Comic Sans MS" pitchFamily="66" charset="0"/>
                <a:cs typeface="Times New Roman" charset="0"/>
              </a:rPr>
              <a:t> of its </a:t>
            </a:r>
            <a:r>
              <a:rPr lang="en-US" dirty="0" err="1" smtClean="0">
                <a:latin typeface="Comic Sans MS" pitchFamily="66" charset="0"/>
                <a:cs typeface="Times New Roman" charset="0"/>
              </a:rPr>
              <a:t>oxygens</a:t>
            </a:r>
            <a:r>
              <a:rPr lang="en-US" dirty="0" smtClean="0">
                <a:latin typeface="Comic Sans MS" pitchFamily="66" charset="0"/>
                <a:cs typeface="Times New Roman" charset="0"/>
              </a:rPr>
              <a:t> with its neighbors </a:t>
            </a:r>
            <a:endParaRPr lang="en-US"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e.g. micas, </a:t>
            </a:r>
            <a:r>
              <a:rPr lang="en-US" dirty="0" err="1" smtClean="0">
                <a:latin typeface="Comic Sans MS" pitchFamily="66" charset="0"/>
                <a:cs typeface="Times New Roman" charset="0"/>
              </a:rPr>
              <a:t>biotite</a:t>
            </a:r>
            <a:r>
              <a:rPr lang="en-US" dirty="0" smtClean="0">
                <a:latin typeface="Comic Sans MS" pitchFamily="66" charset="0"/>
                <a:cs typeface="Times New Roman" charset="0"/>
              </a:rPr>
              <a:t> (</a:t>
            </a:r>
            <a:r>
              <a:rPr lang="en-US" dirty="0" err="1" smtClean="0">
                <a:latin typeface="Comic Sans MS" pitchFamily="66" charset="0"/>
                <a:cs typeface="Times New Roman" charset="0"/>
              </a:rPr>
              <a:t>mafic</a:t>
            </a:r>
            <a:r>
              <a:rPr lang="en-US" dirty="0" smtClean="0">
                <a:latin typeface="Comic Sans MS" pitchFamily="66" charset="0"/>
                <a:cs typeface="Times New Roman" charset="0"/>
              </a:rPr>
              <a:t>) and muscovite (non-</a:t>
            </a:r>
            <a:r>
              <a:rPr lang="en-US" dirty="0" err="1" smtClean="0">
                <a:latin typeface="Comic Sans MS" pitchFamily="66" charset="0"/>
                <a:cs typeface="Times New Roman" charset="0"/>
              </a:rPr>
              <a:t>mafic</a:t>
            </a:r>
            <a:r>
              <a:rPr lang="en-US" dirty="0" smtClean="0">
                <a:latin typeface="Comic Sans MS" pitchFamily="66" charset="0"/>
                <a:cs typeface="Times New Roman" charset="0"/>
              </a:rPr>
              <a:t>), and clay minerals, which are non-</a:t>
            </a:r>
            <a:r>
              <a:rPr lang="en-US" dirty="0" err="1" smtClean="0">
                <a:latin typeface="Comic Sans MS" pitchFamily="66" charset="0"/>
                <a:cs typeface="Times New Roman" charset="0"/>
              </a:rPr>
              <a:t>mafic</a:t>
            </a:r>
            <a:r>
              <a:rPr lang="en-US" dirty="0" smtClean="0">
                <a:latin typeface="Comic Sans MS" pitchFamily="66" charset="0"/>
                <a:cs typeface="Times New Roman" charset="0"/>
              </a:rPr>
              <a:t> silicates </a:t>
            </a:r>
            <a:endParaRPr lang="en-US"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 </a:t>
            </a:r>
            <a:endParaRPr lang="en-US" dirty="0" smtClean="0">
              <a:cs typeface="Times New Roman" charset="0"/>
            </a:endParaRPr>
          </a:p>
          <a:p>
            <a:pPr>
              <a:lnSpc>
                <a:spcPct val="90000"/>
              </a:lnSpc>
              <a:buFont typeface="Wingdings" pitchFamily="2" charset="2"/>
              <a:buNone/>
            </a:pPr>
            <a:r>
              <a:rPr lang="en-US" u="sng" dirty="0" smtClean="0">
                <a:latin typeface="Comic Sans MS" pitchFamily="66" charset="0"/>
                <a:cs typeface="Times New Roman" charset="0"/>
              </a:rPr>
              <a:t>Framework silicates</a:t>
            </a:r>
            <a:endParaRPr lang="en-US" u="sng" dirty="0" smtClean="0">
              <a:cs typeface="Times New Roman" charset="0"/>
            </a:endParaRPr>
          </a:p>
          <a:p>
            <a:pPr>
              <a:lnSpc>
                <a:spcPct val="90000"/>
              </a:lnSpc>
              <a:buFont typeface="Wingdings" pitchFamily="2" charset="2"/>
              <a:buNone/>
            </a:pPr>
            <a:r>
              <a:rPr lang="en-US" u="sng" dirty="0" smtClean="0">
                <a:latin typeface="Comic Sans MS" pitchFamily="66" charset="0"/>
                <a:cs typeface="Times New Roman" charset="0"/>
              </a:rPr>
              <a:t>Every</a:t>
            </a:r>
            <a:r>
              <a:rPr lang="en-US" dirty="0" smtClean="0">
                <a:latin typeface="Comic Sans MS" pitchFamily="66" charset="0"/>
                <a:cs typeface="Times New Roman" charset="0"/>
              </a:rPr>
              <a:t> oxygen in each tetrahedron is shared to form 3-D framework </a:t>
            </a:r>
            <a:endParaRPr lang="en-US" dirty="0" smtClean="0">
              <a:cs typeface="Times New Roman" charset="0"/>
            </a:endParaRPr>
          </a:p>
          <a:p>
            <a:pPr>
              <a:lnSpc>
                <a:spcPct val="90000"/>
              </a:lnSpc>
              <a:buFont typeface="Wingdings" pitchFamily="2" charset="2"/>
              <a:buNone/>
            </a:pPr>
            <a:r>
              <a:rPr lang="en-US" dirty="0" smtClean="0">
                <a:latin typeface="Comic Sans MS" pitchFamily="66" charset="0"/>
                <a:cs typeface="Times New Roman" charset="0"/>
              </a:rPr>
              <a:t>e.g. feldspar, quartz, which are also non-</a:t>
            </a:r>
            <a:r>
              <a:rPr lang="en-US" dirty="0" err="1" smtClean="0">
                <a:latin typeface="Comic Sans MS" pitchFamily="66" charset="0"/>
                <a:cs typeface="Times New Roman" charset="0"/>
              </a:rPr>
              <a:t>mafic</a:t>
            </a:r>
            <a:r>
              <a:rPr lang="en-US" sz="2400" dirty="0" smtClean="0">
                <a:latin typeface="Comic Sans MS" pitchFamily="66" charset="0"/>
                <a:cs typeface="Times New Roman" charset="0"/>
              </a:rPr>
              <a:t> </a:t>
            </a:r>
            <a:endParaRPr lang="en-US" sz="2400" dirty="0" smtClean="0">
              <a:cs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7800" y="0"/>
            <a:ext cx="4979725" cy="654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Colour (</a:t>
            </a:r>
            <a:r>
              <a:rPr lang="en-GB" dirty="0" err="1"/>
              <a:t>color</a:t>
            </a:r>
            <a:r>
              <a:rPr lang="en-GB" dirty="0"/>
              <a:t>)</a:t>
            </a:r>
          </a:p>
        </p:txBody>
      </p:sp>
      <p:sp>
        <p:nvSpPr>
          <p:cNvPr id="8195" name="Rectangle 3"/>
          <p:cNvSpPr>
            <a:spLocks noGrp="1" noChangeArrowheads="1"/>
          </p:cNvSpPr>
          <p:nvPr>
            <p:ph type="body" idx="1"/>
          </p:nvPr>
        </p:nvSpPr>
        <p:spPr>
          <a:xfrm>
            <a:off x="457200" y="1600201"/>
            <a:ext cx="8229600" cy="3581400"/>
          </a:xfrm>
        </p:spPr>
        <p:txBody>
          <a:bodyPr/>
          <a:lstStyle/>
          <a:p>
            <a:r>
              <a:rPr lang="en-GB" b="1" dirty="0" err="1"/>
              <a:t>Color</a:t>
            </a:r>
            <a:r>
              <a:rPr lang="en-GB" b="1" dirty="0"/>
              <a:t> </a:t>
            </a:r>
            <a:r>
              <a:rPr lang="en-GB" dirty="0"/>
              <a:t>is a physical property that is not very helpful in identifying most minerals for </a:t>
            </a:r>
            <a:r>
              <a:rPr lang="en-GB" b="1" dirty="0"/>
              <a:t>two reasons</a:t>
            </a:r>
            <a:r>
              <a:rPr lang="en-GB" dirty="0" smtClean="0"/>
              <a:t>.</a:t>
            </a:r>
            <a:endParaRPr lang="en-GB" dirty="0" smtClean="0">
              <a:latin typeface="Arial"/>
            </a:endParaRPr>
          </a:p>
          <a:p>
            <a:pPr lvl="1"/>
            <a:r>
              <a:rPr lang="en-GB" dirty="0" smtClean="0"/>
              <a:t>Many </a:t>
            </a:r>
            <a:r>
              <a:rPr lang="en-GB" dirty="0"/>
              <a:t>minerals come in </a:t>
            </a:r>
            <a:r>
              <a:rPr lang="en-GB" b="1" dirty="0"/>
              <a:t>a variety of </a:t>
            </a:r>
            <a:r>
              <a:rPr lang="en-GB" b="1" dirty="0" err="1" smtClean="0"/>
              <a:t>colors</a:t>
            </a:r>
            <a:r>
              <a:rPr lang="en-GB" b="1" dirty="0" smtClean="0"/>
              <a:t> </a:t>
            </a:r>
            <a:r>
              <a:rPr lang="en-GB" dirty="0" smtClean="0"/>
              <a:t>like </a:t>
            </a:r>
            <a:r>
              <a:rPr lang="en-GB" dirty="0"/>
              <a:t>quartz, calcite, or fluorite</a:t>
            </a:r>
            <a:r>
              <a:rPr lang="en-GB" dirty="0" smtClean="0"/>
              <a:t>.</a:t>
            </a:r>
          </a:p>
          <a:p>
            <a:pPr lvl="1"/>
            <a:r>
              <a:rPr lang="en-GB" dirty="0" smtClean="0"/>
              <a:t>The </a:t>
            </a:r>
            <a:r>
              <a:rPr lang="en-GB" b="1" dirty="0" err="1"/>
              <a:t>colors</a:t>
            </a:r>
            <a:r>
              <a:rPr lang="en-GB" b="1" dirty="0"/>
              <a:t> of minerals can change </a:t>
            </a:r>
            <a:r>
              <a:rPr lang="en-GB" dirty="0"/>
              <a:t>as a result of exposure to heat, cold or pollution</a:t>
            </a:r>
            <a:r>
              <a:rPr lang="en-GB" dirty="0" smtClean="0"/>
              <a:t>.</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0" y="914400"/>
            <a:ext cx="8153400" cy="3048000"/>
          </a:xfrm>
        </p:spPr>
        <p:txBody>
          <a:bodyPr/>
          <a:lstStyle/>
          <a:p>
            <a:pPr>
              <a:buFont typeface="Wingdings" pitchFamily="2" charset="2"/>
              <a:buNone/>
            </a:pPr>
            <a:r>
              <a:rPr lang="en-US" sz="2000" b="1" u="sng" dirty="0">
                <a:latin typeface="Comic Sans MS" pitchFamily="66" charset="0"/>
                <a:cs typeface="Times New Roman" charset="0"/>
              </a:rPr>
              <a:t>Common non-silicate minerals</a:t>
            </a:r>
          </a:p>
          <a:p>
            <a:pPr>
              <a:buFont typeface="Wingdings" pitchFamily="2" charset="2"/>
              <a:buNone/>
            </a:pPr>
            <a:r>
              <a:rPr lang="en-US" sz="2000" dirty="0" smtClean="0">
                <a:latin typeface="Comic Sans MS" pitchFamily="66" charset="0"/>
                <a:cs typeface="Times New Roman" charset="0"/>
              </a:rPr>
              <a:t>Fluorite </a:t>
            </a:r>
            <a:r>
              <a:rPr lang="en-US" sz="2000" dirty="0">
                <a:latin typeface="Comic Sans MS" pitchFamily="66" charset="0"/>
                <a:cs typeface="Times New Roman" charset="0"/>
              </a:rPr>
              <a:t>– used as a toothpaste additive</a:t>
            </a:r>
          </a:p>
          <a:p>
            <a:pPr>
              <a:buFont typeface="Wingdings" pitchFamily="2" charset="2"/>
              <a:buNone/>
            </a:pPr>
            <a:r>
              <a:rPr lang="en-US" sz="2000" dirty="0">
                <a:latin typeface="Comic Sans MS" pitchFamily="66" charset="0"/>
                <a:cs typeface="Times New Roman" charset="0"/>
              </a:rPr>
              <a:t>Calcite -- calcium carbonate -- Limestone is made of calcite. </a:t>
            </a:r>
            <a:endParaRPr lang="en-US" sz="2000" dirty="0">
              <a:cs typeface="Times New Roman" charset="0"/>
            </a:endParaRPr>
          </a:p>
          <a:p>
            <a:pPr>
              <a:buFont typeface="Wingdings" pitchFamily="2" charset="2"/>
              <a:buNone/>
            </a:pPr>
            <a:r>
              <a:rPr lang="en-US" sz="2000" dirty="0">
                <a:latin typeface="Comic Sans MS" pitchFamily="66" charset="0"/>
                <a:cs typeface="Times New Roman" charset="0"/>
              </a:rPr>
              <a:t>Dolomite -- calcium magnesium carbonate </a:t>
            </a:r>
            <a:endParaRPr lang="en-US" sz="2000" dirty="0">
              <a:cs typeface="Times New Roman" charset="0"/>
            </a:endParaRPr>
          </a:p>
          <a:p>
            <a:pPr>
              <a:buFont typeface="Wingdings" pitchFamily="2" charset="2"/>
              <a:buNone/>
            </a:pPr>
            <a:r>
              <a:rPr lang="en-US" sz="2000" dirty="0">
                <a:latin typeface="Comic Sans MS" pitchFamily="66" charset="0"/>
                <a:cs typeface="Times New Roman" charset="0"/>
              </a:rPr>
              <a:t>Gypsum -- calcium sulfate </a:t>
            </a:r>
            <a:endParaRPr lang="en-US" sz="2000" dirty="0">
              <a:cs typeface="Times New Roman" charset="0"/>
            </a:endParaRPr>
          </a:p>
          <a:p>
            <a:pPr>
              <a:buFont typeface="Wingdings" pitchFamily="2" charset="2"/>
              <a:buNone/>
            </a:pPr>
            <a:r>
              <a:rPr lang="en-US" sz="2000" dirty="0">
                <a:latin typeface="Comic Sans MS" pitchFamily="66" charset="0"/>
                <a:cs typeface="Times New Roman" charset="0"/>
              </a:rPr>
              <a:t>Galena -- lead sulfide </a:t>
            </a:r>
            <a:endParaRPr lang="en-US" sz="2000" dirty="0">
              <a:cs typeface="Times New Roman" charset="0"/>
            </a:endParaRPr>
          </a:p>
          <a:p>
            <a:pPr>
              <a:buFont typeface="Wingdings" pitchFamily="2" charset="2"/>
              <a:buNone/>
            </a:pPr>
            <a:r>
              <a:rPr lang="en-US" sz="2000" dirty="0">
                <a:latin typeface="Comic Sans MS" pitchFamily="66" charset="0"/>
                <a:cs typeface="Times New Roman" charset="0"/>
              </a:rPr>
              <a:t>Pyrite -- iron sulfide </a:t>
            </a:r>
            <a:endParaRPr lang="en-US" sz="2000" dirty="0">
              <a:cs typeface="Times New Roman" charset="0"/>
            </a:endParaRPr>
          </a:p>
          <a:p>
            <a:pPr>
              <a:buFont typeface="Wingdings" pitchFamily="2" charset="2"/>
              <a:buNone/>
            </a:pPr>
            <a:r>
              <a:rPr lang="en-US" sz="2000" dirty="0">
                <a:latin typeface="Comic Sans MS" pitchFamily="66" charset="0"/>
                <a:cs typeface="Times New Roman" charset="0"/>
              </a:rPr>
              <a:t>Halite -- sodium chloride (table salt</a:t>
            </a:r>
            <a:r>
              <a:rPr lang="en-US" sz="2000" dirty="0" smtClean="0">
                <a:latin typeface="Comic Sans MS" pitchFamily="66" charset="0"/>
                <a:cs typeface="Times New Roman" charset="0"/>
              </a:rPr>
              <a:t>)</a:t>
            </a:r>
            <a:endParaRPr lang="en-US" dirty="0"/>
          </a:p>
        </p:txBody>
      </p:sp>
      <p:pic>
        <p:nvPicPr>
          <p:cNvPr id="26628" name="Picture 4" descr="E:\PowerPoint Figures\Geology\Minerals\figure02_13.jpg"/>
          <p:cNvPicPr>
            <a:picLocks noChangeAspect="1" noChangeArrowheads="1"/>
          </p:cNvPicPr>
          <p:nvPr/>
        </p:nvPicPr>
        <p:blipFill>
          <a:blip r:embed="rId2" cstate="print"/>
          <a:srcRect/>
          <a:stretch>
            <a:fillRect/>
          </a:stretch>
        </p:blipFill>
        <p:spPr bwMode="auto">
          <a:xfrm>
            <a:off x="609600" y="3886200"/>
            <a:ext cx="8077200" cy="2819400"/>
          </a:xfrm>
          <a:prstGeom prst="rect">
            <a:avLst/>
          </a:prstGeom>
          <a:noFill/>
          <a:ln w="317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dissolve">
                                      <p:cBhvr>
                                        <p:cTn id="37" dur="500"/>
                                        <p:tgtEl>
                                          <p:spTgt spid="266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dissolve">
                                      <p:cBhvr>
                                        <p:cTn id="42"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743200"/>
            <a:ext cx="2133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800" dirty="0" smtClean="0"/>
              <a:t>Thanks</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95400" y="533400"/>
            <a:ext cx="5638800" cy="838200"/>
          </a:xfrm>
        </p:spPr>
        <p:txBody>
          <a:bodyPr/>
          <a:lstStyle/>
          <a:p>
            <a:r>
              <a:rPr lang="en-GB" dirty="0"/>
              <a:t>Colour of Quartz (SiO2)</a:t>
            </a:r>
          </a:p>
        </p:txBody>
      </p:sp>
      <p:pic>
        <p:nvPicPr>
          <p:cNvPr id="9220" name="Picture 4"/>
          <p:cNvPicPr>
            <a:picLocks noGrp="1" noChangeAspect="1" noChangeArrowheads="1"/>
          </p:cNvPicPr>
          <p:nvPr>
            <p:ph type="body" idx="1"/>
          </p:nvPr>
        </p:nvPicPr>
        <p:blipFill>
          <a:blip r:embed="rId2" cstate="print"/>
          <a:srcRect/>
          <a:stretch>
            <a:fillRect/>
          </a:stretch>
        </p:blipFill>
        <p:spPr>
          <a:xfrm>
            <a:off x="609600" y="2051050"/>
            <a:ext cx="3038475" cy="2081213"/>
          </a:xfrm>
          <a:noFill/>
          <a:ln/>
        </p:spPr>
      </p:pic>
      <p:pic>
        <p:nvPicPr>
          <p:cNvPr id="9221" name="Picture 5"/>
          <p:cNvPicPr>
            <a:picLocks noChangeAspect="1" noChangeArrowheads="1"/>
          </p:cNvPicPr>
          <p:nvPr/>
        </p:nvPicPr>
        <p:blipFill>
          <a:blip r:embed="rId3" cstate="print"/>
          <a:srcRect/>
          <a:stretch>
            <a:fillRect/>
          </a:stretch>
        </p:blipFill>
        <p:spPr bwMode="auto">
          <a:xfrm>
            <a:off x="4953000" y="1676400"/>
            <a:ext cx="2922588" cy="2232025"/>
          </a:xfrm>
          <a:prstGeom prst="rect">
            <a:avLst/>
          </a:prstGeom>
          <a:noFill/>
          <a:ln w="9525">
            <a:noFill/>
            <a:miter lim="800000"/>
            <a:headEnd/>
            <a:tailEnd/>
          </a:ln>
          <a:effectLst/>
        </p:spPr>
      </p:pic>
      <p:pic>
        <p:nvPicPr>
          <p:cNvPr id="9222" name="Picture 6"/>
          <p:cNvPicPr>
            <a:picLocks noChangeAspect="1" noChangeArrowheads="1"/>
          </p:cNvPicPr>
          <p:nvPr/>
        </p:nvPicPr>
        <p:blipFill>
          <a:blip r:embed="rId4" cstate="print"/>
          <a:srcRect/>
          <a:stretch>
            <a:fillRect/>
          </a:stretch>
        </p:blipFill>
        <p:spPr bwMode="auto">
          <a:xfrm>
            <a:off x="3048000" y="4267200"/>
            <a:ext cx="2865438" cy="2160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Colour of fluorite (CaF2)</a:t>
            </a:r>
          </a:p>
        </p:txBody>
      </p:sp>
      <p:pic>
        <p:nvPicPr>
          <p:cNvPr id="10244" name="Picture 4"/>
          <p:cNvPicPr>
            <a:picLocks noGrp="1" noChangeAspect="1" noChangeArrowheads="1"/>
          </p:cNvPicPr>
          <p:nvPr>
            <p:ph type="body" idx="1"/>
          </p:nvPr>
        </p:nvPicPr>
        <p:blipFill>
          <a:blip r:embed="rId2" cstate="print"/>
          <a:srcRect/>
          <a:stretch>
            <a:fillRect/>
          </a:stretch>
        </p:blipFill>
        <p:spPr>
          <a:xfrm>
            <a:off x="762000" y="2051050"/>
            <a:ext cx="3367088" cy="2319338"/>
          </a:xfrm>
          <a:noFill/>
          <a:ln/>
        </p:spPr>
      </p:pic>
      <p:pic>
        <p:nvPicPr>
          <p:cNvPr id="10245" name="Picture 5"/>
          <p:cNvPicPr>
            <a:picLocks noChangeAspect="1" noChangeArrowheads="1"/>
          </p:cNvPicPr>
          <p:nvPr/>
        </p:nvPicPr>
        <p:blipFill>
          <a:blip r:embed="rId3" cstate="print"/>
          <a:srcRect/>
          <a:stretch>
            <a:fillRect/>
          </a:stretch>
        </p:blipFill>
        <p:spPr bwMode="auto">
          <a:xfrm>
            <a:off x="4572000" y="3124200"/>
            <a:ext cx="3844925" cy="213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62200" y="381000"/>
            <a:ext cx="4267200" cy="838200"/>
          </a:xfrm>
        </p:spPr>
        <p:txBody>
          <a:bodyPr>
            <a:normAutofit/>
          </a:bodyPr>
          <a:lstStyle/>
          <a:p>
            <a:r>
              <a:rPr lang="en-GB" sz="2800" dirty="0"/>
              <a:t>Colour of Calcite (CaCO3)</a:t>
            </a:r>
          </a:p>
        </p:txBody>
      </p:sp>
      <p:pic>
        <p:nvPicPr>
          <p:cNvPr id="11268" name="Picture 4"/>
          <p:cNvPicPr>
            <a:picLocks noGrp="1" noChangeAspect="1" noChangeArrowheads="1"/>
          </p:cNvPicPr>
          <p:nvPr>
            <p:ph type="body" idx="1"/>
          </p:nvPr>
        </p:nvPicPr>
        <p:blipFill>
          <a:blip r:embed="rId2" cstate="print"/>
          <a:srcRect/>
          <a:stretch>
            <a:fillRect/>
          </a:stretch>
        </p:blipFill>
        <p:spPr>
          <a:xfrm>
            <a:off x="1600200" y="1219200"/>
            <a:ext cx="5791200" cy="4932363"/>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One coloured minerals</a:t>
            </a:r>
          </a:p>
        </p:txBody>
      </p:sp>
      <p:pic>
        <p:nvPicPr>
          <p:cNvPr id="12292" name="Picture 4"/>
          <p:cNvPicPr>
            <a:picLocks noGrp="1" noChangeAspect="1" noChangeArrowheads="1"/>
          </p:cNvPicPr>
          <p:nvPr>
            <p:ph type="body" idx="1"/>
          </p:nvPr>
        </p:nvPicPr>
        <p:blipFill>
          <a:blip r:embed="rId2" cstate="print"/>
          <a:srcRect/>
          <a:stretch>
            <a:fillRect/>
          </a:stretch>
        </p:blipFill>
        <p:spPr>
          <a:xfrm>
            <a:off x="685800" y="2051050"/>
            <a:ext cx="2578100" cy="2197100"/>
          </a:xfrm>
          <a:noFill/>
          <a:ln/>
        </p:spPr>
      </p:pic>
      <p:pic>
        <p:nvPicPr>
          <p:cNvPr id="12293" name="Picture 5"/>
          <p:cNvPicPr>
            <a:picLocks noChangeAspect="1" noChangeArrowheads="1"/>
          </p:cNvPicPr>
          <p:nvPr/>
        </p:nvPicPr>
        <p:blipFill>
          <a:blip r:embed="rId3" cstate="print"/>
          <a:srcRect/>
          <a:stretch>
            <a:fillRect/>
          </a:stretch>
        </p:blipFill>
        <p:spPr bwMode="auto">
          <a:xfrm>
            <a:off x="3200400" y="4572000"/>
            <a:ext cx="1828800" cy="1584325"/>
          </a:xfrm>
          <a:prstGeom prst="rect">
            <a:avLst/>
          </a:prstGeom>
          <a:noFill/>
          <a:ln w="9525">
            <a:noFill/>
            <a:miter lim="800000"/>
            <a:headEnd/>
            <a:tailEnd/>
          </a:ln>
          <a:effectLst/>
        </p:spPr>
      </p:pic>
      <p:pic>
        <p:nvPicPr>
          <p:cNvPr id="12294" name="Picture 6"/>
          <p:cNvPicPr>
            <a:picLocks noChangeAspect="1" noChangeArrowheads="1"/>
          </p:cNvPicPr>
          <p:nvPr/>
        </p:nvPicPr>
        <p:blipFill>
          <a:blip r:embed="rId4" cstate="print"/>
          <a:srcRect/>
          <a:stretch>
            <a:fillRect/>
          </a:stretch>
        </p:blipFill>
        <p:spPr bwMode="auto">
          <a:xfrm>
            <a:off x="5105400" y="1752600"/>
            <a:ext cx="2865438" cy="2246313"/>
          </a:xfrm>
          <a:prstGeom prst="rect">
            <a:avLst/>
          </a:prstGeom>
          <a:noFill/>
          <a:ln w="9525">
            <a:noFill/>
            <a:miter lim="800000"/>
            <a:headEnd/>
            <a:tailEnd/>
          </a:ln>
          <a:effectLst/>
        </p:spPr>
      </p:pic>
      <p:sp>
        <p:nvSpPr>
          <p:cNvPr id="12295" name="Rectangle 7"/>
          <p:cNvSpPr>
            <a:spLocks noChangeArrowheads="1"/>
          </p:cNvSpPr>
          <p:nvPr/>
        </p:nvSpPr>
        <p:spPr bwMode="auto">
          <a:xfrm>
            <a:off x="685800" y="3886200"/>
            <a:ext cx="43434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Sulfur </a:t>
            </a:r>
            <a:r>
              <a:rPr lang="en-GB">
                <a:latin typeface="Arial" charset="0"/>
              </a:rPr>
              <a:t>is always yellow</a:t>
            </a:r>
          </a:p>
        </p:txBody>
      </p:sp>
      <p:sp>
        <p:nvSpPr>
          <p:cNvPr id="12296" name="Rectangle 8"/>
          <p:cNvSpPr>
            <a:spLocks noChangeArrowheads="1"/>
          </p:cNvSpPr>
          <p:nvPr/>
        </p:nvSpPr>
        <p:spPr bwMode="auto">
          <a:xfrm>
            <a:off x="4953000" y="3886200"/>
            <a:ext cx="4572000"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Malachite </a:t>
            </a:r>
            <a:r>
              <a:rPr lang="en-GB">
                <a:latin typeface="Arial" charset="0"/>
              </a:rPr>
              <a:t>is always green.</a:t>
            </a:r>
          </a:p>
        </p:txBody>
      </p:sp>
      <p:sp>
        <p:nvSpPr>
          <p:cNvPr id="12297" name="Rectangle 9"/>
          <p:cNvSpPr>
            <a:spLocks noChangeArrowheads="1"/>
          </p:cNvSpPr>
          <p:nvPr/>
        </p:nvSpPr>
        <p:spPr bwMode="auto">
          <a:xfrm rot="10800000" flipV="1">
            <a:off x="2589213" y="5943600"/>
            <a:ext cx="4573587" cy="641350"/>
          </a:xfrm>
          <a:prstGeom prst="rect">
            <a:avLst/>
          </a:prstGeom>
          <a:noFill/>
          <a:ln w="9525">
            <a:noFill/>
            <a:miter lim="800000"/>
            <a:headEnd/>
            <a:tailEnd/>
          </a:ln>
          <a:effectLst/>
        </p:spPr>
        <p:txBody>
          <a:bodyPr>
            <a:spAutoFit/>
          </a:bodyPr>
          <a:lstStyle/>
          <a:p>
            <a:pPr algn="l" rtl="0"/>
            <a:endParaRPr lang="en-GB">
              <a:latin typeface="Arial" charset="0"/>
            </a:endParaRPr>
          </a:p>
          <a:p>
            <a:pPr algn="l" rtl="0"/>
            <a:r>
              <a:rPr lang="en-GB" b="1">
                <a:latin typeface="Arial" charset="0"/>
              </a:rPr>
              <a:t>Azurite </a:t>
            </a:r>
            <a:r>
              <a:rPr lang="en-GB">
                <a:latin typeface="Arial" charset="0"/>
              </a:rPr>
              <a:t>is always a deep blue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Play of colours</a:t>
            </a:r>
          </a:p>
        </p:txBody>
      </p:sp>
      <p:sp>
        <p:nvSpPr>
          <p:cNvPr id="52227" name="Rectangle 3"/>
          <p:cNvSpPr>
            <a:spLocks noGrp="1" noChangeArrowheads="1"/>
          </p:cNvSpPr>
          <p:nvPr>
            <p:ph type="body" idx="1"/>
          </p:nvPr>
        </p:nvSpPr>
        <p:spPr/>
        <p:txBody>
          <a:bodyPr/>
          <a:lstStyle/>
          <a:p>
            <a:pPr algn="l"/>
            <a:r>
              <a:rPr lang="en-US"/>
              <a:t>Interference of light either at the surface or </a:t>
            </a:r>
          </a:p>
          <a:p>
            <a:pPr algn="l"/>
            <a:r>
              <a:rPr lang="en-US"/>
              <a:t>In the interior of a mineral may produce a series of colours as the angle of incident light change.</a:t>
            </a:r>
          </a:p>
          <a:p>
            <a:pPr algn="l"/>
            <a:r>
              <a:rPr lang="en-US"/>
              <a:t>Labradorite and Diamond posses this property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1525</Words>
  <Application>Microsoft Office PowerPoint</Application>
  <PresentationFormat>On-screen Show (4:3)</PresentationFormat>
  <Paragraphs>197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Minerals</vt:lpstr>
      <vt:lpstr>PowerPoint Presentation</vt:lpstr>
      <vt:lpstr>Physical and Chemical Properties</vt:lpstr>
      <vt:lpstr>Colour (color)</vt:lpstr>
      <vt:lpstr>Colour of Quartz (SiO2)</vt:lpstr>
      <vt:lpstr>Colour of fluorite (CaF2)</vt:lpstr>
      <vt:lpstr>Colour of Calcite (CaCO3)</vt:lpstr>
      <vt:lpstr>One coloured minerals</vt:lpstr>
      <vt:lpstr>Play of colours</vt:lpstr>
      <vt:lpstr>Tarnish</vt:lpstr>
      <vt:lpstr>Luster (lustre)</vt:lpstr>
      <vt:lpstr>METALLIC LUSTER</vt:lpstr>
      <vt:lpstr>Non-Metallic Lusters  </vt:lpstr>
      <vt:lpstr>Earthy &amp; pearly Luster</vt:lpstr>
      <vt:lpstr>PowerPoint Presentation</vt:lpstr>
      <vt:lpstr> How A Mineral Breaks </vt:lpstr>
      <vt:lpstr>Cleavage</vt:lpstr>
      <vt:lpstr>Cleavage in mica</vt:lpstr>
      <vt:lpstr>Fracture</vt:lpstr>
      <vt:lpstr>Parting</vt:lpstr>
      <vt:lpstr>Tenacity</vt:lpstr>
      <vt:lpstr>Density</vt:lpstr>
      <vt:lpstr>Specific Gravity</vt:lpstr>
      <vt:lpstr>Density</vt:lpstr>
      <vt:lpstr> Hardness of Minerals </vt:lpstr>
      <vt:lpstr> Moh’s Hardness Scale </vt:lpstr>
      <vt:lpstr>Hardness</vt:lpstr>
      <vt:lpstr>Hardness</vt:lpstr>
      <vt:lpstr>Transparency &amp; Translucency </vt:lpstr>
      <vt:lpstr>Magnetism   </vt:lpstr>
      <vt:lpstr>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dc:title>
  <dc:creator>DELL</dc:creator>
  <cp:lastModifiedBy>Munna</cp:lastModifiedBy>
  <cp:revision>28</cp:revision>
  <dcterms:created xsi:type="dcterms:W3CDTF">2011-11-02T11:10:07Z</dcterms:created>
  <dcterms:modified xsi:type="dcterms:W3CDTF">2013-01-02T06:08:08Z</dcterms:modified>
</cp:coreProperties>
</file>