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9" r:id="rId2"/>
    <p:sldId id="270" r:id="rId3"/>
    <p:sldId id="271" r:id="rId4"/>
    <p:sldId id="272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59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26" autoAdjust="0"/>
    <p:restoredTop sz="90929"/>
  </p:normalViewPr>
  <p:slideViewPr>
    <p:cSldViewPr>
      <p:cViewPr>
        <p:scale>
          <a:sx n="70" d="100"/>
          <a:sy n="70" d="100"/>
        </p:scale>
        <p:origin x="-115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BF8B1974-A019-46A8-95A6-CE6F54E06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47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55EE2C29-83CE-4E06-8022-0FC619B79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68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9E8C7-C30A-425D-B270-DE4F21D2FF7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7CB5E-AFBD-4557-AE5A-B7B045F97D1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F6535-375E-47D9-9EBD-B52B6F43A01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01184-C95B-4D9B-9764-89AF4C82857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47BE9-78A5-4D2D-8735-7A31535607A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FBF0B-8828-4212-8765-D4C8D791275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02147-A1E2-471F-859A-B8A7B9B75DA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C248A-2884-46D7-9351-B408C927A57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C5ED0-B497-4CB8-AE72-8A6ACB90FBA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B3148-169F-4DFE-9D64-C122F3640A7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93E7A-06F9-4CC5-935C-0C16C30DE02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B65E5-43C0-4378-ACEA-CC3ACD34FE2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88906-F2DA-427D-B4E4-CDC5A2FD5EE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371AC-B2B2-4251-A766-5BD5EDFCF05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D5DCA-82C5-4F5D-97C4-85484C56F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BDF8D-F977-49DA-8C04-8D166B6E0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5D2CB-2049-4865-8757-5DF69E1C5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70877-3F16-4CA7-B5E0-BE464E5A8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5D14-4659-4F7C-A702-FE5C5975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A80C2-97A7-40E3-A47D-333166597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82B41-0C5E-4E1A-A105-781C35193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4E341-6432-4392-A38B-2E4C7F46F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B68B1-6DA6-46B4-8A1C-7EA266A62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1CAF-BA41-42AD-B5D7-F58F26FCC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C2B58-EE05-43E5-B47B-EEE4CA636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8BD6-6930-4F3F-9127-B38D8CC6A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E1AC4-4B4A-4AA0-9EAE-7A66118F0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4972-8FDD-4D12-BDAA-70E54A228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D0BFA-8455-4965-BAA4-0A5F959A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964F4A6-F334-4B8A-9266-518555D7D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381000"/>
            <a:ext cx="8516938" cy="1143000"/>
          </a:xfrm>
        </p:spPr>
        <p:txBody>
          <a:bodyPr/>
          <a:lstStyle/>
          <a:p>
            <a:pPr eaLnBrk="1" hangingPunct="1"/>
            <a:r>
              <a:rPr lang="en-US" sz="4000" b="1" i="1" smtClean="0"/>
              <a:t>      Classification of Minerals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</a:rPr>
              <a:t>Nearly 4000 minerals have been identified on Earth (most of which we don’t really worry about).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</a:rPr>
              <a:t>Rock-forming minerals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Common minerals that make up most of the rocks of Earth’s crust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dirty="0" smtClean="0">
                <a:latin typeface="Times New Roman" pitchFamily="18" charset="0"/>
              </a:rPr>
              <a:t>Only a few dozen members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dirty="0" smtClean="0">
                <a:latin typeface="Times New Roman" pitchFamily="18" charset="0"/>
              </a:rPr>
              <a:t>Composed mainly of the 8 elements that make up 98% of the continental crust</a:t>
            </a:r>
          </a:p>
          <a:p>
            <a:pPr lvl="2" eaLnBrk="1" hangingPunct="1">
              <a:lnSpc>
                <a:spcPct val="90000"/>
              </a:lnSpc>
            </a:pPr>
            <a:endParaRPr lang="en-US" sz="28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Cyclosilicates</a:t>
            </a:r>
          </a:p>
        </p:txBody>
      </p:sp>
      <p:pic>
        <p:nvPicPr>
          <p:cNvPr id="20483" name="Picture 4" descr="cyclosilicat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2133600"/>
            <a:ext cx="3592513" cy="3870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Inosilicates</a:t>
            </a:r>
          </a:p>
        </p:txBody>
      </p:sp>
      <p:pic>
        <p:nvPicPr>
          <p:cNvPr id="21507" name="Picture 4" descr="inoSing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2209800"/>
            <a:ext cx="2401888" cy="3810000"/>
          </a:xfrm>
          <a:noFill/>
        </p:spPr>
      </p:pic>
      <p:pic>
        <p:nvPicPr>
          <p:cNvPr id="21508" name="Picture 6" descr="inoDou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97450" y="1981200"/>
            <a:ext cx="3100388" cy="4054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Phyllosilicates</a:t>
            </a:r>
          </a:p>
        </p:txBody>
      </p:sp>
      <p:pic>
        <p:nvPicPr>
          <p:cNvPr id="22531" name="Picture 4" descr="phyllosilica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667000"/>
            <a:ext cx="2179638" cy="2779713"/>
          </a:xfrm>
          <a:noFill/>
        </p:spPr>
      </p:pic>
      <p:pic>
        <p:nvPicPr>
          <p:cNvPr id="22532" name="Picture 6" descr="Sweet+Potato+Pie+018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2667000"/>
            <a:ext cx="3810000" cy="2876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Tectosilicates</a:t>
            </a:r>
          </a:p>
        </p:txBody>
      </p:sp>
      <p:pic>
        <p:nvPicPr>
          <p:cNvPr id="23555" name="Picture 4" descr="tectosilicat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2286000"/>
            <a:ext cx="3595688" cy="3389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81000"/>
            <a:ext cx="8593137" cy="1143000"/>
          </a:xfrm>
        </p:spPr>
        <p:txBody>
          <a:bodyPr/>
          <a:lstStyle/>
          <a:p>
            <a:pPr eaLnBrk="1" hangingPunct="1"/>
            <a:r>
              <a:rPr lang="en-US" sz="4000" b="1" i="1" dirty="0" smtClean="0"/>
              <a:t>Classification of Minerals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051" y="1278340"/>
            <a:ext cx="7772400" cy="4114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</a:rPr>
              <a:t>Common Silicate minerals</a:t>
            </a:r>
          </a:p>
          <a:p>
            <a:pPr lvl="2" eaLnBrk="1" hangingPunct="1"/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Olivine</a:t>
            </a:r>
          </a:p>
          <a:p>
            <a:pPr lvl="3" eaLnBrk="1" hangingPunct="1"/>
            <a:r>
              <a:rPr lang="en-US" sz="2400" b="1" dirty="0" smtClean="0">
                <a:latin typeface="Times New Roman" pitchFamily="18" charset="0"/>
              </a:rPr>
              <a:t>Consists of High temperature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Fe-Mg silicate called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</a:rPr>
              <a:t>ferro-magnesian</a:t>
            </a:r>
            <a:r>
              <a:rPr lang="en-US" sz="2400" b="1" dirty="0" smtClean="0">
                <a:latin typeface="Times New Roman" pitchFamily="18" charset="0"/>
              </a:rPr>
              <a:t> (typical </a:t>
            </a:r>
            <a:r>
              <a:rPr lang="en-US" sz="2400" b="1" u="sng" dirty="0" smtClean="0">
                <a:latin typeface="Times New Roman" pitchFamily="18" charset="0"/>
              </a:rPr>
              <a:t>mantle mineral</a:t>
            </a:r>
            <a:r>
              <a:rPr lang="en-US" sz="2400" b="1" dirty="0" smtClean="0">
                <a:latin typeface="Times New Roman" pitchFamily="18" charset="0"/>
              </a:rPr>
              <a:t> - formed 100’s km in Earth</a:t>
            </a:r>
          </a:p>
          <a:p>
            <a:pPr lvl="3" eaLnBrk="1" hangingPunct="1"/>
            <a:r>
              <a:rPr lang="en-US" sz="2400" b="1" dirty="0" smtClean="0">
                <a:latin typeface="Times New Roman" pitchFamily="18" charset="0"/>
              </a:rPr>
              <a:t>Individual </a:t>
            </a:r>
            <a:r>
              <a:rPr lang="en-US" sz="2400" b="1" u="sng" dirty="0" err="1" smtClean="0">
                <a:latin typeface="Times New Roman" pitchFamily="18" charset="0"/>
              </a:rPr>
              <a:t>tetrahedra</a:t>
            </a:r>
            <a:r>
              <a:rPr lang="en-US" sz="2400" b="1" dirty="0" smtClean="0">
                <a:latin typeface="Times New Roman" pitchFamily="18" charset="0"/>
              </a:rPr>
              <a:t> linked together by iron and magnesium ions</a:t>
            </a:r>
          </a:p>
          <a:p>
            <a:pPr lvl="3" eaLnBrk="1" hangingPunct="1"/>
            <a:r>
              <a:rPr lang="en-US" sz="2400" b="1" dirty="0" smtClean="0">
                <a:latin typeface="Times New Roman" pitchFamily="18" charset="0"/>
              </a:rPr>
              <a:t>Forms </a:t>
            </a:r>
            <a:r>
              <a:rPr lang="en-US" sz="2400" b="1" u="sng" dirty="0" smtClean="0">
                <a:latin typeface="Times New Roman" pitchFamily="18" charset="0"/>
              </a:rPr>
              <a:t>small</a:t>
            </a:r>
            <a:r>
              <a:rPr lang="en-US" sz="2400" b="1" dirty="0" smtClean="0">
                <a:latin typeface="Times New Roman" pitchFamily="18" charset="0"/>
              </a:rPr>
              <a:t>, </a:t>
            </a:r>
            <a:r>
              <a:rPr lang="en-US" sz="2400" b="1" u="sng" dirty="0" smtClean="0">
                <a:latin typeface="Times New Roman" pitchFamily="18" charset="0"/>
              </a:rPr>
              <a:t>rounded</a:t>
            </a:r>
            <a:r>
              <a:rPr lang="en-US" sz="2400" b="1" dirty="0" smtClean="0">
                <a:latin typeface="Times New Roman" pitchFamily="18" charset="0"/>
              </a:rPr>
              <a:t> crystals with </a:t>
            </a:r>
            <a:r>
              <a:rPr lang="en-US" sz="2400" b="1" u="sng" dirty="0" smtClean="0">
                <a:latin typeface="Times New Roman" pitchFamily="18" charset="0"/>
              </a:rPr>
              <a:t>no cleavage</a:t>
            </a:r>
          </a:p>
          <a:p>
            <a:pPr lvl="3" eaLnBrk="1" hangingPunct="1"/>
            <a:endParaRPr lang="en-US" sz="2400" b="1" dirty="0" smtClean="0">
              <a:latin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7038" y="2438400"/>
            <a:ext cx="27813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196013" y="1295400"/>
            <a:ext cx="25669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(Mg,Fe)</a:t>
            </a:r>
            <a:r>
              <a:rPr lang="en-US" sz="2800" b="1" baseline="-25000"/>
              <a:t>2</a:t>
            </a:r>
            <a:r>
              <a:rPr lang="en-US" b="1"/>
              <a:t>SiO</a:t>
            </a:r>
            <a:r>
              <a:rPr lang="en-US" sz="2800" b="1" baseline="-25000"/>
              <a:t>4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066800" y="5334000"/>
            <a:ext cx="3673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First mineral to crystallize out of a basaltic magma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81000"/>
            <a:ext cx="8516937" cy="1143000"/>
          </a:xfrm>
        </p:spPr>
        <p:txBody>
          <a:bodyPr/>
          <a:lstStyle/>
          <a:p>
            <a:pPr eaLnBrk="1" hangingPunct="1"/>
            <a:r>
              <a:rPr lang="en-US" sz="4000" b="1" i="1" smtClean="0"/>
              <a:t>      Classification of Minerals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</a:rPr>
              <a:t>Common Silicate minerals</a:t>
            </a:r>
          </a:p>
          <a:p>
            <a:pPr lvl="2" eaLnBrk="1" hangingPunct="1"/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Pyroxene Group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  for example (</a:t>
            </a:r>
            <a:r>
              <a:rPr lang="en-US" b="1" dirty="0" err="1" smtClean="0"/>
              <a:t>Mg,Fe</a:t>
            </a:r>
            <a:r>
              <a:rPr lang="en-US" b="1" dirty="0" smtClean="0"/>
              <a:t>)SiO</a:t>
            </a:r>
            <a:r>
              <a:rPr lang="en-US" sz="2800" b="1" baseline="-25000" dirty="0" smtClean="0"/>
              <a:t>3</a:t>
            </a:r>
            <a:endParaRPr lang="en-US" sz="2800" b="1" dirty="0" smtClean="0">
              <a:latin typeface="Times New Roman" pitchFamily="18" charset="0"/>
            </a:endParaRPr>
          </a:p>
          <a:p>
            <a:pPr lvl="3" eaLnBrk="1" hangingPunct="1"/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</a:rPr>
              <a:t>Single chain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 structures</a:t>
            </a:r>
            <a:r>
              <a:rPr lang="en-US" sz="2400" b="1" dirty="0" smtClean="0">
                <a:latin typeface="Times New Roman" pitchFamily="18" charset="0"/>
              </a:rPr>
              <a:t> involving iron and magnesium, </a:t>
            </a:r>
          </a:p>
          <a:p>
            <a:pPr lvl="3" eaLnBrk="1" hangingPunct="1"/>
            <a:r>
              <a:rPr lang="en-US" sz="2400" b="1" dirty="0" smtClean="0">
                <a:latin typeface="Times New Roman" pitchFamily="18" charset="0"/>
              </a:rPr>
              <a:t>Chains are </a:t>
            </a:r>
            <a:r>
              <a:rPr lang="en-US" sz="2400" b="1" u="sng" dirty="0" smtClean="0">
                <a:latin typeface="Times New Roman" pitchFamily="18" charset="0"/>
              </a:rPr>
              <a:t>weakly</a:t>
            </a:r>
            <a:r>
              <a:rPr lang="en-US" sz="2400" b="1" dirty="0" smtClean="0">
                <a:latin typeface="Times New Roman" pitchFamily="18" charset="0"/>
              </a:rPr>
              <a:t> paired</a:t>
            </a:r>
          </a:p>
          <a:p>
            <a:pPr lvl="3" eaLnBrk="1" hangingPunct="1"/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</a:rPr>
              <a:t>Two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 distinctive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</a:rPr>
              <a:t>cleavages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at nearly </a:t>
            </a:r>
            <a:r>
              <a:rPr lang="en-US" sz="2400" b="1" u="sng" dirty="0" smtClean="0">
                <a:latin typeface="Times New Roman" pitchFamily="18" charset="0"/>
              </a:rPr>
              <a:t>90 degrees</a:t>
            </a:r>
          </a:p>
          <a:p>
            <a:pPr lvl="3" eaLnBrk="1" hangingPunct="1"/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Augite</a:t>
            </a:r>
            <a:r>
              <a:rPr lang="en-US" sz="2400" b="1" dirty="0" smtClean="0">
                <a:latin typeface="Times New Roman" pitchFamily="18" charset="0"/>
              </a:rPr>
              <a:t> is the most common mineral in the pyroxene group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648199"/>
            <a:ext cx="3028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457200"/>
            <a:ext cx="8516937" cy="1143000"/>
          </a:xfrm>
        </p:spPr>
        <p:txBody>
          <a:bodyPr/>
          <a:lstStyle/>
          <a:p>
            <a:pPr eaLnBrk="1" hangingPunct="1"/>
            <a:r>
              <a:rPr lang="en-US" sz="4000" b="1" i="1" smtClean="0"/>
              <a:t>      Classification of Minerals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</a:rPr>
              <a:t>Common Silicate minerals</a:t>
            </a:r>
          </a:p>
          <a:p>
            <a:pPr lvl="2" eaLnBrk="1" hangingPunct="1"/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Amphibole Group  </a:t>
            </a:r>
            <a:r>
              <a:rPr lang="en-US" b="1" dirty="0" smtClean="0"/>
              <a:t>Ca</a:t>
            </a:r>
            <a:r>
              <a:rPr lang="en-US" sz="2800" b="1" baseline="-25000" dirty="0" smtClean="0"/>
              <a:t>2</a:t>
            </a:r>
            <a:r>
              <a:rPr lang="en-US" b="1" dirty="0" smtClean="0"/>
              <a:t>(</a:t>
            </a:r>
            <a:r>
              <a:rPr lang="en-US" b="1" dirty="0" err="1" smtClean="0"/>
              <a:t>Fe,Mg</a:t>
            </a:r>
            <a:r>
              <a:rPr lang="en-US" b="1" dirty="0" smtClean="0"/>
              <a:t>)</a:t>
            </a:r>
            <a:r>
              <a:rPr lang="en-US" sz="2800" b="1" baseline="-25000" dirty="0" smtClean="0"/>
              <a:t>5</a:t>
            </a:r>
            <a:r>
              <a:rPr lang="en-US" b="1" dirty="0" smtClean="0"/>
              <a:t>Si</a:t>
            </a:r>
            <a:r>
              <a:rPr lang="en-US" sz="2800" b="1" baseline="-25000" dirty="0" smtClean="0"/>
              <a:t>8</a:t>
            </a:r>
            <a:r>
              <a:rPr lang="en-US" b="1" dirty="0" smtClean="0"/>
              <a:t>O</a:t>
            </a:r>
            <a:r>
              <a:rPr lang="en-US" sz="2800" b="1" baseline="-25000" dirty="0" smtClean="0"/>
              <a:t>22</a:t>
            </a:r>
            <a:r>
              <a:rPr lang="en-US" b="1" dirty="0" smtClean="0"/>
              <a:t>(OH)</a:t>
            </a:r>
            <a:r>
              <a:rPr lang="en-US" sz="2800" b="1" baseline="-25000" dirty="0" smtClean="0"/>
              <a:t>2</a:t>
            </a:r>
          </a:p>
          <a:p>
            <a:pPr lvl="2" eaLnBrk="1" hangingPunct="1">
              <a:buFontTx/>
              <a:buNone/>
            </a:pPr>
            <a:endParaRPr lang="en-US" sz="2800" b="1" dirty="0" smtClean="0">
              <a:latin typeface="Times New Roman" pitchFamily="18" charset="0"/>
            </a:endParaRPr>
          </a:p>
          <a:p>
            <a:pPr lvl="3" eaLnBrk="1" hangingPunct="1"/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</a:rPr>
              <a:t>Double chain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 structures </a:t>
            </a:r>
            <a:r>
              <a:rPr lang="en-US" sz="2400" b="1" dirty="0" smtClean="0">
                <a:latin typeface="Times New Roman" pitchFamily="18" charset="0"/>
              </a:rPr>
              <a:t>involving a variety of ions</a:t>
            </a:r>
          </a:p>
          <a:p>
            <a:pPr lvl="3" eaLnBrk="1" hangingPunct="1"/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</a:rPr>
              <a:t>Two perfect cleavages </a:t>
            </a:r>
            <a:r>
              <a:rPr lang="en-US" sz="2400" b="1" dirty="0" smtClean="0">
                <a:latin typeface="Times New Roman" pitchFamily="18" charset="0"/>
              </a:rPr>
              <a:t>exhibiting angles of </a:t>
            </a:r>
            <a:r>
              <a:rPr lang="en-US" sz="2400" b="1" u="sng" dirty="0" smtClean="0">
                <a:latin typeface="Times New Roman" pitchFamily="18" charset="0"/>
              </a:rPr>
              <a:t>124</a:t>
            </a:r>
            <a:r>
              <a:rPr lang="en-US" sz="2400" b="1" dirty="0" smtClean="0">
                <a:latin typeface="Times New Roman" pitchFamily="18" charset="0"/>
              </a:rPr>
              <a:t> and </a:t>
            </a:r>
            <a:r>
              <a:rPr lang="en-US" sz="2400" b="1" u="sng" dirty="0" smtClean="0">
                <a:latin typeface="Times New Roman" pitchFamily="18" charset="0"/>
              </a:rPr>
              <a:t>56</a:t>
            </a:r>
            <a:r>
              <a:rPr lang="en-US" sz="2400" b="1" dirty="0" smtClean="0">
                <a:latin typeface="Times New Roman" pitchFamily="18" charset="0"/>
              </a:rPr>
              <a:t> degrees</a:t>
            </a:r>
          </a:p>
          <a:p>
            <a:pPr lvl="3" eaLnBrk="1" hangingPunct="1"/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</a:rPr>
              <a:t>Hornblende</a:t>
            </a:r>
            <a:r>
              <a:rPr lang="en-US" sz="2400" b="1" dirty="0" smtClean="0">
                <a:latin typeface="Times New Roman" pitchFamily="18" charset="0"/>
              </a:rPr>
              <a:t> is the most common mineral in the amphibole group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01" y="3124200"/>
            <a:ext cx="18192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9585" y="2903538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>
            <a:spLocks noGrp="1" noChangeArrowheads="1"/>
          </p:cNvSpPr>
          <p:nvPr>
            <p:ph type="title"/>
          </p:nvPr>
        </p:nvSpPr>
        <p:spPr>
          <a:xfrm>
            <a:off x="228600" y="5486400"/>
            <a:ext cx="3886200" cy="625475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latin typeface="Times" charset="0"/>
              </a:rPr>
              <a:t>Hornblende Crystal</a:t>
            </a:r>
            <a:br>
              <a:rPr lang="en-US" sz="3200" smtClean="0">
                <a:latin typeface="Times" charset="0"/>
              </a:rPr>
            </a:br>
            <a:r>
              <a:rPr lang="en-US" sz="3200" smtClean="0">
                <a:latin typeface="Times" charset="0"/>
              </a:rPr>
              <a:t>56 and 124 degree</a:t>
            </a:r>
            <a:br>
              <a:rPr lang="en-US" sz="3200" smtClean="0">
                <a:latin typeface="Times" charset="0"/>
              </a:rPr>
            </a:br>
            <a:r>
              <a:rPr lang="en-US" sz="3200" smtClean="0">
                <a:latin typeface="Times" charset="0"/>
              </a:rPr>
              <a:t>Cleavages</a:t>
            </a:r>
            <a:endParaRPr lang="en-US" sz="4000" smtClean="0">
              <a:latin typeface="Times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0" y="-71438"/>
            <a:ext cx="4011613" cy="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" charset="0"/>
              </a:rPr>
              <a:t>Distinguish Hornblende from</a:t>
            </a:r>
          </a:p>
          <a:p>
            <a:r>
              <a:rPr lang="en-US" sz="2400" b="1">
                <a:latin typeface="Times" charset="0"/>
              </a:rPr>
              <a:t>Pyroxene Group by cleavage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28600" y="39624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>
              <a:solidFill>
                <a:schemeClr val="tx2"/>
              </a:solidFill>
              <a:latin typeface="Times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143000"/>
            <a:ext cx="3028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33400" y="1066800"/>
            <a:ext cx="3581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Times" charset="0"/>
              </a:rPr>
              <a:t>Pyroxene Crystal</a:t>
            </a:r>
            <a:br>
              <a:rPr lang="en-US" sz="3200">
                <a:solidFill>
                  <a:schemeClr val="tx2"/>
                </a:solidFill>
                <a:latin typeface="Times" charset="0"/>
              </a:rPr>
            </a:br>
            <a:r>
              <a:rPr lang="en-US" sz="3200">
                <a:solidFill>
                  <a:schemeClr val="tx2"/>
                </a:solidFill>
                <a:latin typeface="Times" charset="0"/>
              </a:rPr>
              <a:t>Two Cleavage Faces at about 90 degrees</a:t>
            </a:r>
          </a:p>
        </p:txBody>
      </p:sp>
      <p:pic>
        <p:nvPicPr>
          <p:cNvPr id="19464" name="Picture 8" descr="hornblen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048000"/>
            <a:ext cx="35814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440737" cy="1143000"/>
          </a:xfrm>
        </p:spPr>
        <p:txBody>
          <a:bodyPr/>
          <a:lstStyle/>
          <a:p>
            <a:pPr eaLnBrk="1" hangingPunct="1"/>
            <a:r>
              <a:rPr lang="en-US" sz="4000" b="1" i="1" smtClean="0"/>
              <a:t>      Classification of Minerals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</a:rPr>
              <a:t>Common Silicate minerals</a:t>
            </a:r>
          </a:p>
          <a:p>
            <a:pPr lvl="2" eaLnBrk="1" hangingPunct="1"/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Mica Group</a:t>
            </a:r>
          </a:p>
          <a:p>
            <a:pPr lvl="3" eaLnBrk="1" hangingPunct="1"/>
            <a:r>
              <a:rPr lang="en-US" sz="2400" i="1" u="sng" dirty="0" smtClean="0">
                <a:solidFill>
                  <a:schemeClr val="accent2"/>
                </a:solidFill>
                <a:latin typeface="Times New Roman" pitchFamily="18" charset="0"/>
              </a:rPr>
              <a:t>Sheet structures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that result in </a:t>
            </a:r>
            <a:r>
              <a:rPr lang="en-US" sz="2400" i="1" u="sng" dirty="0" smtClean="0">
                <a:solidFill>
                  <a:schemeClr val="accent2"/>
                </a:solidFill>
                <a:latin typeface="Times New Roman" pitchFamily="18" charset="0"/>
              </a:rPr>
              <a:t>one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 direction of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</a:rPr>
              <a:t>perfect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 cleavage</a:t>
            </a:r>
          </a:p>
          <a:p>
            <a:pPr lvl="3" eaLnBrk="1" hangingPunct="1"/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</a:rPr>
              <a:t>Biotite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is the common </a:t>
            </a:r>
            <a:r>
              <a:rPr lang="en-US" sz="2400" b="1" u="sng" dirty="0" smtClean="0">
                <a:latin typeface="Times New Roman" pitchFamily="18" charset="0"/>
              </a:rPr>
              <a:t>dark</a:t>
            </a:r>
            <a:r>
              <a:rPr lang="en-US" sz="2400" b="1" dirty="0" smtClean="0">
                <a:latin typeface="Times New Roman" pitchFamily="18" charset="0"/>
              </a:rPr>
              <a:t> colored mica mineral</a:t>
            </a:r>
          </a:p>
          <a:p>
            <a:pPr lvl="3" eaLnBrk="1" hangingPunct="1"/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Muscovite </a:t>
            </a:r>
            <a:r>
              <a:rPr lang="en-US" sz="2400" b="1" dirty="0" smtClean="0">
                <a:latin typeface="Times New Roman" pitchFamily="18" charset="0"/>
              </a:rPr>
              <a:t>is the common </a:t>
            </a:r>
            <a:r>
              <a:rPr lang="en-US" sz="2400" b="1" u="sng" dirty="0" smtClean="0">
                <a:latin typeface="Times New Roman" pitchFamily="18" charset="0"/>
              </a:rPr>
              <a:t>light</a:t>
            </a:r>
            <a:r>
              <a:rPr lang="en-US" sz="2400" b="1" dirty="0" smtClean="0">
                <a:latin typeface="Times New Roman" pitchFamily="18" charset="0"/>
              </a:rPr>
              <a:t> colored mica mineral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895350"/>
            <a:ext cx="79502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10000" y="228600"/>
            <a:ext cx="211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>
                <a:latin typeface="Times" charset="0"/>
              </a:rPr>
              <a:t>Muscovite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400800" y="369888"/>
            <a:ext cx="2141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b="1"/>
              <a:t>KAl</a:t>
            </a:r>
            <a:r>
              <a:rPr lang="en-US" sz="2800" b="1" baseline="-25000"/>
              <a:t>3</a:t>
            </a:r>
            <a:r>
              <a:rPr lang="en-US" b="1"/>
              <a:t>Si</a:t>
            </a:r>
            <a:r>
              <a:rPr lang="en-US" sz="2800" b="1" baseline="-25000"/>
              <a:t>3</a:t>
            </a:r>
            <a:r>
              <a:rPr lang="en-US" b="1"/>
              <a:t>O</a:t>
            </a:r>
            <a:r>
              <a:rPr lang="en-US" sz="2800" b="1" baseline="-25000"/>
              <a:t>10</a:t>
            </a:r>
            <a:r>
              <a:rPr lang="en-US" b="1"/>
              <a:t>(OH)</a:t>
            </a:r>
            <a:r>
              <a:rPr lang="en-US" sz="2800" b="1" baseline="-25000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ustal elements 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3588"/>
            <a:ext cx="8153400" cy="578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09600"/>
            <a:ext cx="8516937" cy="1143000"/>
          </a:xfrm>
        </p:spPr>
        <p:txBody>
          <a:bodyPr/>
          <a:lstStyle/>
          <a:p>
            <a:pPr eaLnBrk="1" hangingPunct="1"/>
            <a:r>
              <a:rPr lang="en-US" sz="4000" b="1" i="1" smtClean="0"/>
              <a:t>      Classification of Minerals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</a:rPr>
              <a:t>Common Silicate minerals</a:t>
            </a:r>
          </a:p>
          <a:p>
            <a:pPr lvl="2" eaLnBrk="1" hangingPunct="1"/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Feldspar Group</a:t>
            </a:r>
          </a:p>
          <a:p>
            <a:pPr lvl="3" eaLnBrk="1" hangingPunct="1"/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</a:rPr>
              <a:t>Most common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 mineral group</a:t>
            </a:r>
          </a:p>
          <a:p>
            <a:pPr lvl="3" eaLnBrk="1" hangingPunct="1"/>
            <a:r>
              <a:rPr lang="en-US" sz="2400" b="1" u="sng" dirty="0" smtClean="0">
                <a:latin typeface="Times New Roman" pitchFamily="18" charset="0"/>
              </a:rPr>
              <a:t>3-dimensional framework</a:t>
            </a:r>
            <a:r>
              <a:rPr lang="en-US" sz="2400" b="1" dirty="0" smtClean="0">
                <a:latin typeface="Times New Roman" pitchFamily="18" charset="0"/>
              </a:rPr>
              <a:t> of </a:t>
            </a:r>
            <a:r>
              <a:rPr lang="en-US" sz="2400" b="1" u="sng" dirty="0" err="1" smtClean="0">
                <a:latin typeface="Times New Roman" pitchFamily="18" charset="0"/>
              </a:rPr>
              <a:t>tetrahedra</a:t>
            </a:r>
            <a:r>
              <a:rPr lang="en-US" sz="2400" b="1" dirty="0" smtClean="0">
                <a:latin typeface="Times New Roman" pitchFamily="18" charset="0"/>
              </a:rPr>
              <a:t> exhibit </a:t>
            </a:r>
            <a:r>
              <a:rPr lang="en-US" sz="2400" b="1" u="sng" dirty="0" smtClean="0">
                <a:latin typeface="Times New Roman" pitchFamily="18" charset="0"/>
              </a:rPr>
              <a:t>two</a:t>
            </a:r>
            <a:r>
              <a:rPr lang="en-US" sz="2400" b="1" dirty="0" smtClean="0">
                <a:latin typeface="Times New Roman" pitchFamily="18" charset="0"/>
              </a:rPr>
              <a:t> directions of </a:t>
            </a:r>
            <a:r>
              <a:rPr lang="en-US" sz="2400" b="1" u="sng" dirty="0" smtClean="0">
                <a:latin typeface="Times New Roman" pitchFamily="18" charset="0"/>
              </a:rPr>
              <a:t>perfect</a:t>
            </a:r>
            <a:r>
              <a:rPr lang="en-US" sz="2400" b="1" dirty="0" smtClean="0">
                <a:latin typeface="Times New Roman" pitchFamily="18" charset="0"/>
              </a:rPr>
              <a:t> cleavage at </a:t>
            </a:r>
            <a:r>
              <a:rPr lang="en-US" sz="2400" b="1" u="sng" dirty="0" smtClean="0">
                <a:latin typeface="Times New Roman" pitchFamily="18" charset="0"/>
              </a:rPr>
              <a:t>90 degrees</a:t>
            </a:r>
          </a:p>
          <a:p>
            <a:pPr lvl="3" eaLnBrk="1" hangingPunct="1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Orthoclase</a:t>
            </a:r>
            <a:r>
              <a:rPr lang="en-US" sz="2400" b="1" dirty="0" smtClean="0">
                <a:latin typeface="Times New Roman" pitchFamily="18" charset="0"/>
              </a:rPr>
              <a:t> (potassium feldspar) and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Plagioclase</a:t>
            </a:r>
            <a:r>
              <a:rPr lang="en-US" sz="2400" b="1" dirty="0" smtClean="0">
                <a:latin typeface="Times New Roman" pitchFamily="18" charset="0"/>
              </a:rPr>
              <a:t> (sodium and calcium feldspar) are the two most common members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i="1" smtClean="0"/>
              <a:t>	   Potassium feldspar</a:t>
            </a:r>
          </a:p>
        </p:txBody>
      </p:sp>
      <p:pic>
        <p:nvPicPr>
          <p:cNvPr id="23555" name="Picture 3" descr="K feldsp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22400"/>
            <a:ext cx="85344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57550" y="950913"/>
            <a:ext cx="227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Note Pearly Luster!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239000" y="369888"/>
            <a:ext cx="1219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b="1"/>
              <a:t>KAlSi</a:t>
            </a:r>
            <a:r>
              <a:rPr lang="en-US" sz="2800" b="1" baseline="-25000"/>
              <a:t>3</a:t>
            </a:r>
            <a:r>
              <a:rPr lang="en-US" b="1"/>
              <a:t>O</a:t>
            </a:r>
            <a:r>
              <a:rPr lang="en-US" sz="2400" b="1" baseline="-25000"/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i="1" smtClean="0"/>
              <a:t>	    Plagioclase feldspar</a:t>
            </a:r>
          </a:p>
        </p:txBody>
      </p:sp>
      <p:pic>
        <p:nvPicPr>
          <p:cNvPr id="24579" name="Picture 3" descr="plagiocl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746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438400" y="1371600"/>
            <a:ext cx="447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Note the Twinning, seems to have ‘stripes’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7086600" y="762000"/>
            <a:ext cx="183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(Ca,Na)AlSi</a:t>
            </a:r>
            <a:r>
              <a:rPr lang="en-US" sz="2400" b="1" baseline="-25000"/>
              <a:t>3</a:t>
            </a:r>
            <a:r>
              <a:rPr lang="en-US" b="1"/>
              <a:t>O</a:t>
            </a:r>
            <a:r>
              <a:rPr lang="en-US" sz="2400" b="1" baseline="-25000"/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G02_02"/>
          <p:cNvPicPr>
            <a:picLocks noChangeAspect="1" noChangeArrowheads="1"/>
          </p:cNvPicPr>
          <p:nvPr/>
        </p:nvPicPr>
        <p:blipFill>
          <a:blip r:embed="rId3" cstate="print"/>
          <a:srcRect l="16408" t="8215" r="16759" b="8841"/>
          <a:stretch>
            <a:fillRect/>
          </a:stretch>
        </p:blipFill>
        <p:spPr bwMode="auto">
          <a:xfrm>
            <a:off x="990600" y="192088"/>
            <a:ext cx="7162800" cy="666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498725" y="4151313"/>
            <a:ext cx="506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Minerals in Granite Rock: What is the pink stuff?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440738" cy="1143000"/>
          </a:xfrm>
        </p:spPr>
        <p:txBody>
          <a:bodyPr/>
          <a:lstStyle/>
          <a:p>
            <a:pPr eaLnBrk="1" hangingPunct="1"/>
            <a:r>
              <a:rPr lang="en-US" sz="4000" b="1" i="1" smtClean="0"/>
              <a:t>      Classification of Minerals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</a:rPr>
              <a:t>Common Silicate minerals</a:t>
            </a:r>
          </a:p>
          <a:p>
            <a:pPr lvl="2" eaLnBrk="1" hangingPunct="1"/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Clay </a:t>
            </a:r>
            <a:r>
              <a:rPr lang="en-US" sz="2800" b="1" dirty="0" smtClean="0">
                <a:latin typeface="Times New Roman" pitchFamily="18" charset="0"/>
              </a:rPr>
              <a:t>minerals</a:t>
            </a:r>
          </a:p>
          <a:p>
            <a:pPr lvl="3" eaLnBrk="1" hangingPunct="1"/>
            <a:r>
              <a:rPr lang="en-US" sz="2400" b="1" dirty="0" smtClean="0">
                <a:latin typeface="Times New Roman" pitchFamily="18" charset="0"/>
              </a:rPr>
              <a:t>Clay is a </a:t>
            </a:r>
            <a:r>
              <a:rPr lang="en-US" sz="2400" b="1" u="sng" dirty="0" smtClean="0">
                <a:latin typeface="Times New Roman" pitchFamily="18" charset="0"/>
              </a:rPr>
              <a:t>general</a:t>
            </a:r>
            <a:r>
              <a:rPr lang="en-US" sz="2400" b="1" dirty="0" smtClean="0">
                <a:latin typeface="Times New Roman" pitchFamily="18" charset="0"/>
              </a:rPr>
              <a:t> term used to describe a </a:t>
            </a:r>
            <a:r>
              <a:rPr lang="en-US" sz="2400" b="1" u="sng" dirty="0" smtClean="0">
                <a:latin typeface="Times New Roman" pitchFamily="18" charset="0"/>
              </a:rPr>
              <a:t>variety of complex minerals</a:t>
            </a:r>
          </a:p>
          <a:p>
            <a:pPr lvl="3" eaLnBrk="1" hangingPunct="1"/>
            <a:r>
              <a:rPr lang="en-US" sz="2400" b="1" dirty="0" smtClean="0">
                <a:latin typeface="Times New Roman" pitchFamily="18" charset="0"/>
              </a:rPr>
              <a:t>Clay minerals all have a </a:t>
            </a:r>
            <a:r>
              <a:rPr lang="en-US" sz="2400" b="1" u="sng" dirty="0" smtClean="0">
                <a:latin typeface="Times New Roman" pitchFamily="18" charset="0"/>
              </a:rPr>
              <a:t>sheet</a:t>
            </a:r>
            <a:r>
              <a:rPr lang="en-US" sz="2400" b="1" dirty="0" smtClean="0">
                <a:latin typeface="Times New Roman" pitchFamily="18" charset="0"/>
              </a:rPr>
              <a:t> or </a:t>
            </a:r>
            <a:r>
              <a:rPr lang="en-US" sz="2400" b="1" u="sng" dirty="0" smtClean="0">
                <a:latin typeface="Times New Roman" pitchFamily="18" charset="0"/>
              </a:rPr>
              <a:t>layered</a:t>
            </a:r>
            <a:r>
              <a:rPr lang="en-US" sz="2400" b="1" dirty="0" smtClean="0">
                <a:latin typeface="Times New Roman" pitchFamily="18" charset="0"/>
              </a:rPr>
              <a:t> structure</a:t>
            </a:r>
          </a:p>
          <a:p>
            <a:pPr lvl="3" eaLnBrk="1" hangingPunct="1"/>
            <a:r>
              <a:rPr lang="en-US" sz="2400" b="1" dirty="0" smtClean="0">
                <a:latin typeface="Times New Roman" pitchFamily="18" charset="0"/>
              </a:rPr>
              <a:t>Most originate as </a:t>
            </a:r>
            <a:r>
              <a:rPr lang="en-US" sz="2400" b="1" u="sng" dirty="0" smtClean="0">
                <a:latin typeface="Times New Roman" pitchFamily="18" charset="0"/>
              </a:rPr>
              <a:t>products</a:t>
            </a:r>
            <a:r>
              <a:rPr lang="en-US" sz="2400" b="1" dirty="0" smtClean="0">
                <a:latin typeface="Times New Roman" pitchFamily="18" charset="0"/>
              </a:rPr>
              <a:t> of </a:t>
            </a:r>
            <a:r>
              <a:rPr lang="en-US" sz="2400" b="1" u="sng" dirty="0" smtClean="0">
                <a:latin typeface="Times New Roman" pitchFamily="18" charset="0"/>
              </a:rPr>
              <a:t>chemical weathering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516937" cy="1143000"/>
          </a:xfrm>
        </p:spPr>
        <p:txBody>
          <a:bodyPr/>
          <a:lstStyle/>
          <a:p>
            <a:pPr eaLnBrk="1" hangingPunct="1"/>
            <a:r>
              <a:rPr lang="en-US" sz="4000" b="1" i="1" smtClean="0"/>
              <a:t>      Classification of Minerals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3300"/>
                </a:solidFill>
                <a:latin typeface="Times New Roman" pitchFamily="18" charset="0"/>
              </a:rPr>
              <a:t>Important nonsilicate minerals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FF3300"/>
                </a:solidFill>
                <a:latin typeface="Times New Roman" pitchFamily="18" charset="0"/>
              </a:rPr>
              <a:t>Several major groups exist including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Oxides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Sulfides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Sulfates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Native Elements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Carbonates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Halides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Phosphates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153400" cy="620713"/>
          </a:xfrm>
          <a:noFill/>
        </p:spPr>
        <p:txBody>
          <a:bodyPr/>
          <a:lstStyle/>
          <a:p>
            <a:pPr eaLnBrk="1" hangingPunct="1"/>
            <a:r>
              <a:rPr lang="en-US" sz="5400" smtClean="0"/>
              <a:t>Nonsilicate Mineral Examples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 l="2499" t="3642" r="2498" b="4816"/>
          <a:stretch>
            <a:fillRect/>
          </a:stretch>
        </p:blipFill>
        <p:spPr bwMode="auto">
          <a:xfrm>
            <a:off x="228600" y="2449513"/>
            <a:ext cx="868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52400" y="3063875"/>
            <a:ext cx="1301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Halite</a:t>
            </a:r>
          </a:p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(Halide)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343400" y="2373313"/>
            <a:ext cx="1233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FFFF"/>
                </a:solidFill>
              </a:rPr>
              <a:t>Spinel</a:t>
            </a:r>
          </a:p>
          <a:p>
            <a:pPr eaLnBrk="0" hangingPunct="0"/>
            <a:r>
              <a:rPr lang="en-US" sz="2400" b="1">
                <a:solidFill>
                  <a:srgbClr val="FFFFFF"/>
                </a:solidFill>
              </a:rPr>
              <a:t>(Oxide)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629400" y="3913188"/>
            <a:ext cx="1403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Gypsum</a:t>
            </a:r>
          </a:p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(Sulfate)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467600" y="5056188"/>
            <a:ext cx="147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Hematite</a:t>
            </a:r>
          </a:p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(Oxide)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181600" y="5573713"/>
            <a:ext cx="1895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000000"/>
                </a:solidFill>
              </a:rPr>
              <a:t>Calcite</a:t>
            </a:r>
          </a:p>
          <a:p>
            <a:pPr algn="ctr" eaLnBrk="0" hangingPunct="0"/>
            <a:r>
              <a:rPr lang="en-US" sz="2400" b="1">
                <a:solidFill>
                  <a:srgbClr val="000000"/>
                </a:solidFill>
              </a:rPr>
              <a:t>(Carbonate)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124200" y="5726113"/>
            <a:ext cx="1401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Pyrite</a:t>
            </a:r>
          </a:p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(Sulfide)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384300" y="5894388"/>
            <a:ext cx="1401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Galena</a:t>
            </a:r>
          </a:p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(Sulfide)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28600"/>
            <a:ext cx="8440737" cy="1143000"/>
          </a:xfrm>
        </p:spPr>
        <p:txBody>
          <a:bodyPr/>
          <a:lstStyle/>
          <a:p>
            <a:pPr eaLnBrk="1" hangingPunct="1"/>
            <a:r>
              <a:rPr lang="en-US" sz="4000" b="1" i="1" smtClean="0"/>
              <a:t>      Classification of Minerals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Important non-silicate minerals</a:t>
            </a:r>
          </a:p>
          <a:p>
            <a:pPr lvl="2" eaLnBrk="1" hangingPunct="1"/>
            <a:r>
              <a:rPr lang="en-US" sz="2800" b="1" smtClean="0">
                <a:solidFill>
                  <a:srgbClr val="FF3300"/>
                </a:solidFill>
                <a:latin typeface="Times New Roman" pitchFamily="18" charset="0"/>
              </a:rPr>
              <a:t>Carbonates contain CO</a:t>
            </a:r>
            <a:r>
              <a:rPr lang="en-US" sz="2800" b="1" baseline="-18000" smtClean="0">
                <a:solidFill>
                  <a:srgbClr val="FF3300"/>
                </a:solidFill>
                <a:latin typeface="Times New Roman" pitchFamily="18" charset="0"/>
              </a:rPr>
              <a:t>3</a:t>
            </a:r>
            <a:r>
              <a:rPr lang="en-US" sz="2800" b="1" baseline="18000" smtClean="0">
                <a:solidFill>
                  <a:srgbClr val="FF3300"/>
                </a:solidFill>
                <a:latin typeface="Times New Roman" pitchFamily="18" charset="0"/>
              </a:rPr>
              <a:t>= fizzing with acid</a:t>
            </a:r>
          </a:p>
          <a:p>
            <a:pPr lvl="3" eaLnBrk="1" hangingPunct="1"/>
            <a:r>
              <a:rPr lang="en-US" sz="2400" b="1" smtClean="0">
                <a:latin typeface="Times New Roman" pitchFamily="18" charset="0"/>
              </a:rPr>
              <a:t>Primary constituents in limestone and dolostone</a:t>
            </a:r>
          </a:p>
          <a:p>
            <a:pPr lvl="3" eaLnBrk="1" hangingPunct="1"/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Calcite</a:t>
            </a:r>
            <a:r>
              <a:rPr lang="en-US" sz="2400" b="1" smtClean="0">
                <a:latin typeface="Times New Roman" pitchFamily="18" charset="0"/>
              </a:rPr>
              <a:t> (calcium carbonate) and </a:t>
            </a: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</a:rPr>
              <a:t>Dolomite</a:t>
            </a: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</a:rPr>
              <a:t>(calcium-magnesium carbonate) are the two most important carbonate minerals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143375"/>
            <a:ext cx="32004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724400" y="4267200"/>
            <a:ext cx="4135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" charset="0"/>
              </a:rPr>
              <a:t>Calcite showing cleavage faces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516937" cy="1143000"/>
          </a:xfrm>
        </p:spPr>
        <p:txBody>
          <a:bodyPr/>
          <a:lstStyle/>
          <a:p>
            <a:pPr eaLnBrk="1" hangingPunct="1"/>
            <a:r>
              <a:rPr lang="en-US" sz="4000" b="1" i="1" smtClean="0"/>
              <a:t>      Classification of Minerals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</a:rPr>
              <a:t>Important nonsilicate minerals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Many nonsilicate minerals have economic value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Examples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Hematite</a:t>
            </a:r>
            <a:r>
              <a:rPr lang="en-US" sz="2400" b="1" smtClean="0">
                <a:latin typeface="Times New Roman" pitchFamily="18" charset="0"/>
              </a:rPr>
              <a:t> (oxide mined for iron ore)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Halite</a:t>
            </a:r>
            <a:r>
              <a:rPr lang="en-US" sz="2400" b="1" smtClean="0">
                <a:latin typeface="Times New Roman" pitchFamily="18" charset="0"/>
              </a:rPr>
              <a:t> (halide mined for salt)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Sphalerite</a:t>
            </a:r>
            <a:r>
              <a:rPr lang="en-US" sz="2400" b="1" smtClean="0">
                <a:latin typeface="Times New Roman" pitchFamily="18" charset="0"/>
              </a:rPr>
              <a:t> (sulfide mined for zinc ore)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</a:rPr>
              <a:t>Native Copper</a:t>
            </a:r>
            <a:r>
              <a:rPr lang="en-US" sz="2400" b="1" smtClean="0">
                <a:latin typeface="Times New Roman" pitchFamily="18" charset="0"/>
              </a:rPr>
              <a:t> (native element mined for copper)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Hematite, an oxide, Fe</a:t>
            </a:r>
            <a:r>
              <a:rPr lang="en-US" b="1" baseline="-16000" smtClean="0">
                <a:solidFill>
                  <a:srgbClr val="FF3300"/>
                </a:solidFill>
              </a:rPr>
              <a:t>2</a:t>
            </a:r>
            <a:r>
              <a:rPr lang="en-US" smtClean="0">
                <a:solidFill>
                  <a:srgbClr val="FF3300"/>
                </a:solidFill>
              </a:rPr>
              <a:t>O</a:t>
            </a:r>
            <a:r>
              <a:rPr lang="en-US" b="1" baseline="-16000" smtClean="0">
                <a:solidFill>
                  <a:srgbClr val="FF3300"/>
                </a:solidFill>
              </a:rPr>
              <a:t>3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057400"/>
            <a:ext cx="28289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279525" y="5780088"/>
            <a:ext cx="6459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An important Iron ore. Very high density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440738" cy="1143000"/>
          </a:xfrm>
        </p:spPr>
        <p:txBody>
          <a:bodyPr/>
          <a:lstStyle/>
          <a:p>
            <a:pPr eaLnBrk="1" hangingPunct="1"/>
            <a:r>
              <a:rPr lang="en-US" sz="4000" b="1" i="1" smtClean="0"/>
              <a:t>      Classification of Minerals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</a:rPr>
              <a:t>Silicates</a:t>
            </a:r>
          </a:p>
          <a:p>
            <a:pPr lvl="2" eaLnBrk="1" hangingPunct="1"/>
            <a:r>
              <a:rPr lang="en-US" sz="2800" b="1" dirty="0" smtClean="0">
                <a:latin typeface="Times New Roman" pitchFamily="18" charset="0"/>
              </a:rPr>
              <a:t>Most important mineral group</a:t>
            </a:r>
          </a:p>
          <a:p>
            <a:pPr lvl="3" eaLnBrk="1" hangingPunct="1"/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Comprise most of the rock-forming minerals</a:t>
            </a:r>
          </a:p>
          <a:p>
            <a:pPr lvl="3" eaLnBrk="1" hangingPunct="1"/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Very abundant due to large amounts of silicon and oxygen in Earth’s crust</a:t>
            </a:r>
          </a:p>
          <a:p>
            <a:pPr lvl="2" eaLnBrk="1" hangingPunct="1">
              <a:buFontTx/>
              <a:buNone/>
            </a:pPr>
            <a:endParaRPr lang="en-US" sz="2800" b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Galena, PbS, a Sulfide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943600"/>
            <a:ext cx="4953000" cy="685800"/>
          </a:xfrm>
        </p:spPr>
        <p:txBody>
          <a:bodyPr/>
          <a:lstStyle/>
          <a:p>
            <a:pPr eaLnBrk="1" hangingPunct="1"/>
            <a:r>
              <a:rPr lang="en-US" sz="2800" smtClean="0"/>
              <a:t>An important ore of Lead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09800"/>
            <a:ext cx="34099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3300"/>
                </a:solidFill>
              </a:rPr>
              <a:t>Gypsum, a Sulfate</a:t>
            </a:r>
            <a:br>
              <a:rPr lang="en-US" sz="4000" smtClean="0">
                <a:solidFill>
                  <a:srgbClr val="FF3300"/>
                </a:solidFill>
              </a:rPr>
            </a:br>
            <a:r>
              <a:rPr lang="en-US" sz="4000" smtClean="0">
                <a:solidFill>
                  <a:srgbClr val="FF3300"/>
                </a:solidFill>
              </a:rPr>
              <a:t>CaSO</a:t>
            </a:r>
            <a:r>
              <a:rPr lang="en-US" b="1" baseline="-16000" smtClean="0">
                <a:solidFill>
                  <a:srgbClr val="FF3300"/>
                </a:solidFill>
              </a:rPr>
              <a:t>4</a:t>
            </a:r>
            <a:r>
              <a:rPr lang="en-US" sz="5400" b="1" baseline="30000" smtClean="0">
                <a:solidFill>
                  <a:srgbClr val="FF3300"/>
                </a:solidFill>
              </a:rPr>
              <a:t>.</a:t>
            </a:r>
            <a:r>
              <a:rPr lang="en-US" sz="4000" smtClean="0">
                <a:solidFill>
                  <a:srgbClr val="FF3300"/>
                </a:solidFill>
              </a:rPr>
              <a:t>2H</a:t>
            </a:r>
            <a:r>
              <a:rPr lang="en-US" b="1" baseline="-16000" smtClean="0">
                <a:solidFill>
                  <a:srgbClr val="FF3300"/>
                </a:solidFill>
              </a:rPr>
              <a:t>2</a:t>
            </a:r>
            <a:r>
              <a:rPr lang="en-US" sz="4000" smtClean="0">
                <a:solidFill>
                  <a:srgbClr val="FF3300"/>
                </a:solidFill>
              </a:rPr>
              <a:t>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791200"/>
            <a:ext cx="57912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An important </a:t>
            </a:r>
            <a:r>
              <a:rPr lang="en-US" sz="2800" dirty="0" err="1" smtClean="0"/>
              <a:t>evaporite</a:t>
            </a:r>
            <a:r>
              <a:rPr lang="en-US" sz="2800" dirty="0" smtClean="0"/>
              <a:t> mineral, used to make sheetrock =drywall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348268"/>
            <a:ext cx="40576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135937" cy="1143000"/>
          </a:xfrm>
        </p:spPr>
        <p:txBody>
          <a:bodyPr/>
          <a:lstStyle/>
          <a:p>
            <a:pPr eaLnBrk="1" hangingPunct="1"/>
            <a:r>
              <a:rPr lang="en-US" sz="4000" b="1" i="1" smtClean="0"/>
              <a:t>	  </a:t>
            </a:r>
            <a:r>
              <a:rPr lang="en-US" sz="4000" b="1" i="1" smtClean="0">
                <a:solidFill>
                  <a:srgbClr val="FF3300"/>
                </a:solidFill>
              </a:rPr>
              <a:t>Native Minerals – Copper</a:t>
            </a:r>
            <a:br>
              <a:rPr lang="en-US" sz="4000" b="1" i="1" smtClean="0">
                <a:solidFill>
                  <a:srgbClr val="FF3300"/>
                </a:solidFill>
              </a:rPr>
            </a:br>
            <a:r>
              <a:rPr lang="en-US" sz="4000" b="1" i="1" smtClean="0">
                <a:solidFill>
                  <a:srgbClr val="FF3300"/>
                </a:solidFill>
              </a:rPr>
              <a:t>A pure element</a:t>
            </a:r>
          </a:p>
        </p:txBody>
      </p:sp>
      <p:pic>
        <p:nvPicPr>
          <p:cNvPr id="34819" name="Picture 3" descr="native cop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7772400" cy="1143000"/>
          </a:xfrm>
        </p:spPr>
        <p:txBody>
          <a:bodyPr/>
          <a:lstStyle/>
          <a:p>
            <a:r>
              <a:rPr lang="en-US" dirty="0" smtClean="0"/>
              <a:t>That’s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4E341-6432-4392-A38B-2E4C7F46FC8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499" t="1897" r="2498" b="4031"/>
          <a:stretch>
            <a:fillRect/>
          </a:stretch>
        </p:blipFill>
        <p:spPr bwMode="auto">
          <a:xfrm>
            <a:off x="228600" y="15240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279525" y="3413125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FFFF"/>
                </a:solidFill>
                <a:latin typeface="Times" charset="0"/>
              </a:rPr>
              <a:t>Feldspar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172200" y="2743200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charset="0"/>
              </a:rPr>
              <a:t>Mica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479925" y="6232525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FFFF"/>
                </a:solidFill>
                <a:latin typeface="Times" charset="0"/>
              </a:rPr>
              <a:t>Quartz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066800" y="5334000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FFFF"/>
                </a:solidFill>
                <a:latin typeface="Times" charset="0"/>
              </a:rPr>
              <a:t>Olivine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620000" cy="838200"/>
          </a:xfrm>
          <a:noFill/>
        </p:spPr>
        <p:txBody>
          <a:bodyPr/>
          <a:lstStyle/>
          <a:p>
            <a:pPr eaLnBrk="1" hangingPunct="1"/>
            <a:r>
              <a:rPr lang="en-US" sz="5400" smtClean="0"/>
              <a:t>Silicate Mineral Examples</a:t>
            </a:r>
            <a:br>
              <a:rPr lang="en-US" sz="5400" smtClean="0"/>
            </a:br>
            <a:endParaRPr lang="en-US" smtClean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513638" y="6248400"/>
            <a:ext cx="1477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FFFF"/>
                </a:solidFill>
                <a:latin typeface="Times" charset="0"/>
              </a:rPr>
              <a:t>Pyroxene</a:t>
            </a:r>
            <a:endParaRPr lang="en-US" sz="2400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Silicates (SiO</a:t>
            </a:r>
            <a:r>
              <a:rPr lang="en-US" baseline="-25000" smtClean="0"/>
              <a:t>4</a:t>
            </a:r>
            <a:r>
              <a:rPr lang="en-US" smtClean="0"/>
              <a:t>) </a:t>
            </a:r>
            <a:r>
              <a:rPr lang="en-US" baseline="30000" smtClean="0"/>
              <a:t>-4</a:t>
            </a:r>
            <a:r>
              <a:rPr lang="en-US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most important group of minerals!!</a:t>
            </a:r>
          </a:p>
          <a:p>
            <a:pPr lvl="1" eaLnBrk="1" hangingPunct="1"/>
            <a:r>
              <a:rPr lang="en-US" smtClean="0"/>
              <a:t>Nesosilicates</a:t>
            </a:r>
          </a:p>
          <a:p>
            <a:pPr lvl="1" eaLnBrk="1" hangingPunct="1"/>
            <a:r>
              <a:rPr lang="en-US" smtClean="0"/>
              <a:t>Sorosilicates</a:t>
            </a:r>
          </a:p>
          <a:p>
            <a:pPr lvl="1" eaLnBrk="1" hangingPunct="1"/>
            <a:r>
              <a:rPr lang="en-US" smtClean="0"/>
              <a:t>Cyclosilicates</a:t>
            </a:r>
          </a:p>
          <a:p>
            <a:pPr lvl="1" eaLnBrk="1" hangingPunct="1"/>
            <a:r>
              <a:rPr lang="en-US" smtClean="0"/>
              <a:t>Inosilicates</a:t>
            </a:r>
          </a:p>
          <a:p>
            <a:pPr lvl="1" eaLnBrk="1" hangingPunct="1"/>
            <a:r>
              <a:rPr lang="en-US" smtClean="0"/>
              <a:t>Phyllosilicates</a:t>
            </a:r>
          </a:p>
          <a:p>
            <a:pPr lvl="1" eaLnBrk="1" hangingPunct="1"/>
            <a:r>
              <a:rPr lang="en-US" smtClean="0"/>
              <a:t>Tectosilicates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can they form so many structures?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Mesodesmic</a:t>
            </a:r>
          </a:p>
          <a:p>
            <a:pPr lvl="1" eaLnBrk="1" hangingPunct="1"/>
            <a:r>
              <a:rPr lang="en-US" smtClean="0"/>
              <a:t>Remember this term?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Nesosilicates</a:t>
            </a:r>
          </a:p>
        </p:txBody>
      </p:sp>
      <p:pic>
        <p:nvPicPr>
          <p:cNvPr id="18435" name="Picture 4" descr="siO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09788" y="2081213"/>
            <a:ext cx="5918200" cy="398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Sorosilicates</a:t>
            </a:r>
          </a:p>
        </p:txBody>
      </p:sp>
      <p:pic>
        <p:nvPicPr>
          <p:cNvPr id="19459" name="Picture 4" descr="sorosilicat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2362200"/>
            <a:ext cx="2219325" cy="3160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10516</TotalTime>
  <Words>618</Words>
  <Application>Microsoft Office PowerPoint</Application>
  <PresentationFormat>On-screen Show (4:3)</PresentationFormat>
  <Paragraphs>149</Paragraphs>
  <Slides>33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      Classification of Minerals</vt:lpstr>
      <vt:lpstr>PowerPoint Presentation</vt:lpstr>
      <vt:lpstr>      Classification of Minerals</vt:lpstr>
      <vt:lpstr>Silicate Mineral Examples </vt:lpstr>
      <vt:lpstr>PowerPoint Presentation</vt:lpstr>
      <vt:lpstr>Silicates (SiO4) -4 </vt:lpstr>
      <vt:lpstr>Why can they form so many structures?</vt:lpstr>
      <vt:lpstr>Nesosilicates</vt:lpstr>
      <vt:lpstr>Sorosilicates</vt:lpstr>
      <vt:lpstr>Cyclosilicates</vt:lpstr>
      <vt:lpstr>Inosilicates</vt:lpstr>
      <vt:lpstr>Phyllosilicates</vt:lpstr>
      <vt:lpstr>Tectosilicates</vt:lpstr>
      <vt:lpstr>Classification of Minerals</vt:lpstr>
      <vt:lpstr>      Classification of Minerals</vt:lpstr>
      <vt:lpstr>      Classification of Minerals</vt:lpstr>
      <vt:lpstr>Hornblende Crystal 56 and 124 degree Cleavages</vt:lpstr>
      <vt:lpstr>      Classification of Minerals</vt:lpstr>
      <vt:lpstr>PowerPoint Presentation</vt:lpstr>
      <vt:lpstr>      Classification of Minerals</vt:lpstr>
      <vt:lpstr>    Potassium feldspar</vt:lpstr>
      <vt:lpstr>     Plagioclase feldspar</vt:lpstr>
      <vt:lpstr>PowerPoint Presentation</vt:lpstr>
      <vt:lpstr>      Classification of Minerals</vt:lpstr>
      <vt:lpstr>      Classification of Minerals</vt:lpstr>
      <vt:lpstr>Nonsilicate Mineral Examples</vt:lpstr>
      <vt:lpstr>      Classification of Minerals</vt:lpstr>
      <vt:lpstr>      Classification of Minerals</vt:lpstr>
      <vt:lpstr>Hematite, an oxide, Fe2O3</vt:lpstr>
      <vt:lpstr>Galena, PbS, a Sulfide</vt:lpstr>
      <vt:lpstr>Gypsum, a Sulfate CaSO4.2H2O</vt:lpstr>
      <vt:lpstr>   Native Minerals – Copper A pure element</vt:lpstr>
      <vt:lpstr>That’s all</vt:lpstr>
    </vt:vector>
  </TitlesOfParts>
  <Company>FAU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Bonding in Minerals</dc:title>
  <dc:creator>dwarburton</dc:creator>
  <cp:lastModifiedBy>Munna</cp:lastModifiedBy>
  <cp:revision>56</cp:revision>
  <dcterms:created xsi:type="dcterms:W3CDTF">2004-01-14T18:29:04Z</dcterms:created>
  <dcterms:modified xsi:type="dcterms:W3CDTF">2013-01-02T06:33:11Z</dcterms:modified>
</cp:coreProperties>
</file>