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4AC5-EDBA-42C8-8749-BE0B3FBB800F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4FCA5-2701-4E46-B8E8-F075CD096EE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FDE5-172D-4745-A285-AB06E2FA174D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F0A8E-4D9B-4FD8-A34E-D3E7802A4A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7432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800" smtClean="0"/>
              <a:t>SILICATES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Topaz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l" eaLnBrk="1" hangingPunct="1">
              <a:defRPr/>
            </a:pPr>
            <a:r>
              <a:rPr lang="en-US" dirty="0" smtClean="0"/>
              <a:t>Orthorhombic, </a:t>
            </a:r>
            <a:endParaRPr lang="en-US" dirty="0" smtClean="0"/>
          </a:p>
          <a:p>
            <a:pPr algn="l" eaLnBrk="1" hangingPunct="1">
              <a:defRPr/>
            </a:pPr>
            <a:r>
              <a:rPr lang="en-US" dirty="0" smtClean="0"/>
              <a:t>basal </a:t>
            </a:r>
            <a:r>
              <a:rPr lang="en-US" dirty="0" smtClean="0"/>
              <a:t>cleavage &amp; should be handled with care</a:t>
            </a:r>
            <a:r>
              <a:rPr lang="en-US" dirty="0" smtClean="0"/>
              <a:t>,</a:t>
            </a:r>
          </a:p>
          <a:p>
            <a:pPr algn="l" eaLnBrk="1" hangingPunct="1">
              <a:defRPr/>
            </a:pPr>
            <a:r>
              <a:rPr lang="en-US" dirty="0" smtClean="0"/>
              <a:t> </a:t>
            </a:r>
            <a:r>
              <a:rPr lang="en-US" dirty="0" smtClean="0"/>
              <a:t>straw yellow but may have other </a:t>
            </a:r>
            <a:r>
              <a:rPr lang="en-US" dirty="0" err="1" smtClean="0"/>
              <a:t>colours</a:t>
            </a:r>
            <a:r>
              <a:rPr lang="en-US" dirty="0" smtClean="0"/>
              <a:t>, </a:t>
            </a:r>
            <a:endParaRPr lang="en-US" dirty="0" smtClean="0"/>
          </a:p>
          <a:p>
            <a:pPr algn="l" eaLnBrk="1" hangingPunct="1">
              <a:defRPr/>
            </a:pPr>
            <a:r>
              <a:rPr lang="en-US" dirty="0" smtClean="0"/>
              <a:t>vitreous</a:t>
            </a:r>
            <a:r>
              <a:rPr lang="en-US" dirty="0" smtClean="0"/>
              <a:t>, </a:t>
            </a:r>
            <a:endParaRPr lang="en-US" dirty="0" smtClean="0"/>
          </a:p>
          <a:p>
            <a:pPr algn="l" eaLnBrk="1" hangingPunct="1">
              <a:defRPr/>
            </a:pPr>
            <a:r>
              <a:rPr lang="en-US" dirty="0" smtClean="0"/>
              <a:t>transparent </a:t>
            </a:r>
            <a:r>
              <a:rPr lang="en-US" dirty="0" smtClean="0"/>
              <a:t>to translucent, </a:t>
            </a:r>
            <a:endParaRPr lang="en-US" dirty="0" smtClean="0"/>
          </a:p>
          <a:p>
            <a:pPr algn="l" eaLnBrk="1" hangingPunct="1">
              <a:defRPr/>
            </a:pPr>
            <a:r>
              <a:rPr lang="en-US" dirty="0" err="1" smtClean="0"/>
              <a:t>cochoidal</a:t>
            </a:r>
            <a:r>
              <a:rPr lang="en-US" dirty="0" smtClean="0"/>
              <a:t> </a:t>
            </a:r>
            <a:r>
              <a:rPr lang="en-US" dirty="0" smtClean="0"/>
              <a:t>to uneven, </a:t>
            </a:r>
            <a:endParaRPr lang="en-US" dirty="0" smtClean="0"/>
          </a:p>
          <a:p>
            <a:pPr algn="l" eaLnBrk="1" hangingPunct="1">
              <a:defRPr/>
            </a:pPr>
            <a:r>
              <a:rPr lang="en-US" dirty="0" smtClean="0"/>
              <a:t>H</a:t>
            </a:r>
            <a:r>
              <a:rPr lang="en-US" dirty="0" smtClean="0"/>
              <a:t>. 8, Sp. Gr. 3.5</a:t>
            </a:r>
          </a:p>
          <a:p>
            <a:pPr algn="l" eaLnBrk="1" hangingPunct="1">
              <a:defRPr/>
            </a:pPr>
            <a:r>
              <a:rPr lang="en-US" dirty="0" smtClean="0"/>
              <a:t>USA, </a:t>
            </a:r>
            <a:r>
              <a:rPr lang="en-US" dirty="0" smtClean="0"/>
              <a:t>Afghanistan, Sri Lanka</a:t>
            </a:r>
          </a:p>
          <a:p>
            <a:pPr algn="l" eaLnBrk="1" hangingPunct="1">
              <a:defRPr/>
            </a:pPr>
            <a:r>
              <a:rPr lang="en-US" dirty="0" smtClean="0"/>
              <a:t>Gem mineral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Zircon ZrSiO4</a:t>
            </a:r>
          </a:p>
        </p:txBody>
      </p:sp>
      <p:pic>
        <p:nvPicPr>
          <p:cNvPr id="12291" name="Picture 4" descr="150px-Zircon_microscope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54338" y="1752600"/>
            <a:ext cx="3181350" cy="44958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Zircon ZrSiO4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Tetragonal,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err="1" smtClean="0"/>
              <a:t>Colourless</a:t>
            </a:r>
            <a:r>
              <a:rPr lang="en-US" dirty="0" smtClean="0"/>
              <a:t> </a:t>
            </a:r>
            <a:r>
              <a:rPr lang="en-US" dirty="0" smtClean="0"/>
              <a:t>(highly valued as substitute for diamond), &amp; other </a:t>
            </a:r>
            <a:r>
              <a:rPr lang="en-US" dirty="0" err="1" smtClean="0"/>
              <a:t>colours</a:t>
            </a:r>
            <a:r>
              <a:rPr lang="en-US" dirty="0" smtClean="0"/>
              <a:t>,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streak </a:t>
            </a:r>
            <a:r>
              <a:rPr lang="en-US" dirty="0" smtClean="0"/>
              <a:t>white,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indistinct </a:t>
            </a:r>
            <a:r>
              <a:rPr lang="en-US" dirty="0" smtClean="0"/>
              <a:t>cleavage,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transparent</a:t>
            </a:r>
            <a:r>
              <a:rPr lang="en-US" dirty="0" smtClean="0"/>
              <a:t>,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H</a:t>
            </a:r>
            <a:r>
              <a:rPr lang="en-US" dirty="0" smtClean="0"/>
              <a:t>. 7.5, </a:t>
            </a:r>
            <a:r>
              <a:rPr lang="en-US" dirty="0" err="1" smtClean="0"/>
              <a:t>Sp.Gr</a:t>
            </a:r>
            <a:r>
              <a:rPr lang="en-US" dirty="0" smtClean="0"/>
              <a:t>. 4.6,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radioactive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Russia, Italy, Norway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In granites and </a:t>
            </a:r>
            <a:r>
              <a:rPr lang="en-US" dirty="0" err="1" smtClean="0"/>
              <a:t>clastic</a:t>
            </a:r>
            <a:r>
              <a:rPr lang="en-US" dirty="0" smtClean="0"/>
              <a:t> sediments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dirty="0" smtClean="0"/>
              <a:t>In abrasives and insulating material, ZrO2 is refractory.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Kyanite Al2SiO5</a:t>
            </a:r>
          </a:p>
        </p:txBody>
      </p:sp>
      <p:pic>
        <p:nvPicPr>
          <p:cNvPr id="14339" name="Picture 4" descr="250px-Kyanite_cryst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1148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200px-CianitaE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895600"/>
            <a:ext cx="375920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Kyanite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Triclinic,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blue </a:t>
            </a:r>
            <a:r>
              <a:rPr lang="en-US" dirty="0" smtClean="0"/>
              <a:t>darker in the centre,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Streak </a:t>
            </a:r>
            <a:r>
              <a:rPr lang="en-US" dirty="0" smtClean="0"/>
              <a:t>white, </a:t>
            </a:r>
            <a:r>
              <a:rPr lang="en-US" dirty="0" smtClean="0"/>
              <a:t>pearly </a:t>
            </a:r>
          </a:p>
          <a:p>
            <a:pPr eaLnBrk="1" hangingPunct="1">
              <a:defRPr/>
            </a:pPr>
            <a:r>
              <a:rPr lang="en-US" dirty="0" smtClean="0"/>
              <a:t>transparent </a:t>
            </a:r>
            <a:r>
              <a:rPr lang="en-US" dirty="0" smtClean="0"/>
              <a:t>to translucent,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perfect </a:t>
            </a:r>
            <a:r>
              <a:rPr lang="en-US" dirty="0" smtClean="0"/>
              <a:t>100 cleavage,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uneven</a:t>
            </a:r>
            <a:r>
              <a:rPr lang="en-US" dirty="0" smtClean="0"/>
              <a:t>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</a:t>
            </a:r>
            <a:r>
              <a:rPr lang="en-US" dirty="0" smtClean="0"/>
              <a:t>. 5 (parallel to length) &amp; 7 , </a:t>
            </a:r>
            <a:r>
              <a:rPr lang="en-US" dirty="0" err="1" smtClean="0"/>
              <a:t>Sp.Gr</a:t>
            </a:r>
            <a:r>
              <a:rPr lang="en-US" dirty="0" smtClean="0"/>
              <a:t>. 3.6</a:t>
            </a:r>
          </a:p>
          <a:p>
            <a:pPr eaLnBrk="1" hangingPunct="1">
              <a:defRPr/>
            </a:pPr>
            <a:r>
              <a:rPr lang="en-US" dirty="0" smtClean="0"/>
              <a:t>In metamorphic rocks</a:t>
            </a:r>
          </a:p>
          <a:p>
            <a:pPr eaLnBrk="1" hangingPunct="1">
              <a:defRPr/>
            </a:pPr>
            <a:r>
              <a:rPr lang="en-US" dirty="0" smtClean="0"/>
              <a:t>Switzerland, Austria, Kenya</a:t>
            </a:r>
          </a:p>
          <a:p>
            <a:pPr eaLnBrk="1" hangingPunct="1">
              <a:defRPr/>
            </a:pPr>
            <a:r>
              <a:rPr lang="en-US" dirty="0" smtClean="0"/>
              <a:t>Spark </a:t>
            </a:r>
            <a:r>
              <a:rPr lang="en-US" dirty="0" smtClean="0"/>
              <a:t>plugs &amp; refractory porcelain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Sorosilicates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Epidote (Silicates of Ca, Al &amp; Fe)</a:t>
            </a:r>
          </a:p>
        </p:txBody>
      </p:sp>
      <p:pic>
        <p:nvPicPr>
          <p:cNvPr id="16388" name="Picture 4" descr="200px-Epid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95600"/>
            <a:ext cx="34290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200px-Minera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200400"/>
            <a:ext cx="41910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Epidote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Monoclinic, </a:t>
            </a:r>
            <a:r>
              <a:rPr lang="en-US" dirty="0" smtClean="0"/>
              <a:t>massive </a:t>
            </a:r>
            <a:r>
              <a:rPr lang="en-US" dirty="0" smtClean="0"/>
              <a:t>&amp; acicular,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pistachio-green </a:t>
            </a:r>
            <a:r>
              <a:rPr lang="en-US" dirty="0" smtClean="0"/>
              <a:t>to yellowish green,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streak </a:t>
            </a:r>
            <a:r>
              <a:rPr lang="en-US" dirty="0" smtClean="0"/>
              <a:t>white,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vitreous</a:t>
            </a:r>
            <a:r>
              <a:rPr lang="en-US" dirty="0" smtClean="0"/>
              <a:t>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transparent </a:t>
            </a:r>
            <a:r>
              <a:rPr lang="en-US" dirty="0" smtClean="0"/>
              <a:t>to translucent,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perfect </a:t>
            </a:r>
            <a:r>
              <a:rPr lang="en-US" dirty="0" smtClean="0"/>
              <a:t>cleavage,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uneven</a:t>
            </a:r>
            <a:r>
              <a:rPr lang="en-US" dirty="0" smtClean="0"/>
              <a:t>, 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H</a:t>
            </a:r>
            <a:r>
              <a:rPr lang="en-US" dirty="0" smtClean="0"/>
              <a:t>. 7, </a:t>
            </a:r>
            <a:r>
              <a:rPr lang="en-US" dirty="0" err="1" smtClean="0"/>
              <a:t>Sp.Gr</a:t>
            </a:r>
            <a:r>
              <a:rPr lang="en-US" dirty="0" smtClean="0"/>
              <a:t>. 3.3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 metamorphic rocks, in veins &amp; joints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Austria, </a:t>
            </a:r>
            <a:r>
              <a:rPr lang="en-US" dirty="0" err="1" smtClean="0"/>
              <a:t>france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 economic use but the </a:t>
            </a:r>
            <a:r>
              <a:rPr lang="en-US" dirty="0" err="1" smtClean="0"/>
              <a:t>Ce</a:t>
            </a:r>
            <a:r>
              <a:rPr lang="en-US" dirty="0" smtClean="0"/>
              <a:t> variety </a:t>
            </a:r>
            <a:r>
              <a:rPr lang="en-US" dirty="0" err="1" smtClean="0"/>
              <a:t>allanite</a:t>
            </a:r>
            <a:r>
              <a:rPr lang="en-US" dirty="0" smtClean="0"/>
              <a:t> is ore of Cerium 7 rare earths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Cyclosilicates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Tourmaline (Complex borosilicate = Al, Na, Li, Mg, Fe)</a:t>
            </a:r>
          </a:p>
        </p:txBody>
      </p:sp>
      <p:pic>
        <p:nvPicPr>
          <p:cNvPr id="18436" name="Picture 4" descr="250px-Tourmalin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76600"/>
            <a:ext cx="3962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250px-Tourmaline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419600"/>
            <a:ext cx="1612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250px-Tourmaline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810000"/>
            <a:ext cx="1725613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Tourmaline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Trigonal</a:t>
            </a:r>
            <a:r>
              <a:rPr lang="en-US" sz="2800" dirty="0" smtClean="0"/>
              <a:t>, </a:t>
            </a:r>
            <a:r>
              <a:rPr lang="en-US" sz="2800" dirty="0" smtClean="0"/>
              <a:t>striated, </a:t>
            </a:r>
            <a:r>
              <a:rPr lang="en-US" sz="2800" dirty="0" smtClean="0"/>
              <a:t>radiating needles or massive, granular,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brown </a:t>
            </a:r>
            <a:r>
              <a:rPr lang="en-US" sz="2800" dirty="0" smtClean="0"/>
              <a:t>to </a:t>
            </a:r>
            <a:r>
              <a:rPr lang="en-US" sz="2800" dirty="0" smtClean="0"/>
              <a:t>black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streak </a:t>
            </a:r>
            <a:r>
              <a:rPr lang="en-US" sz="2800" dirty="0" err="1" smtClean="0"/>
              <a:t>colourless</a:t>
            </a:r>
            <a:r>
              <a:rPr lang="en-US" sz="2800" dirty="0" smtClean="0"/>
              <a:t>,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vitreous</a:t>
            </a:r>
            <a:r>
              <a:rPr lang="en-US" sz="2800" dirty="0" smtClean="0"/>
              <a:t>,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trasparent</a:t>
            </a:r>
            <a:r>
              <a:rPr lang="en-US" sz="2800" dirty="0" smtClean="0"/>
              <a:t> </a:t>
            </a:r>
            <a:r>
              <a:rPr lang="en-US" sz="2800" dirty="0" smtClean="0"/>
              <a:t>to opaque,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no </a:t>
            </a:r>
            <a:r>
              <a:rPr lang="en-US" sz="2800" dirty="0" smtClean="0"/>
              <a:t>cleavage, </a:t>
            </a:r>
            <a:r>
              <a:rPr lang="en-US" sz="2800" dirty="0" err="1" smtClean="0"/>
              <a:t>conchoidal</a:t>
            </a:r>
            <a:r>
              <a:rPr lang="en-US" sz="2800" dirty="0" smtClean="0"/>
              <a:t>,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</a:t>
            </a:r>
            <a:r>
              <a:rPr lang="en-US" sz="2800" dirty="0" smtClean="0"/>
              <a:t>. 7.5, </a:t>
            </a:r>
            <a:r>
              <a:rPr lang="en-US" sz="2800" dirty="0" err="1" smtClean="0"/>
              <a:t>Sp.Gr</a:t>
            </a:r>
            <a:r>
              <a:rPr lang="en-US" sz="2800" dirty="0" smtClean="0"/>
              <a:t>. 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In granites, </a:t>
            </a:r>
            <a:r>
              <a:rPr lang="en-US" sz="2800" dirty="0" err="1" smtClean="0"/>
              <a:t>pegmatites</a:t>
            </a:r>
            <a:r>
              <a:rPr lang="en-US" sz="2800" dirty="0" smtClean="0"/>
              <a:t> 7 metamorphic 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Brazil, Russia, USA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Semi-precious </a:t>
            </a:r>
            <a:r>
              <a:rPr lang="en-US" sz="2800" dirty="0" smtClean="0"/>
              <a:t>gem, pressure gauge (due to its piezoelectric property)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err="1" smtClean="0"/>
              <a:t>Cyclosilicates</a:t>
            </a:r>
            <a:endParaRPr lang="en-GB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                   Beryl  </a:t>
            </a:r>
            <a:r>
              <a:rPr lang="en-GB" dirty="0" smtClean="0"/>
              <a:t>Be3Al2(Si6O18)</a:t>
            </a:r>
          </a:p>
        </p:txBody>
      </p:sp>
      <p:pic>
        <p:nvPicPr>
          <p:cNvPr id="20484" name="Picture 4" descr="250px-Beryl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90600"/>
            <a:ext cx="1905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85px-Emerald_rough_300x4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581400"/>
            <a:ext cx="15668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113px-BeriloE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581400"/>
            <a:ext cx="1874838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8" descr="109px-Pierre-img_059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657600"/>
            <a:ext cx="18002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Silicon-oxygen tetrahedron</a:t>
            </a:r>
          </a:p>
        </p:txBody>
      </p:sp>
      <p:pic>
        <p:nvPicPr>
          <p:cNvPr id="3075" name="Picture 3" descr="silicate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0" y="1600200"/>
            <a:ext cx="4633913" cy="4953000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Beryl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Hexagonal, </a:t>
            </a:r>
            <a:r>
              <a:rPr lang="en-US" dirty="0" smtClean="0"/>
              <a:t>striated, </a:t>
            </a:r>
          </a:p>
          <a:p>
            <a:pPr eaLnBrk="1" hangingPunct="1">
              <a:defRPr/>
            </a:pPr>
            <a:r>
              <a:rPr lang="en-US" dirty="0" smtClean="0"/>
              <a:t>yellow </a:t>
            </a:r>
            <a:r>
              <a:rPr lang="en-US" dirty="0" smtClean="0"/>
              <a:t>or white but blue is </a:t>
            </a:r>
            <a:r>
              <a:rPr lang="en-US" dirty="0" err="1" smtClean="0"/>
              <a:t>aquamarine,deep</a:t>
            </a:r>
            <a:r>
              <a:rPr lang="en-US" dirty="0" smtClean="0"/>
              <a:t> green is emerald, </a:t>
            </a:r>
          </a:p>
          <a:p>
            <a:pPr eaLnBrk="1" hangingPunct="1">
              <a:defRPr/>
            </a:pPr>
            <a:r>
              <a:rPr lang="en-US" dirty="0" smtClean="0"/>
              <a:t>Streak white,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vitreous</a:t>
            </a:r>
            <a:r>
              <a:rPr lang="en-US" dirty="0" smtClean="0"/>
              <a:t>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transparent </a:t>
            </a:r>
            <a:r>
              <a:rPr lang="en-US" dirty="0" smtClean="0"/>
              <a:t>to translucent,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no </a:t>
            </a:r>
            <a:r>
              <a:rPr lang="en-US" dirty="0" smtClean="0"/>
              <a:t>cleavage, </a:t>
            </a:r>
            <a:r>
              <a:rPr lang="en-US" dirty="0" err="1" smtClean="0"/>
              <a:t>conchoidal</a:t>
            </a:r>
            <a:r>
              <a:rPr lang="en-US" dirty="0" smtClean="0"/>
              <a:t>, 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</a:t>
            </a:r>
            <a:r>
              <a:rPr lang="en-US" dirty="0" smtClean="0"/>
              <a:t>. 7.5, </a:t>
            </a:r>
            <a:r>
              <a:rPr lang="en-US" dirty="0" err="1" smtClean="0"/>
              <a:t>Sp.Gr</a:t>
            </a:r>
            <a:r>
              <a:rPr lang="en-US" dirty="0" smtClean="0"/>
              <a:t>. 2.7</a:t>
            </a:r>
          </a:p>
          <a:p>
            <a:pPr eaLnBrk="1" hangingPunct="1">
              <a:defRPr/>
            </a:pPr>
            <a:r>
              <a:rPr lang="en-US" dirty="0" smtClean="0"/>
              <a:t>In granites &amp; metamorphic rocks</a:t>
            </a:r>
          </a:p>
          <a:p>
            <a:pPr eaLnBrk="1" hangingPunct="1">
              <a:defRPr/>
            </a:pPr>
            <a:r>
              <a:rPr lang="en-US" dirty="0" smtClean="0"/>
              <a:t>India, Brazil, Sudan, in </a:t>
            </a:r>
            <a:r>
              <a:rPr lang="en-US" dirty="0" err="1" smtClean="0"/>
              <a:t>Wadi</a:t>
            </a:r>
            <a:r>
              <a:rPr lang="en-US" dirty="0" smtClean="0"/>
              <a:t> </a:t>
            </a:r>
            <a:r>
              <a:rPr lang="en-US" dirty="0" err="1" smtClean="0"/>
              <a:t>Gemal</a:t>
            </a:r>
            <a:r>
              <a:rPr lang="en-US" dirty="0" smtClean="0"/>
              <a:t> (ED)</a:t>
            </a:r>
          </a:p>
          <a:p>
            <a:pPr eaLnBrk="1" hangingPunct="1">
              <a:defRPr/>
            </a:pPr>
            <a:r>
              <a:rPr lang="en-US" dirty="0" smtClean="0"/>
              <a:t>As Gem </a:t>
            </a:r>
            <a:r>
              <a:rPr lang="en-US" dirty="0" smtClean="0">
                <a:latin typeface="Arial"/>
              </a:rPr>
              <a:t>‘</a:t>
            </a:r>
            <a:r>
              <a:rPr lang="en-US" dirty="0" smtClean="0"/>
              <a:t>emerald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, Be in alloys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Emerald</a:t>
            </a:r>
            <a:br>
              <a:rPr lang="en-US" sz="4000" smtClean="0"/>
            </a:br>
            <a:r>
              <a:rPr lang="en-US" sz="4000" smtClean="0"/>
              <a:t>Beryl with Cr and V impurities</a:t>
            </a:r>
          </a:p>
        </p:txBody>
      </p:sp>
      <p:pic>
        <p:nvPicPr>
          <p:cNvPr id="22531" name="Picture 4" descr="150px-Emerald_specimen_with_matrix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2057400"/>
            <a:ext cx="2857500" cy="4114800"/>
          </a:xfrm>
          <a:noFill/>
        </p:spPr>
      </p:pic>
      <p:pic>
        <p:nvPicPr>
          <p:cNvPr id="22532" name="Picture 6" descr="250px-Gachalaemerald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3089275"/>
            <a:ext cx="3349625" cy="2471738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Inosilicates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Pyroxene (Single Chain)</a:t>
            </a:r>
          </a:p>
          <a:p>
            <a:pPr eaLnBrk="1" hangingPunct="1">
              <a:defRPr/>
            </a:pPr>
            <a:r>
              <a:rPr lang="en-GB" smtClean="0"/>
              <a:t>Augite</a:t>
            </a:r>
          </a:p>
        </p:txBody>
      </p:sp>
      <p:pic>
        <p:nvPicPr>
          <p:cNvPr id="23556" name="Picture 4" descr="250px-Augit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743200"/>
            <a:ext cx="41910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smtClean="0"/>
              <a:t>Pyroxene</a:t>
            </a:r>
            <a:br>
              <a:rPr lang="en-GB" sz="4000" smtClean="0"/>
            </a:br>
            <a:endParaRPr lang="en-GB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800" dirty="0" smtClean="0"/>
              <a:t>Augite</a:t>
            </a:r>
          </a:p>
          <a:p>
            <a:pPr eaLnBrk="1" hangingPunct="1">
              <a:defRPr/>
            </a:pPr>
            <a:r>
              <a:rPr lang="en-US" sz="2800" dirty="0" smtClean="0"/>
              <a:t>Monoclinic in prismatic </a:t>
            </a:r>
            <a:r>
              <a:rPr lang="en-US" sz="2800" dirty="0" err="1" smtClean="0"/>
              <a:t>xls</a:t>
            </a:r>
            <a:r>
              <a:rPr lang="en-US" sz="2800" dirty="0" smtClean="0"/>
              <a:t>, with square or 8 sided cross section,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black </a:t>
            </a:r>
            <a:r>
              <a:rPr lang="en-US" sz="2800" dirty="0" smtClean="0"/>
              <a:t>to greenish black,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streak </a:t>
            </a:r>
            <a:r>
              <a:rPr lang="en-US" sz="2800" dirty="0" smtClean="0"/>
              <a:t>white,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vitreous </a:t>
            </a:r>
            <a:r>
              <a:rPr lang="en-US" sz="2800" dirty="0" smtClean="0"/>
              <a:t>transparent to translucent,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2 </a:t>
            </a:r>
            <a:r>
              <a:rPr lang="en-US" sz="2800" dirty="0" smtClean="0"/>
              <a:t>sets of 90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cleavage,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H</a:t>
            </a:r>
            <a:r>
              <a:rPr lang="en-US" sz="2800" dirty="0" smtClean="0"/>
              <a:t>. 6, </a:t>
            </a:r>
            <a:r>
              <a:rPr lang="en-US" sz="2800" dirty="0" err="1" smtClean="0"/>
              <a:t>Sp.Gr</a:t>
            </a:r>
            <a:r>
              <a:rPr lang="en-US" sz="2800" dirty="0" smtClean="0"/>
              <a:t>. 3.2</a:t>
            </a:r>
          </a:p>
          <a:p>
            <a:pPr eaLnBrk="1" hangingPunct="1">
              <a:defRPr/>
            </a:pPr>
            <a:r>
              <a:rPr lang="en-US" sz="2800" dirty="0" smtClean="0"/>
              <a:t>A rock forming mineral in </a:t>
            </a:r>
            <a:r>
              <a:rPr lang="en-US" sz="2800" dirty="0" err="1" smtClean="0"/>
              <a:t>mafic</a:t>
            </a:r>
            <a:r>
              <a:rPr lang="en-US" sz="2800" dirty="0" smtClean="0"/>
              <a:t>, </a:t>
            </a:r>
            <a:r>
              <a:rPr lang="en-US" sz="2800" dirty="0" err="1" smtClean="0"/>
              <a:t>ultramafic</a:t>
            </a:r>
            <a:r>
              <a:rPr lang="en-US" sz="2800" dirty="0" smtClean="0"/>
              <a:t> igneous rocks &amp; in metamorphic rocks</a:t>
            </a:r>
          </a:p>
          <a:p>
            <a:pPr eaLnBrk="1" hangingPunct="1">
              <a:defRPr/>
            </a:pPr>
            <a:r>
              <a:rPr lang="en-US" sz="2800" dirty="0" smtClean="0"/>
              <a:t>No economic use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Inosilicates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Amphibole (Double Chain)</a:t>
            </a:r>
          </a:p>
        </p:txBody>
      </p:sp>
      <p:pic>
        <p:nvPicPr>
          <p:cNvPr id="25604" name="Picture 4" descr="250px-Amphi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743200"/>
            <a:ext cx="6096000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Amphibole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Hornblende</a:t>
            </a:r>
          </a:p>
          <a:p>
            <a:pPr eaLnBrk="1" hangingPunct="1">
              <a:defRPr/>
            </a:pPr>
            <a:r>
              <a:rPr lang="en-US" smtClean="0"/>
              <a:t>The mineral is Similar to augite but cross section is 6-sided, cleavages meet at 120o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Phyllosilicates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Serpentine Group</a:t>
            </a:r>
          </a:p>
          <a:p>
            <a:pPr eaLnBrk="1" hangingPunct="1">
              <a:defRPr/>
            </a:pPr>
            <a:r>
              <a:rPr lang="en-GB" smtClean="0"/>
              <a:t>The mica Group</a:t>
            </a:r>
          </a:p>
          <a:p>
            <a:pPr eaLnBrk="1" hangingPunct="1">
              <a:defRPr/>
            </a:pPr>
            <a:r>
              <a:rPr lang="en-GB" smtClean="0"/>
              <a:t>Clay mineral Group</a:t>
            </a:r>
          </a:p>
          <a:p>
            <a:pPr eaLnBrk="1" hangingPunct="1">
              <a:defRPr/>
            </a:pPr>
            <a:r>
              <a:rPr lang="en-GB" smtClean="0"/>
              <a:t>Chlorite Group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180px-MuscoviteLayer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048000"/>
            <a:ext cx="388620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5" descr="Picture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33600"/>
            <a:ext cx="42672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1371600" y="5667375"/>
            <a:ext cx="3276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GB" sz="3600">
                <a:solidFill>
                  <a:schemeClr val="tx2"/>
                </a:solidFill>
                <a:latin typeface="Arial" charset="0"/>
              </a:rPr>
              <a:t>Muscovite</a:t>
            </a:r>
            <a:br>
              <a:rPr lang="en-GB" sz="3600">
                <a:solidFill>
                  <a:schemeClr val="tx2"/>
                </a:solidFill>
                <a:latin typeface="Arial" charset="0"/>
              </a:rPr>
            </a:br>
            <a:endParaRPr lang="en-GB" sz="36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Mica Group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Muscovite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Monoclinic, tabular, foliated, large sheets. White brown &amp; green, streak colourless, vitreous to pearly transparent to translucent, 001 cleavage, elsatic, H/ 2.5, Sp. Gr. 2.8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Rock forming mineral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India, Canada, Rd Ishab (E.D.)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Insulating material, Isinglass for furnace and stove doors, wallpaper, a filler for fireproofing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Material, lubricant when mixed with oil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Mica Group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Biotite (Silicates of Mg, Fe, Al, K + OH)</a:t>
            </a:r>
          </a:p>
        </p:txBody>
      </p:sp>
      <p:pic>
        <p:nvPicPr>
          <p:cNvPr id="30724" name="Picture 4" descr="180px-BiotitaE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895600"/>
            <a:ext cx="3581400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180px-Biotite_sliceUSGO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200400"/>
            <a:ext cx="36576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1283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Silicates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90763" y="1143000"/>
            <a:ext cx="4354512" cy="5715000"/>
          </a:xfrm>
          <a:noFill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990600"/>
            <a:ext cx="4470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Biotite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Monoclinic irregular foliated masses or scales, dark green, brown to black, transparent to opaque, perfect 001 cleavage, flexible &amp; elastic, H.3,Sp.Gr.3</a:t>
            </a:r>
          </a:p>
          <a:p>
            <a:pPr eaLnBrk="1" hangingPunct="1">
              <a:defRPr/>
            </a:pPr>
            <a:r>
              <a:rPr lang="en-US" smtClean="0"/>
              <a:t>In most igneous and metamorphic rocks</a:t>
            </a:r>
          </a:p>
          <a:p>
            <a:pPr eaLnBrk="1" hangingPunct="1">
              <a:defRPr/>
            </a:pPr>
            <a:r>
              <a:rPr lang="en-US" smtClean="0"/>
              <a:t>No economic use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Mica Group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Talc Hydrous Mg Silicate</a:t>
            </a:r>
          </a:p>
        </p:txBody>
      </p:sp>
      <p:pic>
        <p:nvPicPr>
          <p:cNvPr id="32772" name="Picture 4" descr="250px-Talc_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124200"/>
            <a:ext cx="31750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 descr="180px-Talcum_Pow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200400"/>
            <a:ext cx="36576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Talc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Monoclinic, foliated or radiated, when massive it is soapstone or steatite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Apple green, grey &amp; white, streak white, pearly to greasy, translucent, 001 perfect cleavage, folia flexible, H.1, Sp.Gr. 2.7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 metamorphic rocks, in altered U-mafics.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USA, Austria, Germany,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Hamata, Derhib (E.D.), south Aswan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Talc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Slabs of steatite are used in electric switchboards and laboratory table tops,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Powdered talc in paint, ceramics, insecticides, paper,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The most familiar used is in talcum powder, taking into consideration the absence of acicular minerals (carcinogenic)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Tectosilicates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Feldspar Group</a:t>
            </a:r>
          </a:p>
          <a:p>
            <a:pPr eaLnBrk="1" hangingPunct="1">
              <a:defRPr/>
            </a:pPr>
            <a:r>
              <a:rPr lang="en-GB" smtClean="0"/>
              <a:t>Feldspathopoid Group</a:t>
            </a:r>
          </a:p>
          <a:p>
            <a:pPr eaLnBrk="1" hangingPunct="1">
              <a:defRPr/>
            </a:pPr>
            <a:r>
              <a:rPr lang="en-GB" smtClean="0"/>
              <a:t>SiO2 Group</a:t>
            </a:r>
          </a:p>
          <a:p>
            <a:pPr eaLnBrk="1" hangingPunct="1">
              <a:defRPr/>
            </a:pPr>
            <a:r>
              <a:rPr lang="en-GB" smtClean="0"/>
              <a:t>Scapolite Group</a:t>
            </a:r>
          </a:p>
          <a:p>
            <a:pPr eaLnBrk="1" hangingPunct="1">
              <a:defRPr/>
            </a:pPr>
            <a:r>
              <a:rPr lang="en-GB" smtClean="0"/>
              <a:t>Zeoliyre Group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Potash Feldspars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Microcline (K Al Silicate)</a:t>
            </a:r>
          </a:p>
        </p:txBody>
      </p:sp>
      <p:pic>
        <p:nvPicPr>
          <p:cNvPr id="36868" name="Picture 4" descr="Feldspar%28Microcline%29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81400"/>
            <a:ext cx="34290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5" descr="180px-Amazonit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657600"/>
            <a:ext cx="35814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Microcline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Triclinic, usually twinned xls, 2000 ton xl is known from Russia, white, pale yellow &amp; green, vitreous transparent to translucent, perfect cleavage, H. 6.5, Sp.Gr. 2.5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 granites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Russia, Norway, USA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 porcelain, glass. Amazonstone (deep green) is an ornamental stone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Potash Feldspars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Orthoclase (K Al Silicate)</a:t>
            </a:r>
          </a:p>
        </p:txBody>
      </p:sp>
      <p:pic>
        <p:nvPicPr>
          <p:cNvPr id="38916" name="Picture 4" descr="180px-Orthoclase_Hornblen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388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 descr="Minera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05200"/>
            <a:ext cx="4318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Orthoclase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Monoclinic, short twinned xls, massive, white to flesh red, streak white, vitreous to pearly, transparent to translucent, perfect cleavage, uneven, H.6, Sp.Gr. 2.5</a:t>
            </a:r>
          </a:p>
          <a:p>
            <a:pPr eaLnBrk="1" hangingPunct="1">
              <a:defRPr/>
            </a:pPr>
            <a:r>
              <a:rPr lang="en-US" smtClean="0"/>
              <a:t>Granites, veins &amp; in some sandstones</a:t>
            </a:r>
          </a:p>
          <a:p>
            <a:pPr eaLnBrk="1" hangingPunct="1">
              <a:defRPr/>
            </a:pPr>
            <a:r>
              <a:rPr lang="en-US" smtClean="0"/>
              <a:t>In porcelain and glass industries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en-GB" sz="4000" smtClean="0"/>
              <a:t>Plagioclase Feldspars</a:t>
            </a:r>
            <a:br>
              <a:rPr lang="en-GB" sz="4000" smtClean="0"/>
            </a:br>
            <a:r>
              <a:rPr lang="en-GB" sz="2400" smtClean="0"/>
              <a:t>Albite (NaAlSi3O8)</a:t>
            </a:r>
            <a:br>
              <a:rPr lang="en-GB" sz="2400" smtClean="0"/>
            </a:br>
            <a:r>
              <a:rPr lang="en-GB" sz="2400" smtClean="0"/>
              <a:t>Oligoclase</a:t>
            </a:r>
            <a:br>
              <a:rPr lang="en-GB" sz="2400" smtClean="0"/>
            </a:br>
            <a:r>
              <a:rPr lang="en-GB" sz="2400" smtClean="0"/>
              <a:t>Andesine</a:t>
            </a:r>
            <a:br>
              <a:rPr lang="en-GB" sz="2400" smtClean="0"/>
            </a:br>
            <a:r>
              <a:rPr lang="en-GB" sz="2400" smtClean="0"/>
              <a:t>labradorite</a:t>
            </a:r>
            <a:br>
              <a:rPr lang="en-GB" sz="2400" smtClean="0"/>
            </a:br>
            <a:r>
              <a:rPr lang="en-GB" sz="2400" smtClean="0"/>
              <a:t>Bytownite</a:t>
            </a:r>
            <a:br>
              <a:rPr lang="en-GB" sz="2400" smtClean="0"/>
            </a:br>
            <a:r>
              <a:rPr lang="en-GB" sz="2400" smtClean="0"/>
              <a:t>Anorthite (CaAl2Si2O8)</a:t>
            </a:r>
            <a:r>
              <a:rPr lang="en-GB" sz="4000" smtClean="0"/>
              <a:t/>
            </a:r>
            <a:br>
              <a:rPr lang="en-GB" sz="4000" smtClean="0"/>
            </a:br>
            <a:endParaRPr lang="en-GB" sz="4000" smtClean="0"/>
          </a:p>
        </p:txBody>
      </p:sp>
      <p:pic>
        <p:nvPicPr>
          <p:cNvPr id="40963" name="Picture 4" descr="180px-Labradorite_deta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86200"/>
            <a:ext cx="19050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5" descr="250px-Lunar_Ferroan_Anorthosite_600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0"/>
            <a:ext cx="17748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Nesosilicates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Olivine (Mg,Fe)2SiO4</a:t>
            </a:r>
          </a:p>
        </p:txBody>
      </p:sp>
      <p:pic>
        <p:nvPicPr>
          <p:cNvPr id="5124" name="Picture 4" descr="oliv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381000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180px-Peridot_in_basal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06775"/>
            <a:ext cx="3962400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Plagioclase Feldspars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Triclinic, tabular, twinned striated xls, white, grey &amp; yellowish, streak white, vitreous to pearly, transparent to translucent, perfect cleavage, H. 6, Sp.Gr. 2.6 for Albite (Na) &amp; 2.7 for anorthite (Ca)</a:t>
            </a:r>
          </a:p>
          <a:p>
            <a:pPr eaLnBrk="1" hangingPunct="1">
              <a:defRPr/>
            </a:pPr>
            <a:r>
              <a:rPr lang="en-US" sz="2800" smtClean="0"/>
              <a:t>In igneous and metamorphic rocks</a:t>
            </a:r>
          </a:p>
          <a:p>
            <a:pPr eaLnBrk="1" hangingPunct="1">
              <a:defRPr/>
            </a:pPr>
            <a:r>
              <a:rPr lang="en-US" sz="2800" smtClean="0"/>
              <a:t>Albite used in ceramics, labradorite (Ca-Na) ornamental stone due to play of colour, Moonstone (albite) is semi-gem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SiO2 Group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Quartz SiO2</a:t>
            </a:r>
          </a:p>
        </p:txBody>
      </p:sp>
      <p:pic>
        <p:nvPicPr>
          <p:cNvPr id="43012" name="Picture 4" descr="Picture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54102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Quartz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Trigonal, prismatic striated, massive, granular, colourless to white. Coloured varieties include; amethyst (purple), smoky (black), Rose (rose red), milky (milky white0, streak colourless, vitreous, transparent to translucent, no cleavage, conchoidal, H. 7, Sp.Gr. 2.65</a:t>
            </a:r>
          </a:p>
          <a:p>
            <a:pPr eaLnBrk="1" hangingPunct="1">
              <a:defRPr/>
            </a:pPr>
            <a:r>
              <a:rPr lang="en-US" sz="2800" smtClean="0"/>
              <a:t>A very common mineral</a:t>
            </a:r>
          </a:p>
          <a:p>
            <a:pPr eaLnBrk="1" hangingPunct="1">
              <a:defRPr/>
            </a:pPr>
            <a:r>
              <a:rPr lang="en-US" sz="2800" smtClean="0"/>
              <a:t>Large xls from Brazil, Japan, Madagascar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Quartz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Amethyst &amp; rosy quartz are gems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Qz is used in optical and electrical equipments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Sand is used in mortar, concrete, glass, abrasives and porcelain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 flux in smelting operations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Production of ferro-silicon used in steelmaking and foundaries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Opal</a:t>
            </a:r>
            <a:br>
              <a:rPr lang="en-GB" sz="4000" smtClean="0"/>
            </a:br>
            <a:r>
              <a:rPr lang="en-GB" sz="4000" smtClean="0"/>
              <a:t>Hydrous silica-SiO2.nH2O</a:t>
            </a:r>
          </a:p>
        </p:txBody>
      </p:sp>
      <p:pic>
        <p:nvPicPr>
          <p:cNvPr id="46083" name="Picture 4" descr="250px-Nev_opal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243840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5" descr="250px-Opal_Walros_800p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200400"/>
            <a:ext cx="3098800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6" descr="250px-Opal_Armband_800pi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800600"/>
            <a:ext cx="2438400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Opal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Water =10% generally amorphous , massive, botryoidal, colourless, white, milky slightly coloured, play of colour, streak white, sub-vitreous  to resinous, transparent to translucent, conchoidal, H. 6, Sp. Gr. 2.1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Hot sprng deposits, in cavities and replacing wood, in geodes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Hungary, Australia, USA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As gem shaped in rounded form known 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Cabochon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Chalcedony</a:t>
            </a:r>
            <a:br>
              <a:rPr lang="en-GB" sz="4000" smtClean="0"/>
            </a:br>
            <a:r>
              <a:rPr lang="en-GB" sz="4000" smtClean="0"/>
              <a:t>Cryptocrystalline silica</a:t>
            </a:r>
          </a:p>
        </p:txBody>
      </p:sp>
      <p:pic>
        <p:nvPicPr>
          <p:cNvPr id="48131" name="Picture 4" descr="180px-Chalcedony_geo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3810000" cy="294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5" descr="300px-ChalcedonyKnifeN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373563"/>
            <a:ext cx="4343400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Jasper </a:t>
            </a:r>
            <a:br>
              <a:rPr lang="en-US" sz="4000" smtClean="0"/>
            </a:br>
            <a:r>
              <a:rPr lang="en-US" sz="4000" smtClean="0"/>
              <a:t>Silica with hematite impurities</a:t>
            </a:r>
            <a:br>
              <a:rPr lang="en-US" sz="4000" smtClean="0"/>
            </a:br>
            <a:r>
              <a:rPr lang="en-US" sz="4000" smtClean="0"/>
              <a:t>Cryptocrystalline silica</a:t>
            </a:r>
          </a:p>
        </p:txBody>
      </p:sp>
      <p:pic>
        <p:nvPicPr>
          <p:cNvPr id="49155" name="Picture 4" descr="180px-Jaspe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2743200"/>
            <a:ext cx="2286000" cy="3530600"/>
          </a:xfrm>
          <a:noFill/>
        </p:spPr>
      </p:pic>
      <p:pic>
        <p:nvPicPr>
          <p:cNvPr id="49156" name="Picture 6" descr="180px-Unpolished_jaspe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3089275"/>
            <a:ext cx="4267200" cy="2909888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Olivine (Mg,Fe)2SiO4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Orthorhombic,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Olive green 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forsterite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‘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’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brown 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fayalite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‘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’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streak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colourless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vitreous,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transparent to translucent,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cleavage,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conchoidal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7,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sp.Gr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3.2-4.3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mafic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ultramafic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rocks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‘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peridot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some, also in marbles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 &amp; as refractory for casting industry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Peridot</a:t>
            </a:r>
            <a:br>
              <a:rPr lang="en-US" sz="4000" smtClean="0"/>
            </a:br>
            <a:r>
              <a:rPr lang="en-US" sz="4000" smtClean="0"/>
              <a:t>Gem quality of olivine (forsterite) occurs at St. John</a:t>
            </a:r>
            <a:r>
              <a:rPr lang="en-US" sz="4000" smtClean="0">
                <a:latin typeface="Arial"/>
              </a:rPr>
              <a:t>’</a:t>
            </a:r>
            <a:r>
              <a:rPr lang="en-US" sz="4000" smtClean="0"/>
              <a:t>s Island near Ras Benas in the Red Sea. </a:t>
            </a:r>
            <a:br>
              <a:rPr lang="en-US" sz="4000" smtClean="0"/>
            </a:br>
            <a:r>
              <a:rPr lang="en-US" sz="4000" smtClean="0"/>
              <a:t>Highly valued in Gem markets</a:t>
            </a:r>
          </a:p>
        </p:txBody>
      </p:sp>
      <p:pic>
        <p:nvPicPr>
          <p:cNvPr id="7171" name="Picture 4" descr="250px-Peridot2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2800" y="3124200"/>
            <a:ext cx="3175000" cy="35052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Nesosilicates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9718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Garnet R++3 R+++2 (SiO4)3</a:t>
            </a:r>
          </a:p>
        </p:txBody>
      </p:sp>
      <p:pic>
        <p:nvPicPr>
          <p:cNvPr id="8196" name="Picture 4" descr="250px-GarnetCrystal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10000"/>
            <a:ext cx="4089400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200px-Almand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284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200px-Espessarti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32225"/>
            <a:ext cx="3606800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150px-Garn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0525" y="228600"/>
            <a:ext cx="171608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Garnet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Ctr="1"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Cubic, usually </a:t>
            </a:r>
            <a:r>
              <a:rPr lang="en-US" sz="2400" dirty="0" err="1" smtClean="0"/>
              <a:t>rhombdodecahedrons</a:t>
            </a:r>
            <a:r>
              <a:rPr lang="en-US" sz="2400" dirty="0" smtClean="0"/>
              <a:t> &amp; also massive,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err="1" smtClean="0"/>
              <a:t>red,brown</a:t>
            </a:r>
            <a:r>
              <a:rPr lang="en-US" sz="2400" dirty="0" smtClean="0"/>
              <a:t>, yellow, green, black,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streak white, vitreous to resinous, transparent to translucent, no cleavage, uneven to </a:t>
            </a:r>
            <a:r>
              <a:rPr lang="en-US" sz="2400" dirty="0" err="1" smtClean="0"/>
              <a:t>conchoidal</a:t>
            </a:r>
            <a:r>
              <a:rPr lang="en-US" sz="2400" dirty="0" smtClean="0"/>
              <a:t>,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H.7, </a:t>
            </a:r>
            <a:r>
              <a:rPr lang="en-US" sz="2400" dirty="0" err="1" smtClean="0"/>
              <a:t>Sp.Gr</a:t>
            </a:r>
            <a:r>
              <a:rPr lang="en-US" sz="2400" dirty="0" smtClean="0"/>
              <a:t>. Av.4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In metamorphic rocks, </a:t>
            </a:r>
            <a:r>
              <a:rPr lang="en-US" sz="2400" dirty="0" err="1" smtClean="0"/>
              <a:t>alakline</a:t>
            </a:r>
            <a:r>
              <a:rPr lang="en-US" sz="2400" dirty="0" smtClean="0"/>
              <a:t> igneous rocks and in placers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Sri Lanka, India, Brazil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 smtClean="0"/>
              <a:t>Abrasive, cheap gemstone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Topaz Al2SiO4 (F,OH)</a:t>
            </a:r>
          </a:p>
        </p:txBody>
      </p:sp>
      <p:pic>
        <p:nvPicPr>
          <p:cNvPr id="10243" name="Picture 4" descr="170px-TopazUSGOV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17588" y="1905000"/>
            <a:ext cx="2481262" cy="3733800"/>
          </a:xfrm>
          <a:noFill/>
        </p:spPr>
      </p:pic>
      <p:pic>
        <p:nvPicPr>
          <p:cNvPr id="10244" name="Picture 6" descr="180px-Topaz-2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51363" y="1981200"/>
            <a:ext cx="3149600" cy="34290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1261</Words>
  <Application>Microsoft Office PowerPoint</Application>
  <PresentationFormat>On-screen Show (4:3)</PresentationFormat>
  <Paragraphs>196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SILICATES</vt:lpstr>
      <vt:lpstr>Silicon-oxygen tetrahedron</vt:lpstr>
      <vt:lpstr>Silicates</vt:lpstr>
      <vt:lpstr>Nesosilicates</vt:lpstr>
      <vt:lpstr>Olivine (Mg,Fe)2SiO4</vt:lpstr>
      <vt:lpstr>Peridot Gem quality of olivine (forsterite) occurs at St. John’s Island near Ras Benas in the Red Sea.  Highly valued in Gem markets</vt:lpstr>
      <vt:lpstr>Nesosilicates</vt:lpstr>
      <vt:lpstr>Garnet</vt:lpstr>
      <vt:lpstr>Topaz Al2SiO4 (F,OH)</vt:lpstr>
      <vt:lpstr>Topaz</vt:lpstr>
      <vt:lpstr>Zircon ZrSiO4</vt:lpstr>
      <vt:lpstr>Zircon ZrSiO4</vt:lpstr>
      <vt:lpstr>Kyanite Al2SiO5</vt:lpstr>
      <vt:lpstr>Kyanite</vt:lpstr>
      <vt:lpstr>Sorosilicates</vt:lpstr>
      <vt:lpstr>Epidote</vt:lpstr>
      <vt:lpstr>Cyclosilicates</vt:lpstr>
      <vt:lpstr>Tourmaline</vt:lpstr>
      <vt:lpstr>Cyclosilicates</vt:lpstr>
      <vt:lpstr>Beryl</vt:lpstr>
      <vt:lpstr>Emerald Beryl with Cr and V impurities</vt:lpstr>
      <vt:lpstr>Inosilicates</vt:lpstr>
      <vt:lpstr>Pyroxene </vt:lpstr>
      <vt:lpstr>Inosilicates</vt:lpstr>
      <vt:lpstr>Amphibole</vt:lpstr>
      <vt:lpstr>Phyllosilicates </vt:lpstr>
      <vt:lpstr>Mica Group</vt:lpstr>
      <vt:lpstr>Muscovite</vt:lpstr>
      <vt:lpstr>Mica Group</vt:lpstr>
      <vt:lpstr>Biotite</vt:lpstr>
      <vt:lpstr>Mica Group</vt:lpstr>
      <vt:lpstr>Talc</vt:lpstr>
      <vt:lpstr>Talc</vt:lpstr>
      <vt:lpstr>Tectosilicates</vt:lpstr>
      <vt:lpstr>Potash Feldspars</vt:lpstr>
      <vt:lpstr>Microcline</vt:lpstr>
      <vt:lpstr>Potash Feldspars</vt:lpstr>
      <vt:lpstr>Orthoclase</vt:lpstr>
      <vt:lpstr>       Plagioclase Feldspars Albite (NaAlSi3O8) Oligoclase Andesine labradorite Bytownite Anorthite (CaAl2Si2O8) </vt:lpstr>
      <vt:lpstr>Plagioclase Feldspars</vt:lpstr>
      <vt:lpstr>The SiO2 Group</vt:lpstr>
      <vt:lpstr>Quartz</vt:lpstr>
      <vt:lpstr>Quartz</vt:lpstr>
      <vt:lpstr>Opal Hydrous silica-SiO2.nH2O</vt:lpstr>
      <vt:lpstr>Opal</vt:lpstr>
      <vt:lpstr>Chalcedony Cryptocrystalline silica</vt:lpstr>
      <vt:lpstr>Jasper  Silica with hematite impurities Cryptocrystalline silica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SILICATES</dc:title>
  <dc:creator>DELL</dc:creator>
  <cp:lastModifiedBy>DELL</cp:lastModifiedBy>
  <cp:revision>1</cp:revision>
  <dcterms:created xsi:type="dcterms:W3CDTF">2012-10-14T02:08:50Z</dcterms:created>
  <dcterms:modified xsi:type="dcterms:W3CDTF">2012-10-14T02:18:17Z</dcterms:modified>
</cp:coreProperties>
</file>