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65"/>
  </p:notesMasterIdLst>
  <p:sldIdLst>
    <p:sldId id="445" r:id="rId2"/>
    <p:sldId id="447" r:id="rId3"/>
    <p:sldId id="497" r:id="rId4"/>
    <p:sldId id="498" r:id="rId5"/>
    <p:sldId id="452" r:id="rId6"/>
    <p:sldId id="453" r:id="rId7"/>
    <p:sldId id="454" r:id="rId8"/>
    <p:sldId id="455" r:id="rId9"/>
    <p:sldId id="463" r:id="rId10"/>
    <p:sldId id="479" r:id="rId11"/>
    <p:sldId id="481" r:id="rId12"/>
    <p:sldId id="480" r:id="rId13"/>
    <p:sldId id="482" r:id="rId14"/>
    <p:sldId id="502" r:id="rId15"/>
    <p:sldId id="483" r:id="rId16"/>
    <p:sldId id="484" r:id="rId17"/>
    <p:sldId id="485" r:id="rId18"/>
    <p:sldId id="503" r:id="rId19"/>
    <p:sldId id="486" r:id="rId20"/>
    <p:sldId id="487" r:id="rId21"/>
    <p:sldId id="515" r:id="rId22"/>
    <p:sldId id="516" r:id="rId23"/>
    <p:sldId id="518" r:id="rId24"/>
    <p:sldId id="519" r:id="rId25"/>
    <p:sldId id="520" r:id="rId26"/>
    <p:sldId id="521" r:id="rId27"/>
    <p:sldId id="517" r:id="rId28"/>
    <p:sldId id="522" r:id="rId29"/>
    <p:sldId id="523" r:id="rId30"/>
    <p:sldId id="488" r:id="rId31"/>
    <p:sldId id="394" r:id="rId32"/>
    <p:sldId id="315" r:id="rId33"/>
    <p:sldId id="432" r:id="rId34"/>
    <p:sldId id="355" r:id="rId35"/>
    <p:sldId id="356" r:id="rId36"/>
    <p:sldId id="430" r:id="rId37"/>
    <p:sldId id="428" r:id="rId38"/>
    <p:sldId id="433" r:id="rId39"/>
    <p:sldId id="434" r:id="rId40"/>
    <p:sldId id="424" r:id="rId41"/>
    <p:sldId id="443" r:id="rId42"/>
    <p:sldId id="470" r:id="rId43"/>
    <p:sldId id="471" r:id="rId44"/>
    <p:sldId id="472" r:id="rId45"/>
    <p:sldId id="473" r:id="rId46"/>
    <p:sldId id="474" r:id="rId47"/>
    <p:sldId id="475" r:id="rId48"/>
    <p:sldId id="476" r:id="rId49"/>
    <p:sldId id="489" r:id="rId50"/>
    <p:sldId id="490" r:id="rId51"/>
    <p:sldId id="491" r:id="rId52"/>
    <p:sldId id="492" r:id="rId53"/>
    <p:sldId id="493" r:id="rId54"/>
    <p:sldId id="494" r:id="rId55"/>
    <p:sldId id="495" r:id="rId56"/>
    <p:sldId id="496" r:id="rId57"/>
    <p:sldId id="504" r:id="rId58"/>
    <p:sldId id="505" r:id="rId59"/>
    <p:sldId id="506" r:id="rId60"/>
    <p:sldId id="507" r:id="rId61"/>
    <p:sldId id="508" r:id="rId62"/>
    <p:sldId id="511" r:id="rId63"/>
    <p:sldId id="512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04E9DF6-B5CF-4B96-B6F8-040256DD4A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54B28-950D-45FE-A13C-87687B693961}" type="slidenum">
              <a:rPr lang="en-US"/>
              <a:pPr/>
              <a:t>1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ko-KR" altLang="en-US">
              <a:ea typeface="굴림" pitchFamily="34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22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3954B6-3B02-4640-B154-9BE4A3D6E03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5226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F731B-4665-4E51-9F90-DBC0DB611E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C12FD-291C-4A2E-9790-57C89AA70F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F19EB-0D02-4100-99E7-C65B6F0A1B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DF76A-091D-4D3D-B7E8-5D0F439982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29BB1-179F-42DB-9269-3DD1F6CB0E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60191-1A12-470B-8375-3B906DEC0E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7AFD1-BFFA-4FAD-B096-13415D436F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919FA-F8EC-4144-A611-B709C7AC9B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D4E56-4788-4A11-9CF1-17F65223D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72883-ABE9-45DA-9396-B5AF99D49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123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35123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12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351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3A2CC4-F648-4C58-AC79-18CAA4984C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7C296-E5E0-4F1E-8108-5C0D56F60205}" type="slidenum">
              <a:rPr lang="en-US"/>
              <a:pPr/>
              <a:t>1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pitchFamily="34" charset="-127"/>
              </a:rPr>
              <a:t>Introduction to Simulation</a:t>
            </a:r>
          </a:p>
        </p:txBody>
      </p:sp>
      <p:grpSp>
        <p:nvGrpSpPr>
          <p:cNvPr id="246797" name="Group 13"/>
          <p:cNvGrpSpPr>
            <a:grpSpLocks/>
          </p:cNvGrpSpPr>
          <p:nvPr/>
        </p:nvGrpSpPr>
        <p:grpSpPr bwMode="auto">
          <a:xfrm>
            <a:off x="914400" y="3429000"/>
            <a:ext cx="7056438" cy="990600"/>
            <a:chOff x="576" y="1056"/>
            <a:chExt cx="4445" cy="624"/>
          </a:xfrm>
        </p:grpSpPr>
        <p:sp>
          <p:nvSpPr>
            <p:cNvPr id="246788" name="Freeform 4"/>
            <p:cNvSpPr>
              <a:spLocks/>
            </p:cNvSpPr>
            <p:nvPr/>
          </p:nvSpPr>
          <p:spPr bwMode="auto">
            <a:xfrm>
              <a:off x="576" y="1056"/>
              <a:ext cx="1037" cy="576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296" y="123"/>
                </a:cxn>
                <a:cxn ang="0">
                  <a:pos x="338" y="182"/>
                </a:cxn>
                <a:cxn ang="0">
                  <a:pos x="408" y="208"/>
                </a:cxn>
                <a:cxn ang="0">
                  <a:pos x="461" y="304"/>
                </a:cxn>
                <a:cxn ang="0">
                  <a:pos x="504" y="422"/>
                </a:cxn>
                <a:cxn ang="0">
                  <a:pos x="498" y="475"/>
                </a:cxn>
                <a:cxn ang="0">
                  <a:pos x="413" y="523"/>
                </a:cxn>
                <a:cxn ang="0">
                  <a:pos x="290" y="518"/>
                </a:cxn>
                <a:cxn ang="0">
                  <a:pos x="152" y="486"/>
                </a:cxn>
                <a:cxn ang="0">
                  <a:pos x="66" y="464"/>
                </a:cxn>
                <a:cxn ang="0">
                  <a:pos x="18" y="422"/>
                </a:cxn>
                <a:cxn ang="0">
                  <a:pos x="45" y="336"/>
                </a:cxn>
                <a:cxn ang="0">
                  <a:pos x="88" y="267"/>
                </a:cxn>
                <a:cxn ang="0">
                  <a:pos x="93" y="48"/>
                </a:cxn>
                <a:cxn ang="0">
                  <a:pos x="189" y="11"/>
                </a:cxn>
                <a:cxn ang="0">
                  <a:pos x="216" y="0"/>
                </a:cxn>
              </a:cxnLst>
              <a:rect l="0" t="0" r="r" b="b"/>
              <a:pathLst>
                <a:path w="504" h="523">
                  <a:moveTo>
                    <a:pt x="216" y="0"/>
                  </a:moveTo>
                  <a:cubicBezTo>
                    <a:pt x="239" y="46"/>
                    <a:pt x="261" y="85"/>
                    <a:pt x="296" y="123"/>
                  </a:cubicBezTo>
                  <a:cubicBezTo>
                    <a:pt x="313" y="141"/>
                    <a:pt x="317" y="168"/>
                    <a:pt x="338" y="182"/>
                  </a:cubicBezTo>
                  <a:cubicBezTo>
                    <a:pt x="361" y="197"/>
                    <a:pt x="383" y="200"/>
                    <a:pt x="408" y="208"/>
                  </a:cubicBezTo>
                  <a:cubicBezTo>
                    <a:pt x="430" y="238"/>
                    <a:pt x="440" y="273"/>
                    <a:pt x="461" y="304"/>
                  </a:cubicBezTo>
                  <a:cubicBezTo>
                    <a:pt x="470" y="345"/>
                    <a:pt x="493" y="381"/>
                    <a:pt x="504" y="422"/>
                  </a:cubicBezTo>
                  <a:cubicBezTo>
                    <a:pt x="502" y="440"/>
                    <a:pt x="503" y="458"/>
                    <a:pt x="498" y="475"/>
                  </a:cubicBezTo>
                  <a:cubicBezTo>
                    <a:pt x="488" y="507"/>
                    <a:pt x="440" y="515"/>
                    <a:pt x="413" y="523"/>
                  </a:cubicBezTo>
                  <a:cubicBezTo>
                    <a:pt x="372" y="521"/>
                    <a:pt x="331" y="522"/>
                    <a:pt x="290" y="518"/>
                  </a:cubicBezTo>
                  <a:cubicBezTo>
                    <a:pt x="245" y="514"/>
                    <a:pt x="197" y="495"/>
                    <a:pt x="152" y="486"/>
                  </a:cubicBezTo>
                  <a:cubicBezTo>
                    <a:pt x="124" y="472"/>
                    <a:pt x="96" y="471"/>
                    <a:pt x="66" y="464"/>
                  </a:cubicBezTo>
                  <a:cubicBezTo>
                    <a:pt x="43" y="453"/>
                    <a:pt x="32" y="443"/>
                    <a:pt x="18" y="422"/>
                  </a:cubicBezTo>
                  <a:cubicBezTo>
                    <a:pt x="5" y="380"/>
                    <a:pt x="0" y="360"/>
                    <a:pt x="45" y="336"/>
                  </a:cubicBezTo>
                  <a:cubicBezTo>
                    <a:pt x="62" y="314"/>
                    <a:pt x="78" y="293"/>
                    <a:pt x="88" y="267"/>
                  </a:cubicBezTo>
                  <a:cubicBezTo>
                    <a:pt x="88" y="258"/>
                    <a:pt x="83" y="79"/>
                    <a:pt x="93" y="48"/>
                  </a:cubicBezTo>
                  <a:cubicBezTo>
                    <a:pt x="102" y="20"/>
                    <a:pt x="171" y="13"/>
                    <a:pt x="189" y="11"/>
                  </a:cubicBezTo>
                  <a:cubicBezTo>
                    <a:pt x="216" y="17"/>
                    <a:pt x="207" y="23"/>
                    <a:pt x="216" y="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round/>
              <a:headEnd/>
              <a:tailEnd/>
            </a:ln>
            <a:effectLst/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>
              <a:flatTx/>
            </a:bodyPr>
            <a:lstStyle/>
            <a:p>
              <a:endParaRPr lang="en-US"/>
            </a:p>
          </p:txBody>
        </p:sp>
        <p:sp>
          <p:nvSpPr>
            <p:cNvPr id="246792" name="Rectangle 8"/>
            <p:cNvSpPr>
              <a:spLocks noChangeArrowheads="1"/>
            </p:cNvSpPr>
            <p:nvPr/>
          </p:nvSpPr>
          <p:spPr bwMode="auto">
            <a:xfrm>
              <a:off x="4205" y="1200"/>
              <a:ext cx="816" cy="480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246795" name="Group 11"/>
            <p:cNvGrpSpPr>
              <a:grpSpLocks/>
            </p:cNvGrpSpPr>
            <p:nvPr/>
          </p:nvGrpSpPr>
          <p:grpSpPr bwMode="auto">
            <a:xfrm>
              <a:off x="653" y="1132"/>
              <a:ext cx="4368" cy="548"/>
              <a:chOff x="653" y="1104"/>
              <a:chExt cx="4368" cy="548"/>
            </a:xfrm>
          </p:grpSpPr>
          <p:sp>
            <p:nvSpPr>
              <p:cNvPr id="246789" name="Text Box 5"/>
              <p:cNvSpPr txBox="1">
                <a:spLocks noChangeArrowheads="1"/>
              </p:cNvSpPr>
              <p:nvPr/>
            </p:nvSpPr>
            <p:spPr bwMode="auto">
              <a:xfrm>
                <a:off x="653" y="1180"/>
                <a:ext cx="81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1">
                  <a:spcBef>
                    <a:spcPct val="50000"/>
                  </a:spcBef>
                </a:pPr>
                <a:r>
                  <a:rPr kumimoji="1" lang="en-US" altLang="ko-KR">
                    <a:latin typeface="Tahoma" pitchFamily="34" charset="0"/>
                    <a:ea typeface="굴림" pitchFamily="34" charset="-127"/>
                  </a:rPr>
                  <a:t>Real-world process</a:t>
                </a:r>
              </a:p>
            </p:txBody>
          </p:sp>
          <p:sp>
            <p:nvSpPr>
              <p:cNvPr id="246790" name="Text Box 6"/>
              <p:cNvSpPr txBox="1">
                <a:spLocks noChangeArrowheads="1"/>
              </p:cNvSpPr>
              <p:nvPr/>
            </p:nvSpPr>
            <p:spPr bwMode="auto">
              <a:xfrm>
                <a:off x="1613" y="1392"/>
                <a:ext cx="25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latinLnBrk="1">
                  <a:spcBef>
                    <a:spcPct val="50000"/>
                  </a:spcBef>
                </a:pPr>
                <a:r>
                  <a:rPr kumimoji="1" lang="en-US" altLang="ko-KR">
                    <a:latin typeface="Tahoma" pitchFamily="34" charset="0"/>
                    <a:ea typeface="굴림" pitchFamily="34" charset="-127"/>
                  </a:rPr>
                  <a:t>concerning the behavior of a system</a:t>
                </a:r>
              </a:p>
            </p:txBody>
          </p:sp>
          <p:sp>
            <p:nvSpPr>
              <p:cNvPr id="246791" name="Text Box 7"/>
              <p:cNvSpPr txBox="1">
                <a:spLocks noChangeArrowheads="1"/>
              </p:cNvSpPr>
              <p:nvPr/>
            </p:nvSpPr>
            <p:spPr bwMode="auto">
              <a:xfrm>
                <a:off x="1613" y="1104"/>
                <a:ext cx="25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latinLnBrk="1">
                  <a:spcBef>
                    <a:spcPct val="50000"/>
                  </a:spcBef>
                </a:pPr>
                <a:r>
                  <a:rPr kumimoji="1" lang="en-US" altLang="ko-KR">
                    <a:latin typeface="Tahoma" pitchFamily="34" charset="0"/>
                    <a:ea typeface="굴림" pitchFamily="34" charset="-127"/>
                  </a:rPr>
                  <a:t>A set of assumptions</a:t>
                </a:r>
              </a:p>
            </p:txBody>
          </p:sp>
          <p:sp>
            <p:nvSpPr>
              <p:cNvPr id="246793" name="Text Box 9"/>
              <p:cNvSpPr txBox="1">
                <a:spLocks noChangeArrowheads="1"/>
              </p:cNvSpPr>
              <p:nvPr/>
            </p:nvSpPr>
            <p:spPr bwMode="auto">
              <a:xfrm>
                <a:off x="4205" y="1248"/>
                <a:ext cx="81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latinLnBrk="1">
                  <a:spcBef>
                    <a:spcPct val="50000"/>
                  </a:spcBef>
                </a:pPr>
                <a:r>
                  <a:rPr kumimoji="1" lang="en-US" altLang="ko-KR">
                    <a:latin typeface="Tahoma" pitchFamily="34" charset="0"/>
                    <a:ea typeface="굴림" pitchFamily="34" charset="-127"/>
                  </a:rPr>
                  <a:t>Modeling &amp; Analysis</a:t>
                </a:r>
              </a:p>
            </p:txBody>
          </p:sp>
        </p:grpSp>
      </p:grpSp>
      <p:sp>
        <p:nvSpPr>
          <p:cNvPr id="246794" name="Line 10"/>
          <p:cNvSpPr>
            <a:spLocks noChangeShapeType="1"/>
          </p:cNvSpPr>
          <p:nvPr/>
        </p:nvSpPr>
        <p:spPr bwMode="auto">
          <a:xfrm>
            <a:off x="2408238" y="40386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31EA9-D63B-4037-8C56-43E0D4341169}" type="slidenum">
              <a:rPr lang="en-US"/>
              <a:pPr/>
              <a:t>10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sz="3000">
                <a:ea typeface="굴림" pitchFamily="34" charset="-127"/>
              </a:rPr>
              <a:t>Example : A single channel queue</a:t>
            </a:r>
            <a:br>
              <a:rPr kumimoji="1" lang="en-US" altLang="ko-KR" sz="3000">
                <a:ea typeface="굴림" pitchFamily="34" charset="-127"/>
              </a:rPr>
            </a:br>
            <a:endParaRPr kumimoji="1" lang="en-US" sz="300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kumimoji="1" lang="en-US" altLang="ko-KR" sz="260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kumimoji="1" lang="en-US" altLang="ko-KR" sz="260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kumimoji="1" lang="en-US" altLang="ko-KR" sz="260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kumimoji="1" lang="en-US" altLang="ko-KR" sz="2600">
                <a:ea typeface="굴림" pitchFamily="34" charset="-127"/>
              </a:rPr>
              <a:t>Assumptions</a:t>
            </a:r>
          </a:p>
          <a:p>
            <a:pPr lvl="1">
              <a:lnSpc>
                <a:spcPct val="90000"/>
              </a:lnSpc>
            </a:pPr>
            <a:r>
              <a:rPr kumimoji="1" lang="en-US" altLang="ko-KR" sz="2200">
                <a:ea typeface="굴림" pitchFamily="34" charset="-127"/>
              </a:rPr>
              <a:t>Only one checkout counter. </a:t>
            </a:r>
          </a:p>
          <a:p>
            <a:pPr lvl="1">
              <a:lnSpc>
                <a:spcPct val="90000"/>
              </a:lnSpc>
            </a:pPr>
            <a:r>
              <a:rPr kumimoji="1" lang="en-US" altLang="ko-KR" sz="2200">
                <a:ea typeface="굴림" pitchFamily="34" charset="-127"/>
              </a:rPr>
              <a:t>Customers arrive at this checkout counter at random from 1 to 8 minutes apart. </a:t>
            </a:r>
          </a:p>
          <a:p>
            <a:pPr lvl="1">
              <a:lnSpc>
                <a:spcPct val="90000"/>
              </a:lnSpc>
            </a:pPr>
            <a:r>
              <a:rPr kumimoji="1" lang="en-US" altLang="ko-KR" sz="2200">
                <a:ea typeface="굴림" pitchFamily="34" charset="-127"/>
              </a:rPr>
              <a:t>The service times vary from 1 to 6 minutes with</a:t>
            </a:r>
          </a:p>
          <a:p>
            <a:pPr lvl="1">
              <a:lnSpc>
                <a:spcPct val="90000"/>
              </a:lnSpc>
            </a:pPr>
            <a:r>
              <a:rPr kumimoji="1" lang="en-US" altLang="ko-KR" sz="2200">
                <a:ea typeface="굴림" pitchFamily="34" charset="-127"/>
              </a:rPr>
              <a:t>The problem is to analyze the system by simulating the arrival and service of 20 customers.</a:t>
            </a:r>
          </a:p>
          <a:p>
            <a:pPr>
              <a:lnSpc>
                <a:spcPct val="90000"/>
              </a:lnSpc>
            </a:pPr>
            <a:endParaRPr lang="en-US" sz="2600"/>
          </a:p>
        </p:txBody>
      </p:sp>
      <p:pic>
        <p:nvPicPr>
          <p:cNvPr id="282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763713"/>
            <a:ext cx="3695700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73908-5410-433F-A91F-61E6A57A66BD}" type="slidenum">
              <a:rPr lang="en-US"/>
              <a:pPr/>
              <a:t>11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Model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System State = (Q(t),S(t))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Q = queue length = 0,1,2,3,…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 = 0|1, idle or busy</a:t>
            </a:r>
          </a:p>
          <a:p>
            <a:pPr>
              <a:lnSpc>
                <a:spcPct val="90000"/>
              </a:lnSpc>
            </a:pPr>
            <a:r>
              <a:rPr lang="en-US" sz="2600"/>
              <a:t>Entities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Customer, Server</a:t>
            </a:r>
          </a:p>
          <a:p>
            <a:pPr>
              <a:lnSpc>
                <a:spcPct val="90000"/>
              </a:lnSpc>
            </a:pPr>
            <a:r>
              <a:rPr lang="en-US" sz="2600"/>
              <a:t>Events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Arrival, Departure</a:t>
            </a:r>
          </a:p>
          <a:p>
            <a:pPr>
              <a:lnSpc>
                <a:spcPct val="90000"/>
              </a:lnSpc>
            </a:pPr>
            <a:r>
              <a:rPr lang="en-US" sz="2600"/>
              <a:t>Activities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Inter-arrival time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Service time</a:t>
            </a:r>
          </a:p>
          <a:p>
            <a:pPr lvl="1">
              <a:lnSpc>
                <a:spcPct val="90000"/>
              </a:lnSpc>
            </a:pPr>
            <a:endParaRPr lang="en-US"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4DEB-0EDF-4F2F-B654-1480A65768E1}" type="slidenum">
              <a:rPr lang="en-US"/>
              <a:pPr/>
              <a:t>12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Computational Model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Three approaches to build a simulation</a:t>
            </a:r>
          </a:p>
          <a:p>
            <a:pPr lvl="1"/>
            <a:r>
              <a:rPr lang="en-US"/>
              <a:t>Event scheduling</a:t>
            </a:r>
          </a:p>
          <a:p>
            <a:pPr lvl="1"/>
            <a:r>
              <a:rPr lang="en-US"/>
              <a:t>Activity scanning</a:t>
            </a:r>
          </a:p>
          <a:p>
            <a:pPr lvl="1"/>
            <a:r>
              <a:rPr lang="en-US"/>
              <a:t>Process interaction</a:t>
            </a:r>
          </a:p>
          <a:p>
            <a:endParaRPr lang="en-US" altLang="ko-KR">
              <a:ea typeface="굴림" pitchFamily="34" charset="-127"/>
            </a:endParaRP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A6DF-279B-4504-AB65-F51C45BA5A3D}" type="slidenum">
              <a:rPr lang="en-US"/>
              <a:pPr/>
              <a:t>13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scheduling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The model consists a collection of events</a:t>
            </a:r>
          </a:p>
          <a:p>
            <a:r>
              <a:rPr lang="en-US" sz="2600"/>
              <a:t>Each event has associated routines to:</a:t>
            </a:r>
          </a:p>
          <a:p>
            <a:pPr lvl="1"/>
            <a:r>
              <a:rPr lang="en-US" sz="2200"/>
              <a:t>Update state attributes</a:t>
            </a:r>
          </a:p>
          <a:p>
            <a:pPr lvl="1"/>
            <a:r>
              <a:rPr lang="en-US" sz="2200"/>
              <a:t>create event notices</a:t>
            </a:r>
          </a:p>
          <a:p>
            <a:r>
              <a:rPr lang="en-US"/>
              <a:t>Time advance mechanism</a:t>
            </a:r>
          </a:p>
          <a:p>
            <a:pPr lvl="1"/>
            <a:r>
              <a:rPr lang="en-US"/>
              <a:t>Advances to next event time</a:t>
            </a:r>
          </a:p>
          <a:p>
            <a:endParaRPr lang="en-US" sz="2600"/>
          </a:p>
          <a:p>
            <a:pPr>
              <a:buFont typeface="Wingdings" pitchFamily="2" charset="2"/>
              <a:buNone/>
            </a:pPr>
            <a:endParaRPr lang="en-US" sz="2600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599AC-E5FC-45E2-BD26-A7AD1B7615E5}" type="slidenum">
              <a:rPr lang="en-US"/>
              <a:pPr/>
              <a:t>14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scheduling</a:t>
            </a:r>
          </a:p>
        </p:txBody>
      </p:sp>
      <p:pic>
        <p:nvPicPr>
          <p:cNvPr id="30618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35000" y="1868488"/>
            <a:ext cx="7864475" cy="404812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564D4-FA4C-43BA-ABAF-C85AA1690CBB}" type="slidenum">
              <a:rPr lang="en-US"/>
              <a:pPr/>
              <a:t>15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scheduling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Events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Arrival, Departure, Stop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Event notices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A(t), D(t), E(60)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A(t): state response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If S(t</a:t>
            </a:r>
            <a:r>
              <a:rPr lang="en-US" sz="2200" baseline="-25000" dirty="0"/>
              <a:t>0</a:t>
            </a:r>
            <a:r>
              <a:rPr lang="en-US" sz="2200" dirty="0"/>
              <a:t>)=0,  then S(t)=1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else  Q(t)= Q(t</a:t>
            </a:r>
            <a:r>
              <a:rPr lang="en-US" sz="2200" baseline="-25000" dirty="0"/>
              <a:t>0</a:t>
            </a:r>
            <a:r>
              <a:rPr lang="en-US" sz="2200" dirty="0"/>
              <a:t>)+1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A(t): Event notices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Create event notice A(t + getArrivalTime())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If S(t</a:t>
            </a:r>
            <a:r>
              <a:rPr lang="en-US" sz="2200" baseline="-25000" dirty="0"/>
              <a:t>0</a:t>
            </a:r>
            <a:r>
              <a:rPr lang="en-US" sz="2200" dirty="0"/>
              <a:t>)=0  Create D(t+getServiceTime())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ECC5-1A59-4467-AAA5-05AEE2B3DEF2}" type="slidenum">
              <a:rPr lang="en-US"/>
              <a:pPr/>
              <a:t>16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scheduling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D(t): state response</a:t>
            </a:r>
          </a:p>
          <a:p>
            <a:pPr lvl="1"/>
            <a:r>
              <a:rPr lang="en-US"/>
              <a:t>If Q(t</a:t>
            </a:r>
            <a:r>
              <a:rPr lang="en-US" baseline="-25000"/>
              <a:t>0</a:t>
            </a:r>
            <a:r>
              <a:rPr lang="en-US"/>
              <a:t>)=0 , S(t)=0</a:t>
            </a:r>
          </a:p>
          <a:p>
            <a:pPr lvl="1"/>
            <a:r>
              <a:rPr lang="en-US"/>
              <a:t>else Q(t)= Q(t</a:t>
            </a:r>
            <a:r>
              <a:rPr lang="en-US" baseline="-25000"/>
              <a:t>0</a:t>
            </a:r>
            <a:r>
              <a:rPr lang="en-US"/>
              <a:t>)-1,S(t)=1</a:t>
            </a:r>
          </a:p>
          <a:p>
            <a:r>
              <a:rPr lang="en-US"/>
              <a:t> D(t): Event notices</a:t>
            </a:r>
          </a:p>
          <a:p>
            <a:pPr lvl="1"/>
            <a:r>
              <a:rPr lang="en-US"/>
              <a:t>If Q(t</a:t>
            </a:r>
            <a:r>
              <a:rPr lang="en-US" baseline="-25000"/>
              <a:t>0</a:t>
            </a:r>
            <a:r>
              <a:rPr lang="en-US"/>
              <a:t>)&gt;0  Create D(t + getServiceTime())</a:t>
            </a:r>
          </a:p>
          <a:p>
            <a:r>
              <a:rPr lang="en-US"/>
              <a:t>E(t): Stop simulation and process results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45C1-7F96-481B-A321-09E5D679F694}" type="slidenum">
              <a:rPr lang="en-US"/>
              <a:pPr/>
              <a:t>17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Scanning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The model consists of a collection of activities</a:t>
            </a:r>
          </a:p>
          <a:p>
            <a:r>
              <a:rPr lang="en-US" sz="2600"/>
              <a:t>Each activity has associated </a:t>
            </a:r>
          </a:p>
          <a:p>
            <a:pPr lvl="1"/>
            <a:r>
              <a:rPr lang="en-US" sz="2200"/>
              <a:t>starting condition </a:t>
            </a:r>
          </a:p>
          <a:p>
            <a:pPr lvl="1"/>
            <a:r>
              <a:rPr lang="en-US" sz="2200"/>
              <a:t>actions to be executed when the activity starts</a:t>
            </a:r>
          </a:p>
          <a:p>
            <a:r>
              <a:rPr lang="en-US" sz="2600"/>
              <a:t>Time advance mechanism</a:t>
            </a:r>
          </a:p>
          <a:p>
            <a:pPr lvl="1"/>
            <a:r>
              <a:rPr lang="en-US" sz="2200"/>
              <a:t>Fixed time increment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At each clock advance, the conditions for each activity are checked and, if the conditions are true, then the corresponding activity begins</a:t>
            </a:r>
            <a:endParaRPr lang="en-US"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7220-1ECC-49C3-BA33-E60EF4361BED}" type="slidenum">
              <a:rPr lang="en-US"/>
              <a:pPr/>
              <a:t>18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Scanning</a:t>
            </a:r>
          </a:p>
        </p:txBody>
      </p:sp>
      <p:pic>
        <p:nvPicPr>
          <p:cNvPr id="30720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76300" y="2062163"/>
            <a:ext cx="7381875" cy="364648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52CF0-B557-45C2-8CD1-58A3E7B57A04}" type="slidenum">
              <a:rPr lang="en-US"/>
              <a:pPr/>
              <a:t>19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Scanning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Activities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Inter arrival, Service time</a:t>
            </a:r>
          </a:p>
          <a:p>
            <a:pPr>
              <a:lnSpc>
                <a:spcPct val="90000"/>
              </a:lnSpc>
            </a:pPr>
            <a:r>
              <a:rPr lang="en-US" sz="2100"/>
              <a:t>Inter arrival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Condition: if t=t_arrival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Action: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t_arrival=arrival time of next customer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If S = idle, set S=busy and generate service time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Else Q++</a:t>
            </a:r>
          </a:p>
          <a:p>
            <a:pPr>
              <a:lnSpc>
                <a:spcPct val="90000"/>
              </a:lnSpc>
            </a:pPr>
            <a:r>
              <a:rPr lang="en-US" sz="2100"/>
              <a:t>Service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Condition: if t=t_depart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Action: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If  Q&gt;0, set S=busy and generate service time , Q--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Else S=idle</a:t>
            </a:r>
          </a:p>
          <a:p>
            <a:pPr>
              <a:lnSpc>
                <a:spcPct val="90000"/>
              </a:lnSpc>
            </a:pPr>
            <a:endParaRPr lang="en-US" sz="21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D1558-6646-42BE-ABC7-CD06C2D56D70}" type="slidenum">
              <a:rPr lang="en-US"/>
              <a:pPr/>
              <a:t>2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pitchFamily="34" charset="-127"/>
              </a:rPr>
              <a:t>Introduction to Simulation</a:t>
            </a:r>
            <a:endParaRPr lang="en-US">
              <a:ea typeface="굴림" pitchFamily="34" charset="-127"/>
            </a:endParaRP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Simulation </a:t>
            </a:r>
          </a:p>
          <a:p>
            <a:pPr lvl="1"/>
            <a:r>
              <a:rPr lang="en-US" dirty="0"/>
              <a:t>technique that imitates the operation of a real-world system as it evolves over time. </a:t>
            </a:r>
            <a:r>
              <a:rPr lang="en-US" dirty="0" smtClean="0"/>
              <a:t>This </a:t>
            </a:r>
            <a:r>
              <a:rPr lang="en-US" dirty="0"/>
              <a:t>is normally done by </a:t>
            </a:r>
            <a:r>
              <a:rPr lang="en-US" dirty="0" smtClean="0"/>
              <a:t>developing </a:t>
            </a:r>
            <a:r>
              <a:rPr lang="en-US" dirty="0"/>
              <a:t>a simulation model. </a:t>
            </a:r>
          </a:p>
          <a:p>
            <a:pPr lvl="1"/>
            <a:r>
              <a:rPr lang="en-US" dirty="0"/>
              <a:t>A simulation </a:t>
            </a:r>
            <a:r>
              <a:rPr lang="en-US" dirty="0" smtClean="0"/>
              <a:t>model</a:t>
            </a:r>
          </a:p>
          <a:p>
            <a:pPr lvl="2"/>
            <a:r>
              <a:rPr lang="en-US" dirty="0" smtClean="0"/>
              <a:t>takes </a:t>
            </a:r>
            <a:r>
              <a:rPr lang="en-US" dirty="0"/>
              <a:t>a set of assumptions about the operation of the </a:t>
            </a:r>
            <a:r>
              <a:rPr lang="en-US" dirty="0" smtClean="0"/>
              <a:t>system </a:t>
            </a:r>
          </a:p>
          <a:p>
            <a:pPr lvl="2"/>
            <a:r>
              <a:rPr lang="en-US" dirty="0" smtClean="0"/>
              <a:t>expressed </a:t>
            </a:r>
            <a:r>
              <a:rPr lang="en-US" dirty="0"/>
              <a:t>as mathematical or logical relations between the objects</a:t>
            </a:r>
            <a:r>
              <a:rPr lang="en-US" altLang="ko-KR" sz="2700" dirty="0">
                <a:ea typeface="굴림" pitchFamily="34" charset="-127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DA40-382F-410F-8273-0BA4511B47E4}" type="slidenum">
              <a:rPr lang="en-US"/>
              <a:pPr/>
              <a:t>20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Interaction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600">
                <a:ea typeface="굴림" pitchFamily="34" charset="-127"/>
              </a:rPr>
              <a:t>The model consists a collection of processes</a:t>
            </a:r>
          </a:p>
          <a:p>
            <a:r>
              <a:rPr lang="en-US" altLang="ko-KR" sz="2600">
                <a:ea typeface="굴림" pitchFamily="34" charset="-127"/>
              </a:rPr>
              <a:t>A process is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the life cycle of an entity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a time-sequenced list of events, activities, and delays of an entity</a:t>
            </a:r>
            <a:endParaRPr lang="en-US" altLang="ko-KR" sz="2000">
              <a:ea typeface="굴림" pitchFamily="34" charset="-127"/>
            </a:endParaRPr>
          </a:p>
          <a:p>
            <a:r>
              <a:rPr lang="en-US"/>
              <a:t>Time advance mechanism</a:t>
            </a:r>
            <a:r>
              <a:rPr lang="en-US" altLang="ko-KR" sz="2600">
                <a:ea typeface="굴림" pitchFamily="34" charset="-127"/>
              </a:rPr>
              <a:t> 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Next event time</a:t>
            </a:r>
          </a:p>
          <a:p>
            <a:pPr lvl="1"/>
            <a:endParaRPr lang="en-US" altLang="ko-KR">
              <a:ea typeface="굴림" pitchFamily="34" charset="-127"/>
            </a:endParaRPr>
          </a:p>
          <a:p>
            <a:pPr lvl="1">
              <a:buFont typeface="Wingdings" pitchFamily="2" charset="2"/>
              <a:buNone/>
            </a:pPr>
            <a:endParaRPr lang="en-US" altLang="ko-KR">
              <a:ea typeface="굴림" pitchFamily="34" charset="-127"/>
            </a:endParaRP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82760-0D2B-4449-A427-75AF0B12EA53}" type="slidenum">
              <a:rPr lang="en-US"/>
              <a:pPr/>
              <a:t>21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the same problem with two servers.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grpSp>
        <p:nvGrpSpPr>
          <p:cNvPr id="319492" name="Group 4"/>
          <p:cNvGrpSpPr>
            <a:grpSpLocks/>
          </p:cNvGrpSpPr>
          <p:nvPr/>
        </p:nvGrpSpPr>
        <p:grpSpPr bwMode="auto">
          <a:xfrm>
            <a:off x="609600" y="3352800"/>
            <a:ext cx="8115300" cy="1439863"/>
            <a:chOff x="315" y="2880"/>
            <a:chExt cx="5112" cy="907"/>
          </a:xfrm>
        </p:grpSpPr>
        <p:pic>
          <p:nvPicPr>
            <p:cNvPr id="319493" name="Picture 3" descr="D:\جامعة الإمام محمد بن سعود الإسلامية\FALL 2009\التدريس\CS433-FALL2009\الاختبارات\الاختبارات خريف 2009\mmm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5" y="2880"/>
              <a:ext cx="2382" cy="90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grpSp>
          <p:nvGrpSpPr>
            <p:cNvPr id="319494" name="Group 8"/>
            <p:cNvGrpSpPr>
              <a:grpSpLocks/>
            </p:cNvGrpSpPr>
            <p:nvPr/>
          </p:nvGrpSpPr>
          <p:grpSpPr bwMode="auto">
            <a:xfrm>
              <a:off x="336" y="2901"/>
              <a:ext cx="2361" cy="874"/>
              <a:chOff x="376179" y="2938459"/>
              <a:chExt cx="3748143" cy="1387021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76179" y="3465337"/>
                <a:ext cx="1223980" cy="14441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¡"/>
                  <a:defRPr/>
                </a:pPr>
                <a:endParaRPr lang="en-US" sz="160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881291" y="2938459"/>
                <a:ext cx="1223980" cy="21424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¡"/>
                  <a:defRPr/>
                </a:pPr>
                <a:endParaRPr lang="en-US" sz="160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900341" y="4181064"/>
                <a:ext cx="1223980" cy="1444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80000"/>
                  </a:lnSpc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¡"/>
                  <a:defRPr/>
                </a:pPr>
                <a:endParaRPr lang="en-US" sz="1600"/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2805" y="3243"/>
              <a:ext cx="703" cy="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en-US" sz="160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752" y="2907"/>
              <a:ext cx="675" cy="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en-US" sz="16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43" y="3216"/>
              <a:ext cx="675" cy="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en-US" sz="16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46" y="3525"/>
              <a:ext cx="675" cy="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en-US" sz="160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273" y="2976"/>
              <a:ext cx="675" cy="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en-US" sz="160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591" y="3255"/>
              <a:ext cx="363" cy="1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en-US" sz="160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603" y="3553"/>
              <a:ext cx="363" cy="1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en-US" sz="16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5889-5814-495C-81AF-240146F5FB00}" type="slidenum">
              <a:rPr lang="en-US"/>
              <a:pPr/>
              <a:t>22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Model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600">
                <a:ea typeface="굴림" pitchFamily="34" charset="-127"/>
              </a:rPr>
              <a:t>System state 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the number of customers in queue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Status of server 1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Status of server 2</a:t>
            </a:r>
          </a:p>
          <a:p>
            <a:r>
              <a:rPr lang="en-US" altLang="ko-KR" sz="2600">
                <a:ea typeface="굴림" pitchFamily="34" charset="-127"/>
              </a:rPr>
              <a:t>Entities 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Customer, server </a:t>
            </a:r>
          </a:p>
          <a:p>
            <a:r>
              <a:rPr lang="en-US" altLang="ko-KR" sz="2600">
                <a:ea typeface="굴림" pitchFamily="34" charset="-127"/>
              </a:rPr>
              <a:t>Events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Arrival event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Service completion by server 1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Service completion by server 2</a:t>
            </a:r>
          </a:p>
          <a:p>
            <a:endParaRPr lang="en-US" sz="2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2FB0-710F-4100-858D-DE6C8C4BC023}" type="slidenum">
              <a:rPr lang="en-US"/>
              <a:pPr/>
              <a:t>23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Example3:Token based access scheme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System</a:t>
            </a:r>
          </a:p>
          <a:p>
            <a:pPr lvl="1"/>
            <a:r>
              <a:rPr lang="en-US"/>
              <a:t>a computer network consisting of a number of nodes interconnected via a shared wired or wireless transport medium</a:t>
            </a:r>
          </a:p>
          <a:p>
            <a:pPr lvl="1"/>
            <a:r>
              <a:rPr lang="en-US"/>
              <a:t>Access to the shared medium is controlled by a token</a:t>
            </a:r>
          </a:p>
          <a:p>
            <a:pPr lvl="1"/>
            <a:r>
              <a:rPr lang="en-US"/>
              <a:t>A node cannot transmit on the network unless it has the token.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72A8-FFAD-4832-8F7E-9AF81B2E52C4}" type="slidenum">
              <a:rPr lang="en-US"/>
              <a:pPr/>
              <a:t>24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Example3:Token based access scheme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Assumptions</a:t>
            </a:r>
          </a:p>
          <a:p>
            <a:pPr lvl="1">
              <a:lnSpc>
                <a:spcPct val="90000"/>
              </a:lnSpc>
            </a:pPr>
            <a:r>
              <a:rPr lang="en-US"/>
              <a:t>Three nodes</a:t>
            </a:r>
          </a:p>
          <a:p>
            <a:pPr lvl="1">
              <a:lnSpc>
                <a:spcPct val="90000"/>
              </a:lnSpc>
            </a:pPr>
            <a:r>
              <a:rPr lang="en-US"/>
              <a:t>A single queue at each node </a:t>
            </a:r>
          </a:p>
          <a:p>
            <a:pPr lvl="1">
              <a:lnSpc>
                <a:spcPct val="90000"/>
              </a:lnSpc>
            </a:pPr>
            <a:r>
              <a:rPr lang="en-US"/>
              <a:t>Only the queue that has the token can transmit packets. </a:t>
            </a:r>
          </a:p>
          <a:p>
            <a:pPr lvl="1">
              <a:lnSpc>
                <a:spcPct val="90000"/>
              </a:lnSpc>
            </a:pPr>
            <a:r>
              <a:rPr lang="en-US"/>
              <a:t>The maximum time that a queue can keep the token is T units of time</a:t>
            </a:r>
          </a:p>
          <a:p>
            <a:pPr lvl="1">
              <a:lnSpc>
                <a:spcPct val="90000"/>
              </a:lnSpc>
            </a:pPr>
            <a:r>
              <a:rPr lang="en-US"/>
              <a:t>The time it takes for the token to switch from one queue to the next is known as switch-over time.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34DE-0D02-420B-B03B-48B7E35E6D59}" type="slidenum">
              <a:rPr lang="en-US"/>
              <a:pPr/>
              <a:t>25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Model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System State</a:t>
            </a:r>
          </a:p>
          <a:p>
            <a:pPr lvl="1"/>
            <a:r>
              <a:rPr lang="en-US" sz="2200"/>
              <a:t>Token position</a:t>
            </a:r>
          </a:p>
          <a:p>
            <a:pPr lvl="1"/>
            <a:r>
              <a:rPr lang="en-US" sz="2200"/>
              <a:t>Number of packets in each queue</a:t>
            </a:r>
          </a:p>
          <a:p>
            <a:r>
              <a:rPr lang="en-US" sz="2600"/>
              <a:t>Entity</a:t>
            </a:r>
          </a:p>
          <a:p>
            <a:pPr lvl="1"/>
            <a:r>
              <a:rPr lang="en-US" sz="2200"/>
              <a:t>Node, token</a:t>
            </a:r>
          </a:p>
          <a:p>
            <a:r>
              <a:rPr lang="en-US" sz="2600"/>
              <a:t>Event </a:t>
            </a:r>
          </a:p>
          <a:p>
            <a:pPr lvl="1"/>
            <a:r>
              <a:rPr lang="en-US" sz="2200"/>
              <a:t>Packet arrival  at each node </a:t>
            </a:r>
          </a:p>
          <a:p>
            <a:pPr lvl="1"/>
            <a:r>
              <a:rPr lang="en-US" sz="2200"/>
              <a:t>Packet departure at each node</a:t>
            </a:r>
          </a:p>
          <a:p>
            <a:pPr lvl="1"/>
            <a:r>
              <a:rPr lang="en-US" sz="2200"/>
              <a:t>Token arrival at the next node</a:t>
            </a:r>
          </a:p>
          <a:p>
            <a:pPr lvl="1"/>
            <a:r>
              <a:rPr lang="en-US" sz="2200"/>
              <a:t>Token time-out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620-6A86-49F8-AE1B-4CB31ED93149}" type="slidenum">
              <a:rPr lang="en-US"/>
              <a:pPr/>
              <a:t>26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Model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Activity</a:t>
            </a:r>
          </a:p>
          <a:p>
            <a:pPr lvl="1"/>
            <a:r>
              <a:rPr lang="en-US"/>
              <a:t>Inter arrival of packets</a:t>
            </a:r>
          </a:p>
          <a:p>
            <a:pPr lvl="1"/>
            <a:r>
              <a:rPr lang="en-US"/>
              <a:t>Service time at each node,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004F-D53F-4068-A722-74B5D4E5225C}" type="slidenum">
              <a:rPr lang="en-US"/>
              <a:pPr/>
              <a:t>27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US" sz="2100"/>
          </a:p>
          <a:p>
            <a:pPr lvl="1">
              <a:lnSpc>
                <a:spcPct val="90000"/>
              </a:lnSpc>
            </a:pPr>
            <a:r>
              <a:rPr lang="en-US" sz="2200"/>
              <a:t>World Wide Web traffic simulation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Alternating Bit Protocol (ABP)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Automatic Repeat ReQuest protocols (ARQ)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TCP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Hub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Router 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Translation of virtual addresses into real addresses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Multi-process Web server scheduling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Load-balancing model for a database server</a:t>
            </a:r>
          </a:p>
          <a:p>
            <a:pPr lvl="1">
              <a:lnSpc>
                <a:spcPct val="90000"/>
              </a:lnSpc>
            </a:pPr>
            <a:endParaRPr lang="en-US"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CF4F-1C0F-4A88-9207-03A6ADFB9359}" type="slidenum">
              <a:rPr lang="en-US"/>
              <a:pPr/>
              <a:t>28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Choose any of the above systems</a:t>
            </a:r>
          </a:p>
          <a:p>
            <a:r>
              <a:rPr lang="en-US" dirty="0"/>
              <a:t>Describe how the system operates. Make your own assumptions whenever necessary.</a:t>
            </a:r>
          </a:p>
          <a:p>
            <a:r>
              <a:rPr lang="en-US" dirty="0"/>
              <a:t>Set up a simulation model to represent the operations of the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82C2-3AD7-4D2E-957B-5B4F8C31735A}" type="slidenum">
              <a:rPr lang="en-US"/>
              <a:pPr/>
              <a:t>29</a:t>
            </a:fld>
            <a:endParaRPr 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Choose one of the three discrete-event simulation approaches and describe the model components. </a:t>
            </a:r>
          </a:p>
          <a:p>
            <a:pPr lvl="1"/>
            <a:r>
              <a:rPr lang="en-US" sz="2200" dirty="0"/>
              <a:t>Event scheduling:  state variables, events and actions to be executed when each event occurs. </a:t>
            </a:r>
          </a:p>
          <a:p>
            <a:pPr lvl="1"/>
            <a:r>
              <a:rPr lang="en-US" sz="2200" dirty="0"/>
              <a:t>Activity scanning: describe activities, conditions and actions to be executed when each activity starts/finishes.</a:t>
            </a:r>
          </a:p>
          <a:p>
            <a:pPr lvl="1"/>
            <a:r>
              <a:rPr lang="en-US" sz="2200" dirty="0"/>
              <a:t>Process interaction: state clearly processes, activities and actions in each process</a:t>
            </a:r>
            <a:r>
              <a:rPr lang="en-US" dirty="0"/>
              <a:t> 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194F-C84B-4439-8B4A-73B1B7072144}" type="slidenum">
              <a:rPr lang="en-US"/>
              <a:pPr/>
              <a:t>3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>
                <a:ea typeface="굴림" pitchFamily="34" charset="-127"/>
              </a:rPr>
              <a:t>Systems and System Components</a:t>
            </a:r>
            <a:endParaRPr lang="en-US" sz="300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System: set of entities</a:t>
            </a:r>
          </a:p>
          <a:p>
            <a:pPr>
              <a:lnSpc>
                <a:spcPct val="90000"/>
              </a:lnSpc>
            </a:pPr>
            <a:r>
              <a:rPr lang="en-US" sz="2600"/>
              <a:t>Entity</a:t>
            </a:r>
          </a:p>
          <a:p>
            <a:pPr lvl="1">
              <a:lnSpc>
                <a:spcPct val="90000"/>
              </a:lnSpc>
            </a:pPr>
            <a:r>
              <a:rPr lang="en-US"/>
              <a:t>An object of interest in the system</a:t>
            </a:r>
          </a:p>
          <a:p>
            <a:pPr lvl="1">
              <a:lnSpc>
                <a:spcPct val="90000"/>
              </a:lnSpc>
            </a:pPr>
            <a:r>
              <a:rPr lang="en-US"/>
              <a:t>E.g., customers and tellers at a bank</a:t>
            </a:r>
          </a:p>
          <a:p>
            <a:pPr>
              <a:lnSpc>
                <a:spcPct val="90000"/>
              </a:lnSpc>
            </a:pPr>
            <a:r>
              <a:rPr lang="en-US" sz="2600"/>
              <a:t>Attribute</a:t>
            </a:r>
          </a:p>
          <a:p>
            <a:pPr lvl="1">
              <a:lnSpc>
                <a:spcPct val="90000"/>
              </a:lnSpc>
            </a:pPr>
            <a:r>
              <a:rPr lang="en-US"/>
              <a:t>a property of an entity</a:t>
            </a:r>
          </a:p>
          <a:p>
            <a:pPr lvl="1">
              <a:lnSpc>
                <a:spcPct val="90000"/>
              </a:lnSpc>
            </a:pPr>
            <a:r>
              <a:rPr lang="en-US"/>
              <a:t>E.g. account balance of a customer</a:t>
            </a:r>
          </a:p>
          <a:p>
            <a:pPr>
              <a:lnSpc>
                <a:spcPct val="90000"/>
              </a:lnSpc>
            </a:pPr>
            <a:r>
              <a:rPr lang="en-US" sz="2600"/>
              <a:t>System state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collection of variables that describes the system at any time. E.g. queue length, server status</a:t>
            </a:r>
            <a:endParaRPr lang="en-US" sz="2000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4A51-72F6-4737-9C6B-AEAD6587E845}" type="slidenum">
              <a:rPr lang="en-US"/>
              <a:pPr/>
              <a:t>30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process</a:t>
            </a:r>
          </a:p>
          <a:p>
            <a:pPr lvl="1"/>
            <a:r>
              <a:rPr lang="en-US" dirty="0"/>
              <a:t>Customer</a:t>
            </a:r>
          </a:p>
          <a:p>
            <a:pPr lvl="1"/>
            <a:r>
              <a:rPr lang="en-US" dirty="0"/>
              <a:t>Server</a:t>
            </a:r>
          </a:p>
        </p:txBody>
      </p:sp>
      <p:pic>
        <p:nvPicPr>
          <p:cNvPr id="2918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962400"/>
            <a:ext cx="632460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8A54-C45C-4896-BD8B-560F405C4636}" type="slidenum">
              <a:rPr lang="en-US"/>
              <a:pPr/>
              <a:t>31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1-Single Server Queue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A grocery store has only one checkout counter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The inter-arrival and service times of customers are shown below.</a:t>
            </a:r>
          </a:p>
          <a:p>
            <a:pPr lvl="1"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/>
              <a:t>simulation is scheduled to stop at time 60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Compute the server utilization and the maximum queue length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Server utilization= total server busy time (</a:t>
            </a:r>
            <a:r>
              <a:rPr lang="en-US" sz="2200" i="1" dirty="0"/>
              <a:t>B)/ </a:t>
            </a:r>
            <a:r>
              <a:rPr lang="en-US" sz="2200" dirty="0"/>
              <a:t>total time (</a:t>
            </a:r>
            <a:r>
              <a:rPr lang="en-US" sz="2200" i="1" dirty="0"/>
              <a:t>T</a:t>
            </a:r>
            <a:r>
              <a:rPr lang="en-US" sz="2200" i="1" baseline="-25000" dirty="0"/>
              <a:t>E</a:t>
            </a:r>
            <a:r>
              <a:rPr lang="en-US" sz="2200" i="1" dirty="0"/>
              <a:t>)</a:t>
            </a:r>
            <a:r>
              <a:rPr lang="en-US" sz="2200" dirty="0"/>
              <a:t>. </a:t>
            </a:r>
          </a:p>
        </p:txBody>
      </p:sp>
      <p:pic>
        <p:nvPicPr>
          <p:cNvPr id="1894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0"/>
            <a:ext cx="59436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51C9-BE90-4955-A894-8C65EABC934D}" type="slidenum">
              <a:rPr lang="en-US"/>
              <a:pPr/>
              <a:t>32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Model Components</a:t>
            </a:r>
            <a:br>
              <a:rPr lang="en-US" sz="3400"/>
            </a:br>
            <a:endParaRPr lang="en-US" sz="34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System State = (Q(t),S(t))</a:t>
            </a:r>
          </a:p>
          <a:p>
            <a:pPr lvl="1">
              <a:lnSpc>
                <a:spcPct val="90000"/>
              </a:lnSpc>
            </a:pPr>
            <a:r>
              <a:rPr lang="en-US"/>
              <a:t>Q = queue length = 0,1,2,3,…</a:t>
            </a:r>
          </a:p>
          <a:p>
            <a:pPr lvl="1">
              <a:lnSpc>
                <a:spcPct val="90000"/>
              </a:lnSpc>
            </a:pPr>
            <a:r>
              <a:rPr lang="en-US"/>
              <a:t>S = 0|1, idle or busy</a:t>
            </a:r>
          </a:p>
          <a:p>
            <a:pPr>
              <a:lnSpc>
                <a:spcPct val="90000"/>
              </a:lnSpc>
            </a:pPr>
            <a:r>
              <a:rPr lang="en-US"/>
              <a:t>Entities</a:t>
            </a:r>
          </a:p>
          <a:p>
            <a:pPr lvl="1">
              <a:lnSpc>
                <a:spcPct val="90000"/>
              </a:lnSpc>
            </a:pPr>
            <a:r>
              <a:rPr lang="en-US"/>
              <a:t>Not explicitly modeled.</a:t>
            </a:r>
          </a:p>
          <a:p>
            <a:pPr>
              <a:lnSpc>
                <a:spcPct val="90000"/>
              </a:lnSpc>
            </a:pPr>
            <a:r>
              <a:rPr lang="en-US"/>
              <a:t>Events</a:t>
            </a:r>
          </a:p>
          <a:p>
            <a:pPr lvl="1">
              <a:lnSpc>
                <a:spcPct val="90000"/>
              </a:lnSpc>
            </a:pPr>
            <a:r>
              <a:rPr lang="en-US"/>
              <a:t>Arrival(A), Departure(D), Stop(E)</a:t>
            </a:r>
          </a:p>
          <a:p>
            <a:pPr>
              <a:lnSpc>
                <a:spcPct val="90000"/>
              </a:lnSpc>
            </a:pPr>
            <a:r>
              <a:rPr lang="en-US"/>
              <a:t>Event notices</a:t>
            </a:r>
          </a:p>
          <a:p>
            <a:pPr lvl="1">
              <a:lnSpc>
                <a:spcPct val="90000"/>
              </a:lnSpc>
            </a:pPr>
            <a:r>
              <a:rPr lang="en-US"/>
              <a:t>(A,t), (D,t), (E,60)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1347-0491-4913-8EFE-278200EB293F}" type="slidenum">
              <a:rPr lang="en-US"/>
              <a:pPr/>
              <a:t>33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Model Components</a:t>
            </a:r>
            <a:br>
              <a:rPr lang="en-US" sz="3400"/>
            </a:br>
            <a:endParaRPr lang="en-US" sz="340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Activities</a:t>
            </a:r>
          </a:p>
          <a:p>
            <a:pPr lvl="1"/>
            <a:r>
              <a:rPr lang="en-US"/>
              <a:t>Inter-arrival time</a:t>
            </a:r>
          </a:p>
          <a:p>
            <a:pPr lvl="1"/>
            <a:r>
              <a:rPr lang="en-US"/>
              <a:t>Service time</a:t>
            </a:r>
          </a:p>
          <a:p>
            <a:r>
              <a:rPr lang="en-US"/>
              <a:t>Delays</a:t>
            </a:r>
          </a:p>
          <a:p>
            <a:pPr lvl="1"/>
            <a:r>
              <a:rPr lang="en-US"/>
              <a:t>Customer waiting in queue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0A0FC-92AE-472E-87CD-C4432C1F27AC}" type="slidenum">
              <a:rPr lang="en-US"/>
              <a:pPr/>
              <a:t>34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Model Components</a:t>
            </a:r>
            <a:br>
              <a:rPr lang="en-US" sz="3400"/>
            </a:br>
            <a:endParaRPr lang="en-US" sz="340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t</a:t>
            </a:r>
            <a:r>
              <a:rPr lang="en-US" baseline="-25000"/>
              <a:t>0 </a:t>
            </a:r>
            <a:r>
              <a:rPr lang="en-US"/>
              <a:t>is previous event time</a:t>
            </a:r>
          </a:p>
          <a:p>
            <a:r>
              <a:rPr lang="en-US"/>
              <a:t>R</a:t>
            </a:r>
            <a:r>
              <a:rPr lang="en-US" baseline="-25000"/>
              <a:t>A</a:t>
            </a:r>
            <a:r>
              <a:rPr lang="en-US"/>
              <a:t> : state response to A(t)</a:t>
            </a:r>
          </a:p>
          <a:p>
            <a:pPr lvl="1"/>
            <a:r>
              <a:rPr lang="en-US"/>
              <a:t>If S(t</a:t>
            </a:r>
            <a:r>
              <a:rPr lang="en-US" baseline="-25000"/>
              <a:t>0</a:t>
            </a:r>
            <a:r>
              <a:rPr lang="en-US"/>
              <a:t>)=0  {Q(t)=0,S(t)=1}</a:t>
            </a:r>
          </a:p>
          <a:p>
            <a:pPr lvl="1"/>
            <a:r>
              <a:rPr lang="en-US"/>
              <a:t>else  {Q(t)= Q(t</a:t>
            </a:r>
            <a:r>
              <a:rPr lang="en-US" baseline="-25000"/>
              <a:t>0</a:t>
            </a:r>
            <a:r>
              <a:rPr lang="en-US"/>
              <a:t>)+1,S(t)=1}</a:t>
            </a:r>
          </a:p>
          <a:p>
            <a:r>
              <a:rPr lang="en-US"/>
              <a:t>R</a:t>
            </a:r>
            <a:r>
              <a:rPr lang="en-US" baseline="-25000"/>
              <a:t>A</a:t>
            </a:r>
            <a:r>
              <a:rPr lang="en-US"/>
              <a:t> : Event notices caused by A(t)</a:t>
            </a:r>
          </a:p>
          <a:p>
            <a:pPr lvl="1"/>
            <a:r>
              <a:rPr lang="en-US"/>
              <a:t>Create event notice A(t + getArrivalTime())</a:t>
            </a:r>
          </a:p>
          <a:p>
            <a:pPr lvl="1"/>
            <a:r>
              <a:rPr lang="en-US"/>
              <a:t>If S(t</a:t>
            </a:r>
            <a:r>
              <a:rPr lang="en-US" baseline="-25000"/>
              <a:t>0</a:t>
            </a:r>
            <a:r>
              <a:rPr lang="en-US"/>
              <a:t>)=0  Create D(t+getServiceTime())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E33E-757E-4540-8B51-73A8F93EB378}" type="slidenum">
              <a:rPr lang="en-US"/>
              <a:pPr/>
              <a:t>35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Model Components</a:t>
            </a:r>
            <a:br>
              <a:rPr lang="en-US" sz="3400"/>
            </a:br>
            <a:endParaRPr lang="en-US" sz="340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</a:t>
            </a:r>
            <a:r>
              <a:rPr lang="en-US" baseline="-25000"/>
              <a:t>D</a:t>
            </a:r>
            <a:r>
              <a:rPr lang="en-US"/>
              <a:t> : state response to D(t)</a:t>
            </a:r>
          </a:p>
          <a:p>
            <a:pPr lvl="1"/>
            <a:r>
              <a:rPr lang="en-US"/>
              <a:t>If Q(t</a:t>
            </a:r>
            <a:r>
              <a:rPr lang="en-US" baseline="-25000"/>
              <a:t>0</a:t>
            </a:r>
            <a:r>
              <a:rPr lang="en-US"/>
              <a:t>)=0  {Q(t)=0,S(t)=0}</a:t>
            </a:r>
          </a:p>
          <a:p>
            <a:pPr lvl="1"/>
            <a:r>
              <a:rPr lang="en-US"/>
              <a:t>else {Q(t)= Q(t</a:t>
            </a:r>
            <a:r>
              <a:rPr lang="en-US" baseline="-25000"/>
              <a:t>0</a:t>
            </a:r>
            <a:r>
              <a:rPr lang="en-US"/>
              <a:t>)-1,S(t)=1}</a:t>
            </a:r>
          </a:p>
          <a:p>
            <a:r>
              <a:rPr lang="en-US"/>
              <a:t>R</a:t>
            </a:r>
            <a:r>
              <a:rPr lang="en-US" baseline="-25000"/>
              <a:t>D</a:t>
            </a:r>
            <a:r>
              <a:rPr lang="en-US"/>
              <a:t> : Event notices caused by D(t)</a:t>
            </a:r>
          </a:p>
          <a:p>
            <a:pPr lvl="1"/>
            <a:r>
              <a:rPr lang="en-US"/>
              <a:t>If Q(t</a:t>
            </a:r>
            <a:r>
              <a:rPr lang="en-US" baseline="-25000"/>
              <a:t>0</a:t>
            </a:r>
            <a:r>
              <a:rPr lang="en-US"/>
              <a:t>)&gt;0  Create D(t + getServiceTime())</a:t>
            </a:r>
          </a:p>
          <a:p>
            <a:r>
              <a:rPr lang="en-US"/>
              <a:t>R</a:t>
            </a:r>
            <a:r>
              <a:rPr lang="en-US" baseline="-25000"/>
              <a:t>S</a:t>
            </a:r>
            <a:r>
              <a:rPr lang="en-US"/>
              <a:t>: Stop simulation and process 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759E-DAFF-4475-8985-C397A4D339E4}" type="slidenum">
              <a:rPr lang="en-US"/>
              <a:pPr/>
              <a:t>36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2-Single Server Queue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if we need</a:t>
            </a:r>
          </a:p>
          <a:p>
            <a:pPr lvl="1"/>
            <a:r>
              <a:rPr lang="en-US"/>
              <a:t>Mean length of time customers spend in the system (mean response time)</a:t>
            </a:r>
          </a:p>
          <a:p>
            <a:pPr lvl="1"/>
            <a:r>
              <a:rPr lang="en-US"/>
              <a:t>Mean proportion of customers spending at least 4 minutes in system?</a:t>
            </a:r>
          </a:p>
          <a:p>
            <a:r>
              <a:rPr lang="en-US"/>
              <a:t>Then one must explicitly represent customers using entities and attributes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2E82-E373-4D34-B2CC-FAEC9698103B}" type="slidenum">
              <a:rPr lang="en-US"/>
              <a:pPr/>
              <a:t>37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Model components</a:t>
            </a:r>
            <a:br>
              <a:rPr lang="en-US" sz="3400"/>
            </a:br>
            <a:endParaRPr lang="en-US" sz="34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Entities</a:t>
            </a:r>
          </a:p>
          <a:p>
            <a:pPr lvl="2"/>
            <a:r>
              <a:rPr lang="en-US"/>
              <a:t>Customer Ci arriving at time t  (Ci,t)</a:t>
            </a:r>
          </a:p>
          <a:p>
            <a:pPr lvl="1"/>
            <a:r>
              <a:rPr lang="en-US"/>
              <a:t>Event notices</a:t>
            </a:r>
          </a:p>
          <a:p>
            <a:pPr lvl="2"/>
            <a:r>
              <a:rPr lang="en-US"/>
              <a:t>(A,t,Ci)</a:t>
            </a:r>
          </a:p>
          <a:p>
            <a:pPr lvl="2"/>
            <a:r>
              <a:rPr lang="en-US"/>
              <a:t>(D,t,Cj)</a:t>
            </a:r>
          </a:p>
          <a:p>
            <a:pPr lvl="1"/>
            <a:r>
              <a:rPr lang="en-US"/>
              <a:t>Set</a:t>
            </a:r>
          </a:p>
          <a:p>
            <a:pPr lvl="2"/>
            <a:r>
              <a:rPr lang="en-US"/>
              <a:t>The checkout line ordered by arrival time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CE540-E9B1-4550-BF05-98E486E46422}" type="slidenum">
              <a:rPr lang="en-US"/>
              <a:pPr/>
              <a:t>38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Model components</a:t>
            </a:r>
            <a:br>
              <a:rPr lang="en-US" sz="3400"/>
            </a:br>
            <a:endParaRPr lang="en-US" sz="340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Additional Statistics</a:t>
            </a:r>
          </a:p>
          <a:p>
            <a:pPr lvl="1"/>
            <a:r>
              <a:rPr lang="en-US" sz="2200"/>
              <a:t>Sum of customer response times (S)</a:t>
            </a:r>
          </a:p>
          <a:p>
            <a:pPr lvl="1"/>
            <a:r>
              <a:rPr lang="en-US" sz="2200"/>
              <a:t>Number of customers waiting at least 4 minutes (F)</a:t>
            </a:r>
          </a:p>
          <a:p>
            <a:pPr lvl="1"/>
            <a:r>
              <a:rPr lang="en-US" sz="2200"/>
              <a:t>Total number of departures (N</a:t>
            </a:r>
            <a:r>
              <a:rPr lang="en-US" sz="2200" baseline="-25000"/>
              <a:t>D</a:t>
            </a:r>
            <a:r>
              <a:rPr lang="en-US" sz="2200"/>
              <a:t>)</a:t>
            </a:r>
          </a:p>
          <a:p>
            <a:pPr lvl="1"/>
            <a:r>
              <a:rPr lang="en-US" sz="2200"/>
              <a:t>Average response time=  S/N</a:t>
            </a:r>
            <a:r>
              <a:rPr lang="en-US" sz="2200" baseline="-25000"/>
              <a:t>D</a:t>
            </a:r>
          </a:p>
          <a:p>
            <a:pPr lvl="1"/>
            <a:r>
              <a:rPr lang="en-US" sz="2200"/>
              <a:t>Proportion of customers spending at least 4 minutes in system = F/ N</a:t>
            </a:r>
            <a:r>
              <a:rPr lang="en-US" sz="2200" baseline="-25000"/>
              <a:t>D</a:t>
            </a:r>
          </a:p>
          <a:p>
            <a:endParaRPr lang="en-US" sz="210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467D-96A5-4B64-98B6-66C3DE896590}" type="slidenum">
              <a:rPr lang="en-US"/>
              <a:pPr/>
              <a:t>39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Table</a:t>
            </a:r>
          </a:p>
        </p:txBody>
      </p:sp>
      <p:pic>
        <p:nvPicPr>
          <p:cNvPr id="233476" name="Picture 4" descr="table3-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1013" y="2111375"/>
            <a:ext cx="5589587" cy="2446338"/>
          </a:xfrm>
          <a:noFill/>
          <a:ln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FF12-E4A0-4773-818E-EF83B6FFACC6}" type="slidenum">
              <a:rPr lang="en-US"/>
              <a:pPr/>
              <a:t>4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>
                <a:ea typeface="굴림" pitchFamily="34" charset="-127"/>
              </a:rPr>
              <a:t>Systems and System Components</a:t>
            </a:r>
            <a:endParaRPr lang="en-US" sz="300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Event</a:t>
            </a:r>
          </a:p>
          <a:p>
            <a:pPr lvl="1"/>
            <a:r>
              <a:rPr lang="en-US" sz="2200"/>
              <a:t>an occurrence that may change the state of the system</a:t>
            </a:r>
          </a:p>
          <a:p>
            <a:pPr lvl="1"/>
            <a:r>
              <a:rPr lang="en-US" sz="2200"/>
              <a:t>E.g., arrival;</a:t>
            </a:r>
          </a:p>
          <a:p>
            <a:r>
              <a:rPr lang="en-US" sz="2600"/>
              <a:t>Activity</a:t>
            </a:r>
          </a:p>
          <a:p>
            <a:pPr lvl="1"/>
            <a:r>
              <a:rPr lang="en-US" sz="2200"/>
              <a:t>time period of specified length</a:t>
            </a:r>
          </a:p>
          <a:p>
            <a:pPr lvl="1"/>
            <a:r>
              <a:rPr lang="en-US" sz="2200"/>
              <a:t>Example: inter-arrival time</a:t>
            </a:r>
          </a:p>
          <a:p>
            <a:r>
              <a:rPr lang="en-US" sz="2600"/>
              <a:t>Delay</a:t>
            </a:r>
          </a:p>
          <a:p>
            <a:pPr lvl="1"/>
            <a:r>
              <a:rPr lang="en-US" sz="2200"/>
              <a:t>an unknown period of time</a:t>
            </a:r>
          </a:p>
          <a:p>
            <a:pPr lvl="1"/>
            <a:r>
              <a:rPr lang="en-US" sz="2200"/>
              <a:t>Example: delay of a customer in queue</a:t>
            </a:r>
          </a:p>
          <a:p>
            <a:pPr>
              <a:buClr>
                <a:srgbClr val="003366"/>
              </a:buClr>
            </a:pPr>
            <a:endParaRPr lang="en-US" sz="2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57150-8D7E-401A-B244-69F058A399CB}" type="slidenum">
              <a:rPr lang="en-US"/>
              <a:pPr/>
              <a:t>40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Processing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Methods for handling entities lists and the FEL</a:t>
            </a:r>
            <a:endParaRPr lang="en-US" altLang="ko-KR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r>
              <a:rPr lang="en-US" altLang="ko-KR">
                <a:ea typeface="굴림" pitchFamily="34" charset="-127"/>
              </a:rPr>
              <a:t>arrays</a:t>
            </a:r>
          </a:p>
          <a:p>
            <a:pPr lvl="1">
              <a:lnSpc>
                <a:spcPct val="90000"/>
              </a:lnSpc>
            </a:pPr>
            <a:r>
              <a:rPr lang="en-US" altLang="ko-KR">
                <a:ea typeface="굴림" pitchFamily="34" charset="-127"/>
              </a:rPr>
              <a:t>Linked-list</a:t>
            </a:r>
            <a:endParaRPr lang="en-US" altLang="ko-KR" sz="110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/>
              <a:t>Basic list processing operations </a:t>
            </a:r>
          </a:p>
          <a:p>
            <a:pPr lvl="1">
              <a:lnSpc>
                <a:spcPct val="90000"/>
              </a:lnSpc>
            </a:pPr>
            <a:r>
              <a:rPr lang="en-US"/>
              <a:t>Removing record from head</a:t>
            </a:r>
          </a:p>
          <a:p>
            <a:pPr lvl="1">
              <a:lnSpc>
                <a:spcPct val="90000"/>
              </a:lnSpc>
            </a:pPr>
            <a:r>
              <a:rPr lang="en-US"/>
              <a:t>Removing record from any location</a:t>
            </a:r>
          </a:p>
          <a:p>
            <a:pPr lvl="1">
              <a:lnSpc>
                <a:spcPct val="90000"/>
              </a:lnSpc>
            </a:pPr>
            <a:r>
              <a:rPr lang="en-US"/>
              <a:t>Adding record to head or tail</a:t>
            </a:r>
          </a:p>
          <a:p>
            <a:pPr lvl="1">
              <a:lnSpc>
                <a:spcPct val="90000"/>
              </a:lnSpc>
            </a:pPr>
            <a:r>
              <a:rPr lang="en-US"/>
              <a:t>Adding record anywhere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A723-D721-4B86-9A06-42C0F39CD845}" type="slidenum">
              <a:rPr lang="en-US"/>
              <a:pPr/>
              <a:t>41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Assignment1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100"/>
              <a:t>Checkout stands at a supermarket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Teller's window at a bank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Elevators serving an office building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Traffic lights in a configuration of 8 city blocks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Outpatient clinic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Pumps at a gasoline station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Parking lot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Runways at an airport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A telecommunication system with 5 nodes (virtual HDLC three linked lists)</a:t>
            </a:r>
          </a:p>
          <a:p>
            <a:pPr marL="609600" indent="-609600">
              <a:lnSpc>
                <a:spcPct val="90000"/>
              </a:lnSpc>
            </a:pPr>
            <a:r>
              <a:rPr lang="en-US" sz="2100"/>
              <a:t>Solar heating of a house</a:t>
            </a:r>
          </a:p>
          <a:p>
            <a:pPr marL="609600" indent="-609600">
              <a:lnSpc>
                <a:spcPct val="90000"/>
              </a:lnSpc>
            </a:pPr>
            <a:endParaRPr lang="en-US" sz="210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727F-7301-4EA9-A3F5-A17A90023114}" type="slidenum">
              <a:rPr lang="en-US"/>
              <a:pPr/>
              <a:t>42</a:t>
            </a:fld>
            <a:endParaRPr lang="en-US"/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9800" y="1825625"/>
            <a:ext cx="7627938" cy="4090988"/>
          </a:xfrm>
        </p:spPr>
        <p:txBody>
          <a:bodyPr/>
          <a:lstStyle/>
          <a:p>
            <a:r>
              <a:rPr lang="en-US" altLang="ko-KR" sz="2600" dirty="0">
                <a:ea typeface="굴림" pitchFamily="34" charset="-127"/>
              </a:rPr>
              <a:t>Problem formulation </a:t>
            </a:r>
          </a:p>
          <a:p>
            <a:pPr lvl="1"/>
            <a:r>
              <a:rPr lang="en-US" altLang="ko-KR" sz="2200" dirty="0">
                <a:ea typeface="굴림" pitchFamily="34" charset="-127"/>
              </a:rPr>
              <a:t>Policy maker/Analyst understand and agree with the formulation.</a:t>
            </a:r>
          </a:p>
          <a:p>
            <a:r>
              <a:rPr lang="en-US" altLang="ko-KR" sz="2600" dirty="0">
                <a:ea typeface="굴림" pitchFamily="34" charset="-127"/>
              </a:rPr>
              <a:t>Setting of objectives and overall project </a:t>
            </a:r>
            <a:r>
              <a:rPr lang="en-US" altLang="ko-KR" sz="2600" dirty="0" smtClean="0">
                <a:ea typeface="굴림" pitchFamily="34" charset="-127"/>
              </a:rPr>
              <a:t>plan</a:t>
            </a:r>
            <a:endParaRPr lang="en-US" altLang="ko-KR" sz="2600" dirty="0">
              <a:ea typeface="굴림" pitchFamily="34" charset="-127"/>
            </a:endParaRPr>
          </a:p>
          <a:p>
            <a:r>
              <a:rPr lang="en-US" altLang="ko-KR" sz="2600" dirty="0">
                <a:ea typeface="굴림" pitchFamily="34" charset="-127"/>
              </a:rPr>
              <a:t>Model conceptualization</a:t>
            </a:r>
          </a:p>
          <a:p>
            <a:pPr lvl="1"/>
            <a:r>
              <a:rPr lang="en-US" altLang="ko-KR" sz="2200" dirty="0">
                <a:ea typeface="굴림" pitchFamily="34" charset="-127"/>
              </a:rPr>
              <a:t>The art of modeling is enhanced by an ability to abstract the essential features of a problem, to select and modify basic assumptions that characterize the system, and then to enrich and elaborate the model until a useful approximation results.</a:t>
            </a:r>
          </a:p>
          <a:p>
            <a:r>
              <a:rPr lang="en-US" altLang="ko-KR" sz="2600" dirty="0">
                <a:ea typeface="굴림" pitchFamily="34" charset="-127"/>
              </a:rPr>
              <a:t>Data collection</a:t>
            </a:r>
          </a:p>
          <a:p>
            <a:pPr lvl="1"/>
            <a:r>
              <a:rPr lang="en-US" altLang="ko-KR" sz="2200" dirty="0">
                <a:ea typeface="굴림" pitchFamily="34" charset="-127"/>
              </a:rPr>
              <a:t>As the complexity of the model changes, the required data elements may also change.</a:t>
            </a:r>
          </a:p>
          <a:p>
            <a:r>
              <a:rPr lang="en-US" altLang="ko-KR" sz="2600" dirty="0">
                <a:ea typeface="굴림" pitchFamily="34" charset="-127"/>
              </a:rPr>
              <a:t>Model translation</a:t>
            </a:r>
          </a:p>
          <a:p>
            <a:pPr lvl="1"/>
            <a:r>
              <a:rPr lang="en-US" altLang="ko-KR" sz="2200" dirty="0">
                <a:ea typeface="굴림" pitchFamily="34" charset="-127"/>
              </a:rPr>
              <a:t>GPSS/H</a:t>
            </a:r>
            <a:r>
              <a:rPr lang="en-US" altLang="ko-KR" sz="2200" baseline="30000" dirty="0">
                <a:ea typeface="굴림" pitchFamily="34" charset="-127"/>
              </a:rPr>
              <a:t>TM</a:t>
            </a:r>
            <a:r>
              <a:rPr lang="en-US" altLang="ko-KR" sz="2200" dirty="0">
                <a:ea typeface="굴림" pitchFamily="34" charset="-127"/>
              </a:rPr>
              <a:t> or special-purpose simulation software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ko-KR" sz="3400">
                <a:ea typeface="굴림" pitchFamily="34" charset="-127"/>
              </a:rPr>
              <a:t>Steps in a Simulation Study 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1788-309D-4405-910E-85D8168F489B}" type="slidenum">
              <a:rPr lang="en-US"/>
              <a:pPr/>
              <a:t>43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400">
                <a:ea typeface="굴림" pitchFamily="34" charset="-127"/>
              </a:rPr>
              <a:t>1.11 Steps in a Simulation Study (2)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572000"/>
          </a:xfrm>
        </p:spPr>
        <p:txBody>
          <a:bodyPr/>
          <a:lstStyle/>
          <a:p>
            <a:r>
              <a:rPr lang="en-US" altLang="ko-KR" sz="1800" dirty="0">
                <a:ea typeface="굴림" pitchFamily="34" charset="-127"/>
              </a:rPr>
              <a:t>Verified?</a:t>
            </a:r>
          </a:p>
          <a:p>
            <a:pPr lvl="1"/>
            <a:r>
              <a:rPr lang="en-US" altLang="ko-KR" sz="1800" dirty="0">
                <a:ea typeface="굴림" pitchFamily="34" charset="-127"/>
              </a:rPr>
              <a:t>Is the computer program performing properly?</a:t>
            </a:r>
          </a:p>
          <a:p>
            <a:pPr lvl="1"/>
            <a:r>
              <a:rPr lang="en-US" altLang="ko-KR" sz="1800" dirty="0">
                <a:ea typeface="굴림" pitchFamily="34" charset="-127"/>
              </a:rPr>
              <a:t>Debugging for correct input parameters and logical structure</a:t>
            </a:r>
          </a:p>
          <a:p>
            <a:r>
              <a:rPr lang="en-US" altLang="ko-KR" sz="1800" dirty="0">
                <a:ea typeface="굴림" pitchFamily="34" charset="-127"/>
              </a:rPr>
              <a:t>Validated?</a:t>
            </a:r>
          </a:p>
          <a:p>
            <a:pPr lvl="1"/>
            <a:r>
              <a:rPr lang="en-US" altLang="ko-KR" sz="1800" dirty="0">
                <a:ea typeface="굴림" pitchFamily="34" charset="-127"/>
              </a:rPr>
              <a:t>The determination that a model is an accurate representation of the real system.</a:t>
            </a:r>
          </a:p>
          <a:p>
            <a:pPr lvl="1"/>
            <a:r>
              <a:rPr lang="en-US" altLang="ko-KR" sz="1800" dirty="0">
                <a:ea typeface="굴림" pitchFamily="34" charset="-127"/>
              </a:rPr>
              <a:t>Validation is achieved through the calibration of the model</a:t>
            </a:r>
          </a:p>
          <a:p>
            <a:r>
              <a:rPr lang="en-US" altLang="ko-KR" sz="1800" dirty="0">
                <a:ea typeface="굴림" pitchFamily="34" charset="-127"/>
              </a:rPr>
              <a:t>Experimental design</a:t>
            </a:r>
          </a:p>
          <a:p>
            <a:pPr lvl="1"/>
            <a:r>
              <a:rPr lang="en-US" altLang="ko-KR" sz="1800" dirty="0">
                <a:ea typeface="굴림" pitchFamily="34" charset="-127"/>
              </a:rPr>
              <a:t>The decision on the length of the initialization period, the length of simulation runs, and the number of replications to be made of each run.</a:t>
            </a:r>
          </a:p>
          <a:p>
            <a:r>
              <a:rPr lang="en-US" altLang="ko-KR" sz="1800" dirty="0">
                <a:ea typeface="굴림" pitchFamily="34" charset="-127"/>
              </a:rPr>
              <a:t>Production runs and analysis</a:t>
            </a:r>
          </a:p>
          <a:p>
            <a:pPr lvl="1"/>
            <a:r>
              <a:rPr lang="en-US" altLang="ko-KR" sz="1800" dirty="0">
                <a:ea typeface="굴림" pitchFamily="34" charset="-127"/>
              </a:rPr>
              <a:t>To estimate measures of performances 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20B2-70BF-413C-A3B1-393BBA74A5CD}" type="slidenum">
              <a:rPr lang="en-US"/>
              <a:pPr/>
              <a:t>44</a:t>
            </a:fld>
            <a:endParaRPr 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400">
                <a:ea typeface="굴림" pitchFamily="34" charset="-127"/>
              </a:rPr>
              <a:t>1.11 Steps in a Simulation Study (3)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600">
                <a:ea typeface="굴림" pitchFamily="34" charset="-127"/>
              </a:rPr>
              <a:t>More runs?</a:t>
            </a:r>
          </a:p>
          <a:p>
            <a:r>
              <a:rPr lang="en-US" altLang="ko-KR" sz="2600">
                <a:ea typeface="굴림" pitchFamily="34" charset="-127"/>
              </a:rPr>
              <a:t>Documentation and reporting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Program documentation : for the relationships between input parameters and output measures of performance, and for a modification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Progress documentation : the history of a simulation, a chronology of work done and decision made.</a:t>
            </a:r>
          </a:p>
          <a:p>
            <a:r>
              <a:rPr lang="en-US" altLang="ko-KR" sz="2600">
                <a:ea typeface="굴림" pitchFamily="34" charset="-127"/>
              </a:rPr>
              <a:t>Implementation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6944-A706-4832-AD14-B8A59F959F8A}" type="slidenum">
              <a:rPr lang="en-US"/>
              <a:pPr/>
              <a:t>45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600"/>
              <a:t>System</a:t>
            </a:r>
          </a:p>
          <a:p>
            <a:pPr marL="990600" lvl="1" indent="-519113"/>
            <a:r>
              <a:rPr lang="en-US" sz="2200"/>
              <a:t>a collection of entities that act and interact together toward the accomplishment of some logical end</a:t>
            </a:r>
          </a:p>
          <a:p>
            <a:pPr marL="609600" indent="-609600"/>
            <a:r>
              <a:rPr lang="en-US" sz="2600"/>
              <a:t>Ways to study a system</a:t>
            </a:r>
          </a:p>
          <a:p>
            <a:pPr marL="990600" lvl="1" indent="-519113"/>
            <a:r>
              <a:rPr lang="en-US" sz="2200"/>
              <a:t>Experiment with actual system</a:t>
            </a:r>
          </a:p>
          <a:p>
            <a:pPr marL="990600" lvl="1" indent="-519113">
              <a:buClr>
                <a:schemeClr val="tx1"/>
              </a:buClr>
            </a:pPr>
            <a:r>
              <a:rPr lang="en-US" sz="2200"/>
              <a:t>Experiment with model of actual system</a:t>
            </a:r>
          </a:p>
          <a:p>
            <a:pPr marL="609600" indent="-609600"/>
            <a:r>
              <a:rPr lang="en-US" sz="2600"/>
              <a:t>Model</a:t>
            </a:r>
          </a:p>
          <a:p>
            <a:pPr marL="990600" lvl="1" indent="-519113"/>
            <a:r>
              <a:rPr lang="en-US" sz="2200"/>
              <a:t>a representation of a system for the purpose of studying the system.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07914-B434-4702-AA1A-40CDA4C972FE}" type="slidenum">
              <a:rPr lang="en-US"/>
              <a:pPr/>
              <a:t>46</a:t>
            </a:fld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model can be:</a:t>
            </a:r>
          </a:p>
          <a:p>
            <a:pPr lvl="1">
              <a:lnSpc>
                <a:spcPct val="90000"/>
              </a:lnSpc>
            </a:pPr>
            <a:r>
              <a:rPr lang="en-US"/>
              <a:t>Physical: such as scale map</a:t>
            </a:r>
          </a:p>
          <a:p>
            <a:pPr lvl="1">
              <a:lnSpc>
                <a:spcPct val="90000"/>
              </a:lnSpc>
            </a:pPr>
            <a:r>
              <a:rPr lang="en-US"/>
              <a:t>Mathematical: Analytical or Simulation</a:t>
            </a:r>
          </a:p>
          <a:p>
            <a:pPr>
              <a:lnSpc>
                <a:spcPct val="90000"/>
              </a:lnSpc>
            </a:pPr>
            <a:r>
              <a:rPr lang="en-US"/>
              <a:t>Simulation</a:t>
            </a:r>
          </a:p>
          <a:p>
            <a:pPr lvl="1">
              <a:lnSpc>
                <a:spcPct val="90000"/>
              </a:lnSpc>
            </a:pPr>
            <a:r>
              <a:rPr lang="en-US"/>
              <a:t>It is an experiment in a computer where the real system is replaced by the execution of the program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It is a program that mimics (imitate) the behaviour of the real system</a:t>
            </a:r>
          </a:p>
          <a:p>
            <a:pPr lvl="1">
              <a:lnSpc>
                <a:spcPct val="90000"/>
              </a:lnSpc>
            </a:pPr>
            <a:endParaRPr lang="en-US" sz="220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6BCE-9E9E-438A-B6CB-55FB3AC9989B}" type="slidenum">
              <a:rPr lang="en-US"/>
              <a:pPr/>
              <a:t>47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Why We Need Simulation?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Study complex system</a:t>
            </a:r>
          </a:p>
          <a:p>
            <a:pPr lvl="1"/>
            <a:r>
              <a:rPr lang="en-US" sz="2200"/>
              <a:t>Analyze system (performance, behaviour) before they are built</a:t>
            </a:r>
          </a:p>
          <a:p>
            <a:pPr lvl="1"/>
            <a:r>
              <a:rPr lang="en-US" sz="2200"/>
              <a:t>Analyze operational system</a:t>
            </a:r>
          </a:p>
          <a:p>
            <a:r>
              <a:rPr lang="en-US" sz="2600"/>
              <a:t>Minimize production risk</a:t>
            </a:r>
          </a:p>
          <a:p>
            <a:pPr lvl="1"/>
            <a:r>
              <a:rPr lang="en-US" sz="2200"/>
              <a:t>It may be too difficult to observe a real operational system</a:t>
            </a:r>
          </a:p>
          <a:p>
            <a:pPr lvl="1"/>
            <a:r>
              <a:rPr lang="en-US" sz="2200"/>
              <a:t>Parts of the system may not be observable</a:t>
            </a:r>
          </a:p>
          <a:p>
            <a:r>
              <a:rPr lang="en-US" sz="2600"/>
              <a:t>Create training environment</a:t>
            </a:r>
          </a:p>
          <a:p>
            <a:pPr lvl="1"/>
            <a:endParaRPr lang="en-US" sz="2200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7507-6834-43E7-993C-1C8D78AE1038}" type="slidenum">
              <a:rPr lang="en-US"/>
              <a:pPr/>
              <a:t>48</a:t>
            </a:fld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500063"/>
            <a:ext cx="8001000" cy="890587"/>
          </a:xfrm>
        </p:spPr>
        <p:txBody>
          <a:bodyPr/>
          <a:lstStyle/>
          <a:p>
            <a:r>
              <a:rPr lang="en-US" sz="3400"/>
              <a:t>Types of Simulation Models</a:t>
            </a:r>
            <a:br>
              <a:rPr lang="en-US" sz="3400"/>
            </a:br>
            <a:endParaRPr lang="en-US" sz="3400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Static (Monte Carlo)/Dynamic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Static: represents a system at a particular point in time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Dynamic: represents a system as it changes over time.</a:t>
            </a:r>
          </a:p>
          <a:p>
            <a:pPr>
              <a:lnSpc>
                <a:spcPct val="90000"/>
              </a:lnSpc>
            </a:pPr>
            <a:r>
              <a:rPr lang="en-US" sz="2600"/>
              <a:t>Deterministic/Stochastic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Deterministic: contains no random variables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Stochastic: has one or more random variables</a:t>
            </a:r>
          </a:p>
          <a:p>
            <a:pPr>
              <a:lnSpc>
                <a:spcPct val="90000"/>
              </a:lnSpc>
            </a:pPr>
            <a:r>
              <a:rPr lang="en-US" sz="2600"/>
              <a:t>Discrete/Continuous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Discrete: State variable changes at discrete points in time (events)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Continuous: State variable changes continuously.</a:t>
            </a:r>
          </a:p>
          <a:p>
            <a:pPr lvl="1">
              <a:lnSpc>
                <a:spcPct val="90000"/>
              </a:lnSpc>
            </a:pPr>
            <a:endParaRPr lang="en-US"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B746-6D70-4628-B7CA-B5E894B28ABE}" type="slidenum">
              <a:rPr lang="en-US"/>
              <a:pPr/>
              <a:t>49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 scheduling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List of event notices</a:t>
            </a:r>
          </a:p>
          <a:p>
            <a:r>
              <a:rPr lang="en-US" sz="2600"/>
              <a:t>Next event time</a:t>
            </a:r>
          </a:p>
          <a:p>
            <a:r>
              <a:rPr lang="en-US" sz="2600"/>
              <a:t>procedure for each event</a:t>
            </a:r>
          </a:p>
          <a:p>
            <a:pPr>
              <a:buFont typeface="Wingdings" pitchFamily="2" charset="2"/>
              <a:buNone/>
            </a:pPr>
            <a:endParaRPr lang="en-US" sz="2600"/>
          </a:p>
          <a:p>
            <a:endParaRPr lang="en-US"/>
          </a:p>
        </p:txBody>
      </p:sp>
      <p:pic>
        <p:nvPicPr>
          <p:cNvPr id="2928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850" y="3200400"/>
            <a:ext cx="5645150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3CF63-669E-43C6-9370-54E442F955D1}" type="slidenum">
              <a:rPr lang="en-US"/>
              <a:pPr/>
              <a:t>5</a:t>
            </a:fld>
            <a:endParaRPr 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>
                <a:ea typeface="굴림" pitchFamily="34" charset="-127"/>
              </a:rPr>
              <a:t>Model of a System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800">
                <a:ea typeface="굴림" pitchFamily="34" charset="-127"/>
              </a:rPr>
              <a:t>Model</a:t>
            </a:r>
          </a:p>
          <a:p>
            <a:pPr lvl="1"/>
            <a:r>
              <a:rPr lang="en-US" altLang="ko-KR" sz="2400">
                <a:ea typeface="굴림" pitchFamily="34" charset="-127"/>
              </a:rPr>
              <a:t>a representation of a system for the purpose of studying the system</a:t>
            </a:r>
          </a:p>
          <a:p>
            <a:pPr lvl="1"/>
            <a:r>
              <a:rPr lang="en-US" altLang="ko-KR" sz="2400">
                <a:ea typeface="굴림" pitchFamily="34" charset="-127"/>
              </a:rPr>
              <a:t>a simplification of the system</a:t>
            </a:r>
          </a:p>
          <a:p>
            <a:pPr lvl="1"/>
            <a:r>
              <a:rPr lang="en-US" altLang="ko-KR" sz="2400">
                <a:ea typeface="굴림" pitchFamily="34" charset="-127"/>
              </a:rPr>
              <a:t>sufficiently detailed to permit valid conclusions to be drawn about the real system</a:t>
            </a:r>
          </a:p>
          <a:p>
            <a:pPr lvl="1">
              <a:buFont typeface="Wingdings" pitchFamily="2" charset="2"/>
              <a:buNone/>
            </a:pPr>
            <a:endParaRPr lang="en-US" altLang="ko-KR" sz="2400">
              <a:ea typeface="굴림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2B77-1BD9-46F4-B551-85EEDBAE03DE}" type="slidenum">
              <a:rPr lang="en-US"/>
              <a:pPr/>
              <a:t>50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Scanning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ko-KR">
                <a:ea typeface="굴림" pitchFamily="34" charset="-127"/>
              </a:rPr>
              <a:t>List of activities</a:t>
            </a:r>
          </a:p>
          <a:p>
            <a:pPr lvl="1"/>
            <a:r>
              <a:rPr lang="en-US" altLang="ko-KR">
                <a:ea typeface="굴림" pitchFamily="34" charset="-127"/>
              </a:rPr>
              <a:t>a fixed time increment and </a:t>
            </a:r>
          </a:p>
          <a:p>
            <a:pPr lvl="1"/>
            <a:r>
              <a:rPr lang="en-US" altLang="ko-KR">
                <a:ea typeface="굴림" pitchFamily="34" charset="-127"/>
              </a:rPr>
              <a:t>conditions for each activity</a:t>
            </a:r>
          </a:p>
        </p:txBody>
      </p:sp>
      <p:pic>
        <p:nvPicPr>
          <p:cNvPr id="293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00" y="3221038"/>
            <a:ext cx="638810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DA094-A72C-40E7-9808-6AA48F235FF7}" type="slidenum">
              <a:rPr lang="en-US"/>
              <a:pPr/>
              <a:t>51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Interaction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pitchFamily="34" charset="-127"/>
              </a:rPr>
              <a:t>Process: the life cycle of one entity</a:t>
            </a:r>
          </a:p>
          <a:p>
            <a:r>
              <a:rPr lang="en-US" altLang="ko-KR">
                <a:ea typeface="굴림" pitchFamily="34" charset="-127"/>
              </a:rPr>
              <a:t>A time-sequenced list of events, activities, and delays. </a:t>
            </a:r>
          </a:p>
          <a:p>
            <a:pPr lvl="1"/>
            <a:endParaRPr lang="en-US" altLang="ko-KR">
              <a:ea typeface="굴림" pitchFamily="34" charset="-127"/>
            </a:endParaRPr>
          </a:p>
          <a:p>
            <a:pPr lvl="1">
              <a:buFont typeface="Wingdings" pitchFamily="2" charset="2"/>
              <a:buNone/>
            </a:pPr>
            <a:endParaRPr lang="en-US" altLang="ko-KR">
              <a:ea typeface="굴림" pitchFamily="34" charset="-127"/>
            </a:endParaRPr>
          </a:p>
          <a:p>
            <a:endParaRPr lang="en-US"/>
          </a:p>
        </p:txBody>
      </p:sp>
      <p:pic>
        <p:nvPicPr>
          <p:cNvPr id="2949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706813"/>
            <a:ext cx="6324600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0CDE-BE43-4D6F-A469-97E537761BEA}" type="slidenum">
              <a:rPr lang="en-US"/>
              <a:pPr/>
              <a:t>52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9800" y="1825625"/>
            <a:ext cx="7627938" cy="4090988"/>
          </a:xfrm>
        </p:spPr>
        <p:txBody>
          <a:bodyPr/>
          <a:lstStyle/>
          <a:p>
            <a:r>
              <a:rPr lang="en-US" altLang="ko-KR" sz="2600">
                <a:ea typeface="굴림" pitchFamily="34" charset="-127"/>
              </a:rPr>
              <a:t>Problem formulation 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Policy maker/Analyst understand and agree with the formulation.</a:t>
            </a:r>
          </a:p>
          <a:p>
            <a:r>
              <a:rPr lang="en-US" altLang="ko-KR" sz="2600">
                <a:ea typeface="굴림" pitchFamily="34" charset="-127"/>
              </a:rPr>
              <a:t>Setting of objectives and overall project plan</a:t>
            </a:r>
          </a:p>
          <a:p>
            <a:r>
              <a:rPr lang="en-US" altLang="ko-KR" sz="2600">
                <a:ea typeface="굴림" pitchFamily="34" charset="-127"/>
              </a:rPr>
              <a:t>Model conceptualization</a:t>
            </a:r>
          </a:p>
          <a:p>
            <a:pPr lvl="1"/>
            <a:r>
              <a:rPr lang="en-US" altLang="ko-KR" sz="2200">
                <a:ea typeface="굴림" pitchFamily="34" charset="-127"/>
              </a:rPr>
              <a:t>The art of modeling is enhanced by an ability to abstract the essential features of a problem, to select and modify basic assumptions that characterize the system, and then to enrich and elaborate the model until a useful approximation results.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ko-KR" sz="3400">
                <a:ea typeface="굴림" pitchFamily="34" charset="-127"/>
              </a:rPr>
              <a:t>Steps in a Simulation Study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D0D5-ABF9-446D-B37B-9578140CB5B2}" type="slidenum">
              <a:rPr lang="en-US"/>
              <a:pPr/>
              <a:t>53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400">
                <a:ea typeface="굴림" pitchFamily="34" charset="-127"/>
              </a:rPr>
              <a:t>1.11 Steps in a Simulation Study (2)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1900">
                <a:ea typeface="굴림" pitchFamily="34" charset="-127"/>
              </a:rPr>
              <a:t>Data collection</a:t>
            </a:r>
          </a:p>
          <a:p>
            <a:pPr lvl="1">
              <a:lnSpc>
                <a:spcPct val="80000"/>
              </a:lnSpc>
            </a:pPr>
            <a:r>
              <a:rPr lang="en-US" altLang="ko-KR" sz="1700">
                <a:ea typeface="굴림" pitchFamily="34" charset="-127"/>
              </a:rPr>
              <a:t>As the complexity of the model changes, the required data elements may also change.</a:t>
            </a:r>
          </a:p>
          <a:p>
            <a:pPr>
              <a:lnSpc>
                <a:spcPct val="80000"/>
              </a:lnSpc>
            </a:pPr>
            <a:r>
              <a:rPr lang="en-US" altLang="ko-KR" sz="1900">
                <a:ea typeface="굴림" pitchFamily="34" charset="-127"/>
              </a:rPr>
              <a:t>Model translation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A computer program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General-purpose PL or simulation language</a:t>
            </a:r>
          </a:p>
          <a:p>
            <a:pPr>
              <a:lnSpc>
                <a:spcPct val="80000"/>
              </a:lnSpc>
            </a:pPr>
            <a:r>
              <a:rPr lang="en-US" altLang="ko-KR" sz="1900">
                <a:ea typeface="굴림" pitchFamily="34" charset="-127"/>
              </a:rPr>
              <a:t>Verified?</a:t>
            </a:r>
          </a:p>
          <a:p>
            <a:pPr lvl="1">
              <a:lnSpc>
                <a:spcPct val="80000"/>
              </a:lnSpc>
            </a:pPr>
            <a:r>
              <a:rPr lang="en-US" altLang="ko-KR" sz="1700">
                <a:ea typeface="굴림" pitchFamily="34" charset="-127"/>
              </a:rPr>
              <a:t>Is the computer program performing properly?</a:t>
            </a:r>
          </a:p>
          <a:p>
            <a:pPr lvl="1">
              <a:lnSpc>
                <a:spcPct val="80000"/>
              </a:lnSpc>
            </a:pPr>
            <a:r>
              <a:rPr lang="en-US" altLang="ko-KR" sz="1700">
                <a:ea typeface="굴림" pitchFamily="34" charset="-127"/>
              </a:rPr>
              <a:t>Debugging for correct input parameters and logical structure</a:t>
            </a:r>
          </a:p>
          <a:p>
            <a:pPr>
              <a:lnSpc>
                <a:spcPct val="80000"/>
              </a:lnSpc>
            </a:pPr>
            <a:r>
              <a:rPr lang="en-US" altLang="ko-KR" sz="1900">
                <a:ea typeface="굴림" pitchFamily="34" charset="-127"/>
              </a:rPr>
              <a:t>Validated?</a:t>
            </a:r>
          </a:p>
          <a:p>
            <a:pPr lvl="1">
              <a:lnSpc>
                <a:spcPct val="80000"/>
              </a:lnSpc>
            </a:pPr>
            <a:r>
              <a:rPr lang="en-US" altLang="ko-KR" sz="1700">
                <a:ea typeface="굴림" pitchFamily="34" charset="-127"/>
              </a:rPr>
              <a:t>The determination that a model is an accurate representation of the real system.</a:t>
            </a:r>
          </a:p>
          <a:p>
            <a:pPr lvl="1">
              <a:lnSpc>
                <a:spcPct val="80000"/>
              </a:lnSpc>
            </a:pPr>
            <a:r>
              <a:rPr lang="en-US" altLang="ko-KR" sz="1700">
                <a:ea typeface="굴림" pitchFamily="34" charset="-127"/>
              </a:rPr>
              <a:t>Validation is achieved through the calibration of the model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E2FC-CFD9-4F30-8E02-F755D7D1BB96}" type="slidenum">
              <a:rPr lang="en-US"/>
              <a:pPr/>
              <a:t>54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400">
                <a:ea typeface="굴림" pitchFamily="34" charset="-127"/>
              </a:rPr>
              <a:t> Steps in a Simulation Study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600">
                <a:ea typeface="굴림" pitchFamily="34" charset="-127"/>
              </a:rPr>
              <a:t>Experimental design</a:t>
            </a:r>
          </a:p>
          <a:p>
            <a:pPr lvl="1">
              <a:lnSpc>
                <a:spcPct val="80000"/>
              </a:lnSpc>
            </a:pPr>
            <a:r>
              <a:rPr lang="en-US" altLang="ko-KR" sz="2200">
                <a:ea typeface="굴림" pitchFamily="34" charset="-127"/>
              </a:rPr>
              <a:t>The decision on the length of the initialization period, the length of simulation runs, and the number of replications to be made of each run.</a:t>
            </a:r>
          </a:p>
          <a:p>
            <a:pPr>
              <a:lnSpc>
                <a:spcPct val="80000"/>
              </a:lnSpc>
            </a:pPr>
            <a:r>
              <a:rPr lang="en-US" altLang="ko-KR" sz="2600">
                <a:ea typeface="굴림" pitchFamily="34" charset="-127"/>
              </a:rPr>
              <a:t>Production runs and analysis</a:t>
            </a:r>
          </a:p>
          <a:p>
            <a:pPr lvl="1">
              <a:lnSpc>
                <a:spcPct val="80000"/>
              </a:lnSpc>
            </a:pPr>
            <a:r>
              <a:rPr lang="en-US" altLang="ko-KR" sz="2200">
                <a:ea typeface="굴림" pitchFamily="34" charset="-127"/>
              </a:rPr>
              <a:t>To estimate measures of performances </a:t>
            </a:r>
          </a:p>
          <a:p>
            <a:pPr>
              <a:lnSpc>
                <a:spcPct val="80000"/>
              </a:lnSpc>
            </a:pPr>
            <a:r>
              <a:rPr lang="en-US" altLang="ko-KR" sz="2600">
                <a:ea typeface="굴림" pitchFamily="34" charset="-127"/>
              </a:rPr>
              <a:t>Documentation and reporting</a:t>
            </a:r>
          </a:p>
          <a:p>
            <a:pPr lvl="1">
              <a:lnSpc>
                <a:spcPct val="80000"/>
              </a:lnSpc>
            </a:pPr>
            <a:r>
              <a:rPr lang="en-US" altLang="ko-KR" sz="2200">
                <a:ea typeface="굴림" pitchFamily="34" charset="-127"/>
              </a:rPr>
              <a:t>Program documentation : for the relationships between input parameters and output measures of performance, and for a modification</a:t>
            </a:r>
          </a:p>
          <a:p>
            <a:pPr lvl="1">
              <a:lnSpc>
                <a:spcPct val="80000"/>
              </a:lnSpc>
            </a:pPr>
            <a:r>
              <a:rPr lang="en-US" altLang="ko-KR" sz="2200">
                <a:ea typeface="굴림" pitchFamily="34" charset="-127"/>
              </a:rPr>
              <a:t>Progress documentation : the history of a simulation, a chronology of work done and decision made.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ko-KR" sz="2600">
              <a:ea typeface="굴림" pitchFamily="34" charset="-127"/>
            </a:endParaRP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BF62-5764-420B-883B-96B32FAA4894}" type="slidenum">
              <a:rPr lang="en-US"/>
              <a:pPr/>
              <a:t>55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Steps in a Simulation Study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eriod" startAt="5"/>
            </a:pPr>
            <a:r>
              <a:rPr lang="en-US" sz="2600"/>
              <a:t>Verification</a:t>
            </a:r>
          </a:p>
          <a:p>
            <a:pPr marL="990600" lvl="1" indent="-519113"/>
            <a:r>
              <a:rPr lang="en-US" sz="2200"/>
              <a:t>Computational model should be consistent with specification model</a:t>
            </a:r>
          </a:p>
          <a:p>
            <a:pPr marL="990600" lvl="1" indent="-519113"/>
            <a:r>
              <a:rPr lang="en-US" sz="2200"/>
              <a:t>Did we build the model right?</a:t>
            </a:r>
          </a:p>
          <a:p>
            <a:pPr marL="609600" indent="-609600">
              <a:buClr>
                <a:schemeClr val="tx1"/>
              </a:buClr>
              <a:buFontTx/>
              <a:buAutoNum type="arabicPeriod" startAt="6"/>
            </a:pPr>
            <a:r>
              <a:rPr lang="en-US" sz="2600"/>
              <a:t>Validation</a:t>
            </a:r>
          </a:p>
          <a:p>
            <a:pPr marL="990600" lvl="1" indent="-519113"/>
            <a:r>
              <a:rPr lang="en-US" sz="2200"/>
              <a:t>Computational model should be consistent with the system being analyzed</a:t>
            </a:r>
          </a:p>
          <a:p>
            <a:pPr marL="990600" lvl="1" indent="-519113"/>
            <a:r>
              <a:rPr lang="en-US" sz="2200"/>
              <a:t>Did we build the right model?</a:t>
            </a:r>
          </a:p>
          <a:p>
            <a:pPr marL="990600" lvl="1" indent="-519113"/>
            <a:r>
              <a:rPr lang="en-US" sz="2200"/>
              <a:t>Can an expert distinguish simulation output from system output?</a:t>
            </a:r>
          </a:p>
          <a:p>
            <a:pPr marL="609600" indent="-609600"/>
            <a:endParaRPr lang="en-US" sz="2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C520-2105-43F5-956E-35D539590375}" type="slidenum">
              <a:rPr lang="en-US"/>
              <a:pPr/>
              <a:t>56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Steps in a Simulation Study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Times" pitchFamily="18" charset="0"/>
              <a:buAutoNum type="arabicPeriod" startAt="7"/>
            </a:pPr>
            <a:r>
              <a:rPr lang="en-US" sz="2600"/>
              <a:t>Design simulation experiments</a:t>
            </a:r>
          </a:p>
          <a:p>
            <a:pPr marL="990600" lvl="1" indent="-519113">
              <a:buClr>
                <a:schemeClr val="tx1"/>
              </a:buClr>
              <a:buFont typeface="Times" pitchFamily="18" charset="0"/>
              <a:buChar char="—"/>
            </a:pPr>
            <a:r>
              <a:rPr lang="en-US" sz="2200"/>
              <a:t>What parameters should be varied?</a:t>
            </a:r>
          </a:p>
          <a:p>
            <a:pPr marL="609600" indent="-609600">
              <a:buClr>
                <a:schemeClr val="tx1"/>
              </a:buClr>
              <a:buFont typeface="Times" pitchFamily="18" charset="0"/>
              <a:buAutoNum type="arabicPeriod" startAt="7"/>
            </a:pPr>
            <a:r>
              <a:rPr lang="en-US" sz="2600"/>
              <a:t>Make production runs</a:t>
            </a:r>
          </a:p>
          <a:p>
            <a:pPr marL="990600" lvl="1" indent="-519113">
              <a:buClr>
                <a:schemeClr val="tx1"/>
              </a:buClr>
              <a:buFont typeface="Times" pitchFamily="18" charset="0"/>
              <a:buChar char="—"/>
            </a:pPr>
            <a:r>
              <a:rPr lang="en-US" sz="2200"/>
              <a:t>Record initial conditions, input parameters</a:t>
            </a:r>
          </a:p>
          <a:p>
            <a:pPr marL="990600" lvl="1" indent="-519113">
              <a:buClr>
                <a:schemeClr val="tx1"/>
              </a:buClr>
              <a:buFont typeface="Times" pitchFamily="18" charset="0"/>
              <a:buChar char="—"/>
            </a:pPr>
            <a:r>
              <a:rPr lang="en-US" sz="2200"/>
              <a:t>Record statistical output</a:t>
            </a:r>
          </a:p>
          <a:p>
            <a:pPr marL="609600" indent="-609600">
              <a:buClr>
                <a:schemeClr val="tx1"/>
              </a:buClr>
              <a:buFont typeface="Times" pitchFamily="18" charset="0"/>
              <a:buAutoNum type="arabicPeriod" startAt="7"/>
            </a:pPr>
            <a:r>
              <a:rPr lang="en-US" sz="2600"/>
              <a:t>Analyze the output</a:t>
            </a:r>
          </a:p>
          <a:p>
            <a:pPr marL="990600" lvl="1" indent="-519113">
              <a:buClr>
                <a:schemeClr val="tx1"/>
              </a:buClr>
              <a:buFont typeface="Times" pitchFamily="18" charset="0"/>
              <a:buChar char="—"/>
            </a:pPr>
            <a:r>
              <a:rPr lang="en-US" sz="2200"/>
              <a:t>Use common statistical analysis tools </a:t>
            </a:r>
          </a:p>
          <a:p>
            <a:pPr marL="609600" indent="-609600">
              <a:buClr>
                <a:schemeClr val="tx1"/>
              </a:buClr>
              <a:buFont typeface="Times" pitchFamily="18" charset="0"/>
              <a:buAutoNum type="arabicPeriod" startAt="7"/>
            </a:pPr>
            <a:r>
              <a:rPr lang="en-US" sz="2600"/>
              <a:t>Make decisions</a:t>
            </a:r>
          </a:p>
          <a:p>
            <a:pPr marL="609600" indent="-609600">
              <a:buClr>
                <a:schemeClr val="tx1"/>
              </a:buClr>
              <a:buFont typeface="Times" pitchFamily="18" charset="0"/>
              <a:buAutoNum type="arabicPeriod" startAt="7"/>
            </a:pPr>
            <a:r>
              <a:rPr lang="en-US" sz="2600"/>
              <a:t>Document the 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E94C5-35C8-483B-816E-656863BEB12C}" type="slidenum">
              <a:rPr lang="en-US"/>
              <a:pPr/>
              <a:t>57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Chapter-2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>
              <a:ea typeface="굴림" pitchFamily="34" charset="-127"/>
            </a:endParaRPr>
          </a:p>
          <a:p>
            <a:endParaRPr lang="en-US" altLang="ko-KR">
              <a:ea typeface="굴림" pitchFamily="34" charset="-127"/>
            </a:endParaRPr>
          </a:p>
          <a:p>
            <a:pPr>
              <a:buFont typeface="Wingdings" pitchFamily="2" charset="2"/>
              <a:buNone/>
            </a:pPr>
            <a:endParaRPr lang="en-US" altLang="ko-KR">
              <a:ea typeface="굴림" pitchFamily="34" charset="-127"/>
            </a:endParaRPr>
          </a:p>
          <a:p>
            <a:pPr>
              <a:buFont typeface="Wingdings" pitchFamily="2" charset="2"/>
              <a:buNone/>
            </a:pPr>
            <a:r>
              <a:rPr lang="en-US" altLang="ko-KR">
                <a:ea typeface="굴림" pitchFamily="34" charset="-127"/>
              </a:rPr>
              <a:t>		Simulation of Queuing Systems</a:t>
            </a:r>
            <a:endParaRPr lang="en-US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6566A-CA44-485E-B5E1-9DB6462C7976}" type="slidenum">
              <a:rPr lang="en-US"/>
              <a:pPr/>
              <a:t>58</a:t>
            </a:fld>
            <a:endParaRPr 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Example-Queuing Systems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Queuing System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It is a system where entities ask service from a shared resource/s and have to wait for service until resource is available.</a:t>
            </a:r>
          </a:p>
          <a:p>
            <a:pPr>
              <a:lnSpc>
                <a:spcPct val="90000"/>
              </a:lnSpc>
            </a:pPr>
            <a:r>
              <a:rPr lang="en-US" sz="260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Customers waiting in a bank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Packets waiting in a network router/switch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Travelers waiting in airport for flight registration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Tasks requesting execution in a processor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Bank Transactions requesting access to a database</a:t>
            </a:r>
            <a:endParaRPr lang="en-US" sz="1700"/>
          </a:p>
          <a:p>
            <a:pPr>
              <a:lnSpc>
                <a:spcPct val="90000"/>
              </a:lnSpc>
            </a:pPr>
            <a:endParaRPr lang="en-US" sz="170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A738-C3E2-40DF-A406-71B9CFE1161E}" type="slidenum">
              <a:rPr lang="en-US"/>
              <a:pPr/>
              <a:t>59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Queuing Model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A Queue System has:</a:t>
            </a:r>
          </a:p>
          <a:p>
            <a:pPr lvl="1"/>
            <a:r>
              <a:rPr lang="en-US" sz="2200"/>
              <a:t>Queue (Buffer): with a finite or infinite size </a:t>
            </a:r>
          </a:p>
          <a:p>
            <a:pPr lvl="1"/>
            <a:r>
              <a:rPr lang="en-US" sz="2200"/>
              <a:t>Server: with a given processing speed</a:t>
            </a:r>
          </a:p>
          <a:p>
            <a:pPr lvl="1"/>
            <a:r>
              <a:rPr lang="en-US" sz="2200"/>
              <a:t>Customers: Entities requesting the shared resource (i.e. server).</a:t>
            </a:r>
          </a:p>
          <a:p>
            <a:pPr lvl="1"/>
            <a:r>
              <a:rPr lang="en-US" sz="2200"/>
              <a:t>Events: Arrival/Departure (with given rates)</a:t>
            </a:r>
          </a:p>
        </p:txBody>
      </p:sp>
      <p:grpSp>
        <p:nvGrpSpPr>
          <p:cNvPr id="310276" name="Group 27"/>
          <p:cNvGrpSpPr>
            <a:grpSpLocks/>
          </p:cNvGrpSpPr>
          <p:nvPr/>
        </p:nvGrpSpPr>
        <p:grpSpPr bwMode="auto">
          <a:xfrm>
            <a:off x="533400" y="4279900"/>
            <a:ext cx="5867400" cy="2197100"/>
            <a:chOff x="480" y="968"/>
            <a:chExt cx="3696" cy="1384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448" y="1440"/>
              <a:ext cx="14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304" y="1440"/>
              <a:ext cx="144" cy="38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968" y="1440"/>
              <a:ext cx="336" cy="38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872" y="1440"/>
              <a:ext cx="96" cy="38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344" y="1440"/>
              <a:ext cx="124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592" y="1440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344" y="1824"/>
              <a:ext cx="124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3408" y="1440"/>
              <a:ext cx="480" cy="48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574" y="2037"/>
              <a:ext cx="6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None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  <a:cs typeface="+mn-cs"/>
                </a:rPr>
                <a:t>Queue 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312" y="2043"/>
              <a:ext cx="58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None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  <a:cs typeface="+mn-cs"/>
                </a:rPr>
                <a:t>Server 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008" y="1200"/>
              <a:ext cx="3168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248" y="1344"/>
              <a:ext cx="1488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216" y="1344"/>
              <a:ext cx="816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1920" y="968"/>
              <a:ext cx="12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None/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  <a:cs typeface="+mn-cs"/>
                </a:rPr>
                <a:t>Queuing System 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480" y="1632"/>
              <a:ext cx="10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2640" y="1632"/>
              <a:ext cx="6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/>
              </a:pPr>
              <a:endParaRPr lang="fr-FR" sz="1600">
                <a:latin typeface="+mj-lt"/>
              </a:endParaRPr>
            </a:p>
          </p:txBody>
        </p:sp>
      </p:grp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6019800" y="5375275"/>
            <a:ext cx="16002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/>
            </a:pPr>
            <a:endParaRPr lang="fr-FR" sz="1600">
              <a:latin typeface="+mj-lt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435600" y="5181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/>
            </a:pPr>
            <a:endParaRPr lang="fr-FR" sz="160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95338" y="4648200"/>
            <a:ext cx="228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/>
            </a:pPr>
            <a:endParaRPr lang="fr-FR" sz="16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59A21-C239-4F57-AD3D-444640FCF309}" type="slidenum">
              <a:rPr lang="en-US"/>
              <a:pPr/>
              <a:t>6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>
                <a:ea typeface="굴림" pitchFamily="34" charset="-127"/>
              </a:rPr>
              <a:t>Types of Models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>
                <a:ea typeface="굴림" pitchFamily="34" charset="-127"/>
              </a:rPr>
              <a:t>Static or Dynamic Simulation Models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ea typeface="굴림" pitchFamily="34" charset="-127"/>
              </a:rPr>
              <a:t>Static simulation model (Monte Carlo simulation) represents a system at a particular point in time.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ea typeface="굴림" pitchFamily="34" charset="-127"/>
              </a:rPr>
              <a:t>Dynamic simulation model represents systems as they change over time</a:t>
            </a:r>
          </a:p>
          <a:p>
            <a:pPr>
              <a:lnSpc>
                <a:spcPct val="90000"/>
              </a:lnSpc>
            </a:pPr>
            <a:r>
              <a:rPr lang="en-US" altLang="ko-KR" sz="2400">
                <a:ea typeface="굴림" pitchFamily="34" charset="-127"/>
              </a:rPr>
              <a:t>Deterministic or Stochastic Simulation Models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ea typeface="굴림" pitchFamily="34" charset="-127"/>
              </a:rPr>
              <a:t>Deterministic simulation models contain no random variables and have a known set of inputs which will result in a unique set of outputs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ea typeface="굴림" pitchFamily="34" charset="-127"/>
              </a:rPr>
              <a:t>Stochastic simulation model has one or more random variables as inputs. Random inputs lead to random outputs.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21AF-5380-4D2B-8003-0AD118DBBE31}" type="slidenum">
              <a:rPr lang="en-US"/>
              <a:pPr/>
              <a:t>60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Example-Queuing Systems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A Queue System has: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8311-5EB5-4F78-BFC3-ABD2967E034C}" type="slidenum">
              <a:rPr lang="en-US"/>
              <a:pPr/>
              <a:t>61</a:t>
            </a:fld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Example-Queuing Systems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Use Queuing models to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Describe the behavior of queuing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Evaluate system performance</a:t>
            </a:r>
            <a:endParaRPr lang="en-US" sz="3000"/>
          </a:p>
          <a:p>
            <a:pPr>
              <a:lnSpc>
                <a:spcPct val="80000"/>
              </a:lnSpc>
            </a:pPr>
            <a:r>
              <a:rPr lang="en-US" sz="2600"/>
              <a:t>Examples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Customers waiting in a bank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Packets waiting in a network router/switch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Travelers waiting in airport for flight registration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Tasks requesting execution in a processor 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Bank Transactions requesting access to a database</a:t>
            </a:r>
          </a:p>
          <a:p>
            <a:pPr>
              <a:lnSpc>
                <a:spcPct val="80000"/>
              </a:lnSpc>
            </a:pPr>
            <a:endParaRPr lang="en-US" sz="1900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883E-1F59-4CF0-8CC1-0B747C4318C9}" type="slidenum">
              <a:rPr lang="en-US"/>
              <a:pPr/>
              <a:t>62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539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1600200"/>
            <a:ext cx="6327775" cy="48133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B0FE-9E80-4157-B825-65312253C459}" type="slidenum">
              <a:rPr lang="en-US"/>
              <a:pPr/>
              <a:t>63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641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600200"/>
            <a:ext cx="6286500" cy="460851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2109-83C8-462D-AB01-8FDD117914A2}" type="slidenum">
              <a:rPr lang="en-US"/>
              <a:pPr/>
              <a:t>7</a:t>
            </a:fld>
            <a:endParaRPr 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400">
                <a:ea typeface="굴림" pitchFamily="34" charset="-127"/>
              </a:rPr>
              <a:t>Types of Models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Discrete or Continuous Simulation Models</a:t>
            </a:r>
          </a:p>
          <a:p>
            <a:pPr lvl="1"/>
            <a:r>
              <a:rPr lang="en-US"/>
              <a:t>Discrete: State variable changes at discrete points in time (events)</a:t>
            </a:r>
          </a:p>
          <a:p>
            <a:pPr lvl="1"/>
            <a:r>
              <a:rPr lang="en-US"/>
              <a:t>Continuous: State variable changes continuously.</a:t>
            </a:r>
            <a:endParaRPr lang="en-US" altLang="ko-KR">
              <a:ea typeface="굴림" pitchFamily="34" charset="-127"/>
            </a:endParaRPr>
          </a:p>
          <a:p>
            <a:endParaRPr lang="en-US" altLang="ko-KR">
              <a:ea typeface="굴림" pitchFamily="34" charset="-127"/>
            </a:endParaRPr>
          </a:p>
          <a:p>
            <a:endParaRPr lang="ko-KR" altLang="en-US">
              <a:ea typeface="굴림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A6B00-1783-41BC-9685-6E7676C4E9F4}" type="slidenum">
              <a:rPr lang="en-US"/>
              <a:pPr/>
              <a:t>8</a:t>
            </a:fld>
            <a:endParaRPr 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Discrete-Event Simulation Model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discrete-event simulation model has the following characteristics</a:t>
            </a:r>
          </a:p>
          <a:p>
            <a:pPr lvl="1"/>
            <a:r>
              <a:rPr lang="en-US"/>
              <a:t>Stochastic: some state variables are random</a:t>
            </a:r>
          </a:p>
          <a:p>
            <a:pPr lvl="1"/>
            <a:r>
              <a:rPr lang="en-US"/>
              <a:t>Dynamic: time evolution is important</a:t>
            </a:r>
          </a:p>
          <a:p>
            <a:pPr lvl="1"/>
            <a:r>
              <a:rPr lang="en-US"/>
              <a:t>Discrete-Event: significant changes occur at discrete time instances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748A-C7DE-40F6-BF82-8C941D3F1FA2}" type="slidenum">
              <a:rPr lang="en-US"/>
              <a:pPr/>
              <a:t>9</a:t>
            </a:fld>
            <a:endParaRPr lang="en-US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Simulation Study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 statement and objectives</a:t>
            </a:r>
          </a:p>
          <a:p>
            <a:r>
              <a:rPr lang="en-US" dirty="0" smtClean="0"/>
              <a:t>Design model/Conceptual, </a:t>
            </a:r>
            <a:r>
              <a:rPr lang="en-US" dirty="0"/>
              <a:t>get data</a:t>
            </a:r>
          </a:p>
          <a:p>
            <a:r>
              <a:rPr lang="en-US" dirty="0" smtClean="0"/>
              <a:t>Implement/Computational </a:t>
            </a:r>
            <a:r>
              <a:rPr lang="en-US" dirty="0"/>
              <a:t>Model</a:t>
            </a:r>
          </a:p>
          <a:p>
            <a:r>
              <a:rPr lang="en-US" dirty="0"/>
              <a:t>Validate model (refine if necessary)</a:t>
            </a:r>
          </a:p>
          <a:p>
            <a:r>
              <a:rPr lang="en-US" dirty="0"/>
              <a:t>Run the simulations</a:t>
            </a:r>
          </a:p>
          <a:p>
            <a:r>
              <a:rPr lang="en-US" dirty="0"/>
              <a:t>Analyze data</a:t>
            </a:r>
          </a:p>
          <a:p>
            <a:r>
              <a:rPr lang="en-US" dirty="0"/>
              <a:t>Use the results for objectives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27802</TotalTime>
  <Words>2588</Words>
  <Application>Microsoft Office PowerPoint</Application>
  <PresentationFormat>On-screen Show (4:3)</PresentationFormat>
  <Paragraphs>504</Paragraphs>
  <Slides>63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Profile</vt:lpstr>
      <vt:lpstr>Introduction to Simulation</vt:lpstr>
      <vt:lpstr>Introduction to Simulation</vt:lpstr>
      <vt:lpstr>Systems and System Components</vt:lpstr>
      <vt:lpstr>Systems and System Components</vt:lpstr>
      <vt:lpstr>Model of a System</vt:lpstr>
      <vt:lpstr>Types of Models</vt:lpstr>
      <vt:lpstr>Types of Models</vt:lpstr>
      <vt:lpstr>Discrete-Event Simulation Model</vt:lpstr>
      <vt:lpstr>Steps in Simulation Study</vt:lpstr>
      <vt:lpstr>Example : A single channel queue </vt:lpstr>
      <vt:lpstr>Conceptual Model</vt:lpstr>
      <vt:lpstr>Computational Model</vt:lpstr>
      <vt:lpstr>Event scheduling</vt:lpstr>
      <vt:lpstr>Event scheduling</vt:lpstr>
      <vt:lpstr>Event scheduling</vt:lpstr>
      <vt:lpstr>Event scheduling</vt:lpstr>
      <vt:lpstr>Activity Scanning</vt:lpstr>
      <vt:lpstr>Activity Scanning</vt:lpstr>
      <vt:lpstr>Activity Scanning</vt:lpstr>
      <vt:lpstr>Process Interaction</vt:lpstr>
      <vt:lpstr>Exercise</vt:lpstr>
      <vt:lpstr>Conceptual Model</vt:lpstr>
      <vt:lpstr>Example3:Token based access scheme</vt:lpstr>
      <vt:lpstr>Example3:Token based access scheme</vt:lpstr>
      <vt:lpstr>Conceptual Model</vt:lpstr>
      <vt:lpstr>Conceptual Model</vt:lpstr>
      <vt:lpstr>Assignment</vt:lpstr>
      <vt:lpstr>Assignment</vt:lpstr>
      <vt:lpstr>Assignment</vt:lpstr>
      <vt:lpstr>Slide 30</vt:lpstr>
      <vt:lpstr>Example 1-Single Server Queue</vt:lpstr>
      <vt:lpstr>Model Components </vt:lpstr>
      <vt:lpstr>Model Components </vt:lpstr>
      <vt:lpstr>Model Components </vt:lpstr>
      <vt:lpstr>Model Components </vt:lpstr>
      <vt:lpstr>Example 2-Single Server Queue</vt:lpstr>
      <vt:lpstr>Model components </vt:lpstr>
      <vt:lpstr>Model components </vt:lpstr>
      <vt:lpstr>Simulation Table</vt:lpstr>
      <vt:lpstr>List Processing</vt:lpstr>
      <vt:lpstr>Assignment1</vt:lpstr>
      <vt:lpstr>Steps in a Simulation Study </vt:lpstr>
      <vt:lpstr>1.11 Steps in a Simulation Study (2)</vt:lpstr>
      <vt:lpstr>1.11 Steps in a Simulation Study (3)</vt:lpstr>
      <vt:lpstr>Introduction</vt:lpstr>
      <vt:lpstr>Introduction</vt:lpstr>
      <vt:lpstr>Why We Need Simulation?</vt:lpstr>
      <vt:lpstr>Types of Simulation Models </vt:lpstr>
      <vt:lpstr>Event scheduling</vt:lpstr>
      <vt:lpstr>Activity Scanning</vt:lpstr>
      <vt:lpstr>Process Interaction</vt:lpstr>
      <vt:lpstr>Steps in a Simulation Study</vt:lpstr>
      <vt:lpstr>1.11 Steps in a Simulation Study (2)</vt:lpstr>
      <vt:lpstr> Steps in a Simulation Study</vt:lpstr>
      <vt:lpstr>Steps in a Simulation Study</vt:lpstr>
      <vt:lpstr>Steps in a Simulation Study</vt:lpstr>
      <vt:lpstr>Chapter-2</vt:lpstr>
      <vt:lpstr>Example-Queuing Systems</vt:lpstr>
      <vt:lpstr>A Simple Queuing Model</vt:lpstr>
      <vt:lpstr>Example-Queuing Systems</vt:lpstr>
      <vt:lpstr>Example-Queuing Systems</vt:lpstr>
      <vt:lpstr>Slide 62</vt:lpstr>
      <vt:lpstr>Slide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wondim</dc:creator>
  <cp:lastModifiedBy>Admin</cp:lastModifiedBy>
  <cp:revision>320</cp:revision>
  <dcterms:created xsi:type="dcterms:W3CDTF">2011-02-27T18:55:33Z</dcterms:created>
  <dcterms:modified xsi:type="dcterms:W3CDTF">2011-04-07T02:11:36Z</dcterms:modified>
</cp:coreProperties>
</file>