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56" r:id="rId2"/>
    <p:sldId id="257" r:id="rId3"/>
    <p:sldId id="278" r:id="rId4"/>
    <p:sldId id="279" r:id="rId5"/>
    <p:sldId id="281" r:id="rId6"/>
    <p:sldId id="258" r:id="rId7"/>
    <p:sldId id="260" r:id="rId8"/>
    <p:sldId id="261" r:id="rId9"/>
    <p:sldId id="282" r:id="rId10"/>
    <p:sldId id="262" r:id="rId11"/>
    <p:sldId id="284" r:id="rId12"/>
    <p:sldId id="285" r:id="rId13"/>
    <p:sldId id="264" r:id="rId14"/>
    <p:sldId id="286" r:id="rId15"/>
    <p:sldId id="287" r:id="rId16"/>
    <p:sldId id="289" r:id="rId17"/>
    <p:sldId id="288" r:id="rId18"/>
    <p:sldId id="291" r:id="rId19"/>
    <p:sldId id="265" r:id="rId20"/>
    <p:sldId id="290" r:id="rId21"/>
    <p:sldId id="267" r:id="rId22"/>
    <p:sldId id="268" r:id="rId23"/>
    <p:sldId id="292" r:id="rId24"/>
    <p:sldId id="269" r:id="rId25"/>
    <p:sldId id="270" r:id="rId26"/>
    <p:sldId id="271" r:id="rId27"/>
    <p:sldId id="272" r:id="rId28"/>
    <p:sldId id="273" r:id="rId29"/>
    <p:sldId id="293" r:id="rId30"/>
    <p:sldId id="274" r:id="rId31"/>
    <p:sldId id="275" r:id="rId32"/>
    <p:sldId id="276" r:id="rId33"/>
    <p:sldId id="277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9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1C0120-6D85-4A9A-A49A-1E07A9F06328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FB5357-BDC6-4D71-9132-6800EB9F18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5357-BDC6-4D71-9132-6800EB9F18F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5357-BDC6-4D71-9132-6800EB9F18F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2D7AEC-5313-48BC-8958-104A5A52BE56}" type="slidenum">
              <a:rPr lang="en-US"/>
              <a:pPr/>
              <a:t>11</a:t>
            </a:fld>
            <a:endParaRPr lang="en-US"/>
          </a:p>
        </p:txBody>
      </p:sp>
      <p:sp>
        <p:nvSpPr>
          <p:cNvPr id="778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9C0029-95E8-41CF-963B-D82FE328AD55}" type="slidenum">
              <a:rPr lang="en-US"/>
              <a:pPr/>
              <a:t>12</a:t>
            </a:fld>
            <a:endParaRPr lang="en-US"/>
          </a:p>
        </p:txBody>
      </p:sp>
      <p:sp>
        <p:nvSpPr>
          <p:cNvPr id="7885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5357-BDC6-4D71-9132-6800EB9F18F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BED9C1-D0A7-49DF-8DD0-C43137C59B39}" type="slidenum">
              <a:rPr lang="en-US"/>
              <a:pPr/>
              <a:t>14</a:t>
            </a:fld>
            <a:endParaRPr lang="en-US"/>
          </a:p>
        </p:txBody>
      </p:sp>
      <p:sp>
        <p:nvSpPr>
          <p:cNvPr id="8089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0B75A6-053D-4D5D-867D-7BDA70B2C312}" type="slidenum">
              <a:rPr lang="en-US"/>
              <a:pPr/>
              <a:t>15</a:t>
            </a:fld>
            <a:endParaRPr lang="en-US"/>
          </a:p>
        </p:txBody>
      </p:sp>
      <p:sp>
        <p:nvSpPr>
          <p:cNvPr id="8192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997926-9E8F-4DC8-9B6C-7BEA3C1D3EAE}" type="slidenum">
              <a:rPr lang="en-US"/>
              <a:pPr/>
              <a:t>16</a:t>
            </a:fld>
            <a:endParaRPr lang="en-US"/>
          </a:p>
        </p:txBody>
      </p:sp>
      <p:sp>
        <p:nvSpPr>
          <p:cNvPr id="839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6CDD24-66BD-4525-905A-70561147280B}" type="slidenum">
              <a:rPr lang="en-US"/>
              <a:pPr/>
              <a:t>17</a:t>
            </a:fld>
            <a:endParaRPr lang="en-US"/>
          </a:p>
        </p:txBody>
      </p:sp>
      <p:sp>
        <p:nvSpPr>
          <p:cNvPr id="829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5357-BDC6-4D71-9132-6800EB9F18F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5357-BDC6-4D71-9132-6800EB9F18F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5357-BDC6-4D71-9132-6800EB9F18F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67C6DB-6DC4-4ED5-B596-EEA5271A65DA}" type="slidenum">
              <a:rPr lang="en-US"/>
              <a:pPr/>
              <a:t>20</a:t>
            </a:fld>
            <a:endParaRPr lang="en-US"/>
          </a:p>
        </p:txBody>
      </p:sp>
      <p:sp>
        <p:nvSpPr>
          <p:cNvPr id="8601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5357-BDC6-4D71-9132-6800EB9F18F0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5357-BDC6-4D71-9132-6800EB9F18F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A86960-2E8F-4D60-9DEC-F64CE44DF235}" type="slidenum">
              <a:rPr lang="en-US"/>
              <a:pPr/>
              <a:t>23</a:t>
            </a:fld>
            <a:endParaRPr lang="en-US"/>
          </a:p>
        </p:txBody>
      </p:sp>
      <p:sp>
        <p:nvSpPr>
          <p:cNvPr id="921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5357-BDC6-4D71-9132-6800EB9F18F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5357-BDC6-4D71-9132-6800EB9F18F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5357-BDC6-4D71-9132-6800EB9F18F0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5357-BDC6-4D71-9132-6800EB9F18F0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5357-BDC6-4D71-9132-6800EB9F18F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4800C8-E6C5-456F-9780-1F364FE3D58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D38626-03D6-45B7-8E8F-6ED64E48A5FF}" type="slidenum">
              <a:rPr lang="en-US"/>
              <a:pPr/>
              <a:t>3</a:t>
            </a:fld>
            <a:endParaRPr 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5357-BDC6-4D71-9132-6800EB9F18F0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747AB82-1A32-45D8-9F8F-549A2CE8C683}" type="slidenum">
              <a:rPr lang="en-US"/>
              <a:pPr/>
              <a:t>31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A87867-4011-45D7-AEFA-CB41828ABA22}" type="slidenum">
              <a:rPr lang="en-US"/>
              <a:pPr/>
              <a:t>32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09EE62-7BA2-4C34-B15C-E918C9167B05}" type="slidenum">
              <a:rPr lang="en-US"/>
              <a:pPr/>
              <a:t>33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E8D67F-C057-4319-A2C0-2617869DCED7}" type="slidenum">
              <a:rPr lang="en-US"/>
              <a:pPr/>
              <a:t>4</a:t>
            </a:fld>
            <a:endParaRPr lang="en-US"/>
          </a:p>
        </p:txBody>
      </p:sp>
      <p:sp>
        <p:nvSpPr>
          <p:cNvPr id="6656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5357-BDC6-4D71-9132-6800EB9F18F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5357-BDC6-4D71-9132-6800EB9F18F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5357-BDC6-4D71-9132-6800EB9F18F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FB5357-BDC6-4D71-9132-6800EB9F18F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2E1A84-329A-448A-8672-E314E2155C9B}" type="slidenum">
              <a:rPr lang="en-US"/>
              <a:pPr/>
              <a:t>9</a:t>
            </a:fld>
            <a:endParaRPr lang="en-US"/>
          </a:p>
        </p:txBody>
      </p:sp>
      <p:sp>
        <p:nvSpPr>
          <p:cNvPr id="7680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318C-5934-4E42-BB19-19DC4FAEF6D2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EFAB-BB0C-471D-92B6-9A6DABDBC6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318C-5934-4E42-BB19-19DC4FAEF6D2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EFAB-BB0C-471D-92B6-9A6DABDBC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318C-5934-4E42-BB19-19DC4FAEF6D2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EFAB-BB0C-471D-92B6-9A6DABDBC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318C-5934-4E42-BB19-19DC4FAEF6D2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EFAB-BB0C-471D-92B6-9A6DABDBC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318C-5934-4E42-BB19-19DC4FAEF6D2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EFAB-BB0C-471D-92B6-9A6DABDBC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318C-5934-4E42-BB19-19DC4FAEF6D2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EFAB-BB0C-471D-92B6-9A6DABDBC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318C-5934-4E42-BB19-19DC4FAEF6D2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EFAB-BB0C-471D-92B6-9A6DABDBC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318C-5934-4E42-BB19-19DC4FAEF6D2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EFAB-BB0C-471D-92B6-9A6DABDBC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318C-5934-4E42-BB19-19DC4FAEF6D2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EFAB-BB0C-471D-92B6-9A6DABDBC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F318C-5934-4E42-BB19-19DC4FAEF6D2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EFAB-BB0C-471D-92B6-9A6DABDBC6E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9B0F318C-5934-4E42-BB19-19DC4FAEF6D2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C34EFAB-BB0C-471D-92B6-9A6DABDBC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B0F318C-5934-4E42-BB19-19DC4FAEF6D2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C34EFAB-BB0C-471D-92B6-9A6DABDBC6E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3733799"/>
          </a:xfrm>
        </p:spPr>
        <p:txBody>
          <a:bodyPr>
            <a:normAutofit/>
          </a:bodyPr>
          <a:lstStyle/>
          <a:p>
            <a:r>
              <a:rPr lang="en-US" b="1" dirty="0"/>
              <a:t>THE ENVIRONMENT </a:t>
            </a:r>
            <a:r>
              <a:rPr lang="en-US" b="1" dirty="0" smtClean="0"/>
              <a:t>OF ELECTRONIC COMMERCE</a:t>
            </a:r>
            <a:r>
              <a:rPr lang="en-US" b="1" dirty="0"/>
              <a:t>: </a:t>
            </a:r>
            <a:r>
              <a:rPr lang="en-US" b="1" dirty="0" smtClean="0"/>
              <a:t>LEGAL, ETHICAL</a:t>
            </a:r>
            <a:r>
              <a:rPr lang="en-US" b="1" dirty="0"/>
              <a:t>, AND TAX</a:t>
            </a:r>
            <a:br>
              <a:rPr lang="en-US" b="1" dirty="0"/>
            </a:br>
            <a:r>
              <a:rPr lang="en-US" b="1" dirty="0"/>
              <a:t>ISSUES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2600" y="4724400"/>
            <a:ext cx="6400800" cy="1752600"/>
          </a:xfrm>
        </p:spPr>
        <p:txBody>
          <a:bodyPr/>
          <a:lstStyle/>
          <a:p>
            <a:r>
              <a:rPr lang="en-US" dirty="0" smtClean="0"/>
              <a:t>Aemro B.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Warranties on the Web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04800" y="2743200"/>
            <a:ext cx="8229600" cy="3789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304800" y="1219200"/>
            <a:ext cx="8839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/>
              <a:t>Any contract for the sale of </a:t>
            </a:r>
            <a:r>
              <a:rPr lang="en-US" sz="4000" dirty="0" smtClean="0"/>
              <a:t>goods  includes </a:t>
            </a:r>
            <a:r>
              <a:rPr lang="en-US" sz="4000" dirty="0"/>
              <a:t>implied warranties.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BC47E-5319-4340-ADF3-D83887BD6056}" type="slidenum">
              <a:rPr lang="en-US"/>
              <a:pPr/>
              <a:t>11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304800"/>
            <a:ext cx="7391400" cy="1116013"/>
          </a:xfrm>
        </p:spPr>
        <p:txBody>
          <a:bodyPr/>
          <a:lstStyle/>
          <a:p>
            <a:r>
              <a:rPr lang="en-US" sz="3200"/>
              <a:t>Contracting and Contract Enforcement in Electronic Commerce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7391400" cy="4187825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Warranties: Any contract for the sale of goods includes implied warranties</a:t>
            </a:r>
          </a:p>
          <a:p>
            <a:pPr lvl="1">
              <a:lnSpc>
                <a:spcPct val="90000"/>
              </a:lnSpc>
            </a:pPr>
            <a:r>
              <a:rPr lang="en-US"/>
              <a:t>The seller </a:t>
            </a:r>
            <a:r>
              <a:rPr lang="en-US" i="1"/>
              <a:t>warrants</a:t>
            </a:r>
            <a:r>
              <a:rPr lang="en-US"/>
              <a:t> that the goods it offers are fit for the purposes for which they are normally used.</a:t>
            </a:r>
          </a:p>
          <a:p>
            <a:pPr>
              <a:lnSpc>
                <a:spcPct val="90000"/>
              </a:lnSpc>
            </a:pPr>
            <a:r>
              <a:rPr lang="en-US"/>
              <a:t>Explicit Warranties: A specific statement or description of the warrant terms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6C03-4A40-4BF0-B749-385E80A87655}" type="slidenum">
              <a:rPr lang="en-US"/>
              <a:pPr/>
              <a:t>12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Contracting and Contract Enforcement in Electronic Commerce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7391400" cy="4187825"/>
          </a:xfrm>
        </p:spPr>
        <p:txBody>
          <a:bodyPr/>
          <a:lstStyle/>
          <a:p>
            <a:r>
              <a:rPr lang="en-US" sz="2800"/>
              <a:t>Warranty disclaimer</a:t>
            </a:r>
          </a:p>
          <a:p>
            <a:pPr lvl="1"/>
            <a:r>
              <a:rPr lang="en-US" sz="2400"/>
              <a:t>Statement declaring that the seller will not honor some or all implied warranties</a:t>
            </a:r>
          </a:p>
          <a:p>
            <a:r>
              <a:rPr lang="en-US" sz="2800"/>
              <a:t>Authority to bind</a:t>
            </a:r>
          </a:p>
          <a:p>
            <a:pPr lvl="1"/>
            <a:r>
              <a:rPr lang="en-US" sz="2400"/>
              <a:t>Determining whether an individual has the authority to commit a company to an online contract</a:t>
            </a:r>
          </a:p>
          <a:p>
            <a:r>
              <a:rPr lang="en-US" sz="2800"/>
              <a:t>Terms of service (ToS)</a:t>
            </a:r>
          </a:p>
          <a:p>
            <a:pPr lvl="1"/>
            <a:r>
              <a:rPr lang="en-US" sz="2400"/>
              <a:t>Intended to limit a Web site owner’s liability</a:t>
            </a:r>
          </a:p>
          <a:p>
            <a:pPr lvl="1">
              <a:buFontTx/>
              <a:buNone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pt-BR" sz="2400" b="1" dirty="0"/>
              <a:t/>
            </a:r>
            <a:br>
              <a:rPr lang="pt-BR" sz="2400" b="1" dirty="0"/>
            </a:br>
            <a:r>
              <a:rPr lang="en-US" sz="2400" dirty="0" smtClean="0"/>
              <a:t>Use and Protection of Intellectual Property in Online </a:t>
            </a:r>
            <a:r>
              <a:rPr lang="en-US" sz="2400" dirty="0" smtClean="0"/>
              <a:t>Business:</a:t>
            </a:r>
            <a:r>
              <a:rPr lang="pt-BR" sz="2400" b="1" dirty="0" smtClean="0"/>
              <a:t/>
            </a:r>
            <a:br>
              <a:rPr lang="pt-BR" sz="2400" b="1" dirty="0" smtClean="0"/>
            </a:br>
            <a:r>
              <a:rPr lang="en-US" sz="2400" b="1" dirty="0" smtClean="0"/>
              <a:t>Web Site Content Issues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pt-BR" sz="2800" b="1" dirty="0"/>
              <a:t/>
            </a:r>
            <a:br>
              <a:rPr lang="pt-BR" sz="2800" b="1" dirty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dirty="0"/>
              <a:t>Defamation</a:t>
            </a:r>
          </a:p>
          <a:p>
            <a:pPr lvl="1"/>
            <a:r>
              <a:rPr lang="en-US" dirty="0"/>
              <a:t>A defamatory statement is a statement that is false and that injures the reputation </a:t>
            </a:r>
            <a:r>
              <a:rPr lang="en-US" dirty="0" smtClean="0"/>
              <a:t>of another </a:t>
            </a:r>
            <a:r>
              <a:rPr lang="en-US" dirty="0"/>
              <a:t>person or company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If the statement injures the reputation of a product or service instead of a person, it is called </a:t>
            </a:r>
            <a:r>
              <a:rPr lang="en-US" b="1" dirty="0"/>
              <a:t>product </a:t>
            </a:r>
            <a:r>
              <a:rPr lang="en-US" b="1" dirty="0" smtClean="0"/>
              <a:t>disparagement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commercial </a:t>
            </a:r>
            <a:r>
              <a:rPr lang="en-US" dirty="0"/>
              <a:t>Web sites should avoid making negative, evaluative statements about other </a:t>
            </a:r>
            <a:r>
              <a:rPr lang="en-US" dirty="0" smtClean="0"/>
              <a:t>persons or </a:t>
            </a:r>
            <a:r>
              <a:rPr lang="en-US" dirty="0"/>
              <a:t>products.</a:t>
            </a:r>
            <a:endParaRPr lang="en-US" sz="3600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pPr lvl="1"/>
            <a:endParaRPr lang="en-US" sz="2400" dirty="0"/>
          </a:p>
          <a:p>
            <a:pPr lvl="2"/>
            <a:endParaRPr lang="en-US" dirty="0"/>
          </a:p>
          <a:p>
            <a:pPr lvl="1"/>
            <a:endParaRPr lang="en-US" sz="4000" dirty="0"/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2BB9B-1706-449A-A1F5-DB4610B64C3D}" type="slidenum">
              <a:rPr lang="en-US"/>
              <a:pPr/>
              <a:t>14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22238"/>
            <a:ext cx="7391400" cy="1116012"/>
          </a:xfrm>
        </p:spPr>
        <p:txBody>
          <a:bodyPr/>
          <a:lstStyle/>
          <a:p>
            <a:r>
              <a:rPr lang="en-US"/>
              <a:t>Web Site Content Issues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19200"/>
            <a:ext cx="7391400" cy="427037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40000"/>
              </a:spcBef>
            </a:pPr>
            <a:endParaRPr lang="en-US" sz="2800" dirty="0" smtClean="0"/>
          </a:p>
          <a:p>
            <a:pPr>
              <a:spcBef>
                <a:spcPct val="40000"/>
              </a:spcBef>
            </a:pPr>
            <a:r>
              <a:rPr lang="en-US" sz="2800" dirty="0" smtClean="0"/>
              <a:t>Copyright</a:t>
            </a:r>
            <a:r>
              <a:rPr lang="en-US" sz="2800" dirty="0"/>
              <a:t>: A right granted by a government to an author or creator of a literary or artistic work</a:t>
            </a:r>
          </a:p>
          <a:p>
            <a:pPr lvl="1">
              <a:spcBef>
                <a:spcPct val="40000"/>
              </a:spcBef>
            </a:pPr>
            <a:r>
              <a:rPr lang="en-US" sz="2400" dirty="0"/>
              <a:t>Creations that can be copyrighted include all forms of artistic or intellectual expression</a:t>
            </a:r>
          </a:p>
          <a:p>
            <a:pPr lvl="1">
              <a:spcBef>
                <a:spcPct val="40000"/>
              </a:spcBef>
            </a:pPr>
            <a:r>
              <a:rPr lang="en-US" sz="2400" dirty="0"/>
              <a:t>Works copyrighted by corporations or not-for-profit organizations are protected for 95 years  </a:t>
            </a:r>
          </a:p>
          <a:p>
            <a:pPr>
              <a:spcBef>
                <a:spcPct val="40000"/>
              </a:spcBef>
            </a:pPr>
            <a:r>
              <a:rPr lang="en-US" sz="2800" dirty="0"/>
              <a:t>How is something copyrighted?  One way is to register it; the second is to place a copyright mark on the work </a:t>
            </a:r>
            <a:r>
              <a:rPr lang="en-US" sz="2800" dirty="0">
                <a:cs typeface="Arial" charset="0"/>
              </a:rPr>
              <a:t>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09D8-4F02-4FDB-9AEF-D5FB86C5254B}" type="slidenum">
              <a:rPr lang="en-US"/>
              <a:pPr/>
              <a:t>15</a:t>
            </a:fld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22238"/>
            <a:ext cx="7391400" cy="1116012"/>
          </a:xfrm>
        </p:spPr>
        <p:txBody>
          <a:bodyPr/>
          <a:lstStyle/>
          <a:p>
            <a:r>
              <a:rPr lang="en-US"/>
              <a:t>Web Site Content Issues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7391400" cy="43434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/>
              <a:t>Fair use of a copyrighted work </a:t>
            </a:r>
          </a:p>
          <a:p>
            <a:pPr lvl="1">
              <a:spcBef>
                <a:spcPct val="50000"/>
              </a:spcBef>
            </a:pPr>
            <a:r>
              <a:rPr lang="en-US" sz="2400"/>
              <a:t>Includes copying it for use in criticism, comment, news reporting, teaching, or research</a:t>
            </a:r>
          </a:p>
          <a:p>
            <a:pPr>
              <a:spcBef>
                <a:spcPct val="50000"/>
              </a:spcBef>
            </a:pPr>
            <a:r>
              <a:rPr lang="en-US" sz="2800"/>
              <a:t>Vicarious copyright infringement </a:t>
            </a:r>
          </a:p>
          <a:p>
            <a:pPr lvl="1">
              <a:spcBef>
                <a:spcPct val="50000"/>
              </a:spcBef>
            </a:pPr>
            <a:r>
              <a:rPr lang="en-US" sz="2400"/>
              <a:t>Entity becomes liable if: </a:t>
            </a:r>
          </a:p>
          <a:p>
            <a:pPr lvl="2">
              <a:spcBef>
                <a:spcPct val="50000"/>
              </a:spcBef>
            </a:pPr>
            <a:r>
              <a:rPr lang="en-US" sz="2000"/>
              <a:t>It is capable of supervising infringing activity</a:t>
            </a:r>
          </a:p>
          <a:p>
            <a:pPr lvl="2">
              <a:spcBef>
                <a:spcPct val="50000"/>
              </a:spcBef>
            </a:pPr>
            <a:r>
              <a:rPr lang="en-US" sz="2000"/>
              <a:t>It obtains financial benefit from infringing activity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46BB0-F40D-4926-808C-E2D35C17C193}" type="slidenum">
              <a:rPr lang="en-US"/>
              <a:pPr/>
              <a:t>16</a:t>
            </a:fld>
            <a:endParaRPr lang="en-US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7391400" cy="1116013"/>
          </a:xfrm>
        </p:spPr>
        <p:txBody>
          <a:bodyPr/>
          <a:lstStyle/>
          <a:p>
            <a:r>
              <a:rPr lang="en-US"/>
              <a:t>Trademark Infringement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77963"/>
            <a:ext cx="7391400" cy="4419600"/>
          </a:xfrm>
        </p:spPr>
        <p:txBody>
          <a:bodyPr/>
          <a:lstStyle/>
          <a:p>
            <a:r>
              <a:rPr lang="en-US"/>
              <a:t>Trademark: A distinctive mark, device, motto, or implement that a company affixes to goods it produces </a:t>
            </a:r>
            <a:r>
              <a:rPr lang="en-US">
                <a:cs typeface="Arial" charset="0"/>
              </a:rPr>
              <a:t>®</a:t>
            </a:r>
            <a:r>
              <a:rPr lang="en-US"/>
              <a:t> </a:t>
            </a:r>
          </a:p>
          <a:p>
            <a:r>
              <a:rPr lang="en-US"/>
              <a:t>Service mark: Used to identify services provided</a:t>
            </a:r>
          </a:p>
          <a:p>
            <a:r>
              <a:rPr lang="en-US"/>
              <a:t>Trade name: Name that a business uses to identify itself  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8A5A5-00E5-408C-B838-8453F33066E8}" type="slidenum">
              <a:rPr lang="en-US"/>
              <a:pPr/>
              <a:t>17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-30163"/>
            <a:ext cx="7391400" cy="1116013"/>
          </a:xfrm>
        </p:spPr>
        <p:txBody>
          <a:bodyPr/>
          <a:lstStyle/>
          <a:p>
            <a:r>
              <a:rPr lang="en-US"/>
              <a:t>Patent Infringement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295400"/>
            <a:ext cx="7391400" cy="4419600"/>
          </a:xfrm>
        </p:spPr>
        <p:txBody>
          <a:bodyPr/>
          <a:lstStyle/>
          <a:p>
            <a:r>
              <a:rPr lang="en-US" sz="2800"/>
              <a:t>Patents: Exclusive right granted by a government to an individual to make, use, and sell an invention</a:t>
            </a:r>
          </a:p>
          <a:p>
            <a:pPr lvl="1"/>
            <a:r>
              <a:rPr lang="en-US" sz="2400"/>
              <a:t>To be patentable the invention must be genuine, novel, useful, and not obvious, given the current state of technology</a:t>
            </a:r>
          </a:p>
          <a:p>
            <a:r>
              <a:rPr lang="en-US" sz="2800"/>
              <a:t>Business process patents Protect a specific set of procedures for conducting a particular business activity</a:t>
            </a:r>
          </a:p>
          <a:p>
            <a:pPr lvl="1"/>
            <a:r>
              <a:rPr lang="en-US" sz="2400"/>
              <a:t>Name your own price (priceline.com)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Protecting </a:t>
            </a:r>
            <a:r>
              <a:rPr lang="en-US" b="1" dirty="0"/>
              <a:t>Intellectual Property Online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en-US" sz="2800" dirty="0" smtClean="0"/>
              <a:t>Intellectual property </a:t>
            </a:r>
          </a:p>
          <a:p>
            <a:pPr lvl="1">
              <a:spcBef>
                <a:spcPct val="50000"/>
              </a:spcBef>
            </a:pPr>
            <a:r>
              <a:rPr lang="en-US" sz="2400" dirty="0" smtClean="0"/>
              <a:t>Includes all products of the human mind</a:t>
            </a:r>
          </a:p>
          <a:p>
            <a:pPr lvl="1">
              <a:spcBef>
                <a:spcPct val="50000"/>
              </a:spcBef>
            </a:pPr>
            <a:r>
              <a:rPr lang="en-US" sz="2400" dirty="0" smtClean="0"/>
              <a:t>Products can be tangible or intangible</a:t>
            </a:r>
          </a:p>
          <a:p>
            <a:pPr>
              <a:spcBef>
                <a:spcPct val="50000"/>
              </a:spcBef>
            </a:pPr>
            <a:r>
              <a:rPr lang="en-US" sz="2800" dirty="0" smtClean="0"/>
              <a:t>Intellectual property rights </a:t>
            </a:r>
          </a:p>
          <a:p>
            <a:pPr lvl="1">
              <a:spcBef>
                <a:spcPct val="50000"/>
              </a:spcBef>
            </a:pPr>
            <a:r>
              <a:rPr lang="en-US" sz="2400" dirty="0" smtClean="0"/>
              <a:t>Include protections by governments through: </a:t>
            </a:r>
          </a:p>
          <a:p>
            <a:pPr lvl="2">
              <a:spcBef>
                <a:spcPct val="50000"/>
              </a:spcBef>
            </a:pPr>
            <a:r>
              <a:rPr lang="en-US" sz="2000" dirty="0" smtClean="0"/>
              <a:t>Granting of copyrights and patents</a:t>
            </a:r>
          </a:p>
          <a:p>
            <a:pPr lvl="2">
              <a:spcBef>
                <a:spcPct val="50000"/>
              </a:spcBef>
            </a:pPr>
            <a:r>
              <a:rPr lang="en-US" sz="2000" dirty="0" smtClean="0"/>
              <a:t>Registration of trademarks and service marks</a:t>
            </a:r>
          </a:p>
          <a:p>
            <a:r>
              <a:rPr lang="en-US" b="1" dirty="0" smtClean="0"/>
              <a:t>digital </a:t>
            </a:r>
            <a:r>
              <a:rPr lang="en-US" b="1" dirty="0"/>
              <a:t>watermark.</a:t>
            </a:r>
          </a:p>
          <a:p>
            <a:pPr lvl="1"/>
            <a:r>
              <a:rPr lang="en-US" dirty="0"/>
              <a:t>a digital code or stream embedded undetectably in a digital image or audio file.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Domain </a:t>
            </a:r>
            <a:r>
              <a:rPr lang="en-US" b="1" dirty="0"/>
              <a:t>Names, </a:t>
            </a:r>
            <a:r>
              <a:rPr lang="en-US" b="1" dirty="0" err="1"/>
              <a:t>Cybersquatting</a:t>
            </a:r>
            <a:r>
              <a:rPr lang="en-US" b="1" dirty="0"/>
              <a:t>, and Name Stealing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z="2800" dirty="0" err="1" smtClean="0"/>
              <a:t>Cybersquatting</a:t>
            </a:r>
            <a:r>
              <a:rPr lang="en-US" sz="2800" dirty="0" smtClean="0"/>
              <a:t> 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US" sz="2400" dirty="0" smtClean="0"/>
              <a:t>Registering a domain name that is the trademark of a person or company and hoping to sell it to that person or company for money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z="2800" dirty="0" smtClean="0"/>
              <a:t>Name changing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US" sz="2400" dirty="0" smtClean="0"/>
              <a:t>Registering misspelled variations of well-known domain names</a:t>
            </a:r>
          </a:p>
          <a:p>
            <a:pPr>
              <a:lnSpc>
                <a:spcPct val="90000"/>
              </a:lnSpc>
              <a:spcBef>
                <a:spcPct val="40000"/>
              </a:spcBef>
            </a:pPr>
            <a:r>
              <a:rPr lang="en-US" sz="2800" dirty="0" smtClean="0"/>
              <a:t>Name stealing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US" sz="2400" dirty="0" smtClean="0"/>
              <a:t>Ownership of a site’s assigned domain name is fraudulently changed to another site and owner</a:t>
            </a:r>
          </a:p>
          <a:p>
            <a:endParaRPr lang="en-US" sz="2800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/>
              <a:t>L E A R N I N G O B J E C T I V E S</a:t>
            </a:r>
            <a:br>
              <a:rPr lang="pt-BR" b="1" dirty="0" smtClean="0"/>
            </a:br>
            <a:r>
              <a:rPr lang="en-US" b="1" dirty="0" smtClean="0"/>
              <a:t>In this chapter, you will learn about: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Laws </a:t>
            </a:r>
            <a:r>
              <a:rPr lang="en-US" dirty="0"/>
              <a:t>that govern electronic commerce activities</a:t>
            </a:r>
          </a:p>
          <a:p>
            <a:r>
              <a:rPr lang="en-US" dirty="0" smtClean="0"/>
              <a:t>Laws </a:t>
            </a:r>
            <a:r>
              <a:rPr lang="en-US" dirty="0"/>
              <a:t>that govern the use of intellectual property by online businesses</a:t>
            </a:r>
          </a:p>
          <a:p>
            <a:r>
              <a:rPr lang="en-US" dirty="0" smtClean="0"/>
              <a:t>Online </a:t>
            </a:r>
            <a:r>
              <a:rPr lang="en-US" dirty="0"/>
              <a:t>crime, terrorism, and warfare</a:t>
            </a:r>
          </a:p>
          <a:p>
            <a:r>
              <a:rPr lang="en-US" dirty="0" smtClean="0"/>
              <a:t>Ethics </a:t>
            </a:r>
            <a:r>
              <a:rPr lang="en-US" dirty="0"/>
              <a:t>issues that arise for companies conducting electronic commerce</a:t>
            </a:r>
          </a:p>
          <a:p>
            <a:r>
              <a:rPr lang="en-US" dirty="0" smtClean="0"/>
              <a:t>Conflicts </a:t>
            </a:r>
            <a:r>
              <a:rPr lang="en-US" dirty="0"/>
              <a:t>between companies’ desire to collect and use data about their</a:t>
            </a:r>
          </a:p>
          <a:p>
            <a:r>
              <a:rPr lang="en-US" dirty="0"/>
              <a:t>customers and the privacy rights of those customers</a:t>
            </a:r>
          </a:p>
          <a:p>
            <a:r>
              <a:rPr lang="en-US" dirty="0" smtClean="0"/>
              <a:t>Taxes </a:t>
            </a:r>
            <a:r>
              <a:rPr lang="en-US" dirty="0"/>
              <a:t>that are levied on electronic commerce activities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9FA3-0FFB-4194-A68E-02AE253EBE0D}" type="slidenum">
              <a:rPr lang="en-US"/>
              <a:pPr/>
              <a:t>20</a:t>
            </a:fld>
            <a:endParaRPr 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74638"/>
            <a:ext cx="7391400" cy="1116012"/>
          </a:xfrm>
        </p:spPr>
        <p:txBody>
          <a:bodyPr>
            <a:normAutofit fontScale="90000"/>
          </a:bodyPr>
          <a:lstStyle/>
          <a:p>
            <a:r>
              <a:rPr lang="en-US" sz="3200"/>
              <a:t> </a:t>
            </a:r>
            <a:r>
              <a:rPr lang="en-US" sz="3600"/>
              <a:t>Domain Names, Cybersquatting, and Name Stealing (continued)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31975"/>
            <a:ext cx="7391400" cy="4187825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/>
              <a:t>U.S. Anticybersquatting Consumer Protection Act </a:t>
            </a:r>
          </a:p>
          <a:p>
            <a:pPr lvl="1">
              <a:spcBef>
                <a:spcPct val="50000"/>
              </a:spcBef>
            </a:pPr>
            <a:r>
              <a:rPr lang="en-US"/>
              <a:t>Protects trademarked names from being registered as domain names by other parties</a:t>
            </a:r>
          </a:p>
          <a:p>
            <a:pPr lvl="1">
              <a:spcBef>
                <a:spcPct val="50000"/>
              </a:spcBef>
            </a:pPr>
            <a:r>
              <a:rPr lang="en-US"/>
              <a:t>Parties found guilty of cybersquatting can be held liable for damages of up to $100,000 per trademark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Advertising Regulation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AnyWeb</a:t>
            </a:r>
            <a:r>
              <a:rPr lang="en-US" dirty="0"/>
              <a:t> site that plans to deal in these products should </a:t>
            </a:r>
            <a:r>
              <a:rPr lang="en-US" dirty="0" smtClean="0"/>
              <a:t>consult with </a:t>
            </a:r>
            <a:r>
              <a:rPr lang="en-US" dirty="0"/>
              <a:t>an attorney who is familiar with the relevant laws before posting any </a:t>
            </a:r>
            <a:r>
              <a:rPr lang="en-US" dirty="0" smtClean="0"/>
              <a:t>online advertising </a:t>
            </a:r>
            <a:r>
              <a:rPr lang="en-US" dirty="0"/>
              <a:t>for such products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In some countries may not allow </a:t>
            </a:r>
          </a:p>
          <a:p>
            <a:pPr lvl="2"/>
            <a:r>
              <a:rPr lang="en-US" dirty="0"/>
              <a:t>Food and Drug Administration (FDA), the Bureau of </a:t>
            </a:r>
            <a:r>
              <a:rPr lang="en-US" dirty="0" smtClean="0"/>
              <a:t>Alcohol, Tobacco</a:t>
            </a:r>
            <a:r>
              <a:rPr lang="en-US" dirty="0"/>
              <a:t>, and Firearms </a:t>
            </a:r>
            <a:r>
              <a:rPr lang="en-US" dirty="0" smtClean="0"/>
              <a:t>…etc.</a:t>
            </a:r>
            <a:endParaRPr lang="en-US" sz="3600" dirty="0"/>
          </a:p>
          <a:p>
            <a:pPr lvl="2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/>
              <a:t>OnlineWarfare</a:t>
            </a:r>
            <a:r>
              <a:rPr lang="en-US" b="1" dirty="0"/>
              <a:t> and Terrorism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sz="2800" dirty="0" smtClean="0"/>
              <a:t>Online crime: theft, stalking, gambling, pornography (obscenity), computer commandeering  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sz="2400" dirty="0" smtClean="0"/>
              <a:t>Obstacles faced by law enforcement:</a:t>
            </a:r>
          </a:p>
          <a:p>
            <a:pPr lvl="2">
              <a:lnSpc>
                <a:spcPct val="80000"/>
              </a:lnSpc>
              <a:spcBef>
                <a:spcPct val="40000"/>
              </a:spcBef>
            </a:pPr>
            <a:r>
              <a:rPr lang="en-US" sz="2000" dirty="0" smtClean="0"/>
              <a:t>Jurisdiction</a:t>
            </a:r>
          </a:p>
          <a:p>
            <a:pPr lvl="2">
              <a:lnSpc>
                <a:spcPct val="80000"/>
              </a:lnSpc>
              <a:spcBef>
                <a:spcPct val="40000"/>
              </a:spcBef>
            </a:pPr>
            <a:r>
              <a:rPr lang="en-US" sz="2000" dirty="0" smtClean="0"/>
              <a:t>Difficulty applying laws written before the Internet became prone to criminal actions  </a:t>
            </a:r>
          </a:p>
          <a:p>
            <a:pPr>
              <a:lnSpc>
                <a:spcPct val="80000"/>
              </a:lnSpc>
              <a:spcBef>
                <a:spcPct val="40000"/>
              </a:spcBef>
            </a:pPr>
            <a:r>
              <a:rPr lang="en-US" sz="2800" dirty="0" smtClean="0"/>
              <a:t>Online warfare and terrorism</a:t>
            </a:r>
          </a:p>
          <a:p>
            <a:pPr lvl="1">
              <a:lnSpc>
                <a:spcPct val="80000"/>
              </a:lnSpc>
              <a:spcBef>
                <a:spcPct val="40000"/>
              </a:spcBef>
            </a:pPr>
            <a:r>
              <a:rPr lang="en-US" sz="2400" dirty="0" smtClean="0"/>
              <a:t>Sustained effort by a well-financed terrorist group designed to slow down operation of major nodes, routers, and transaction-processing centers</a:t>
            </a:r>
          </a:p>
          <a:p>
            <a:pPr lvl="3"/>
            <a:r>
              <a:rPr lang="en-US" dirty="0" smtClean="0"/>
              <a:t>This </a:t>
            </a:r>
            <a:r>
              <a:rPr lang="en-US" dirty="0" smtClean="0"/>
              <a:t>includes </a:t>
            </a:r>
            <a:r>
              <a:rPr lang="en-US" dirty="0"/>
              <a:t>Web sites that contain detailed instructions for creating </a:t>
            </a:r>
            <a:r>
              <a:rPr lang="en-US" dirty="0" smtClean="0"/>
              <a:t>biological weapons </a:t>
            </a:r>
            <a:r>
              <a:rPr lang="en-US" dirty="0"/>
              <a:t>and other poisons, discussion boards that help terrorist groups recruit new </a:t>
            </a:r>
            <a:r>
              <a:rPr lang="en-US" dirty="0" smtClean="0"/>
              <a:t>members online</a:t>
            </a:r>
            <a:r>
              <a:rPr lang="en-US" dirty="0"/>
              <a:t>, and sites that offer downloadable terrorist training films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9ADA5-ECD7-4D5A-9EBC-1A1C523B6821}" type="slidenum">
              <a:rPr lang="en-US"/>
              <a:pPr/>
              <a:t>23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7391400" cy="1116013"/>
          </a:xfrm>
        </p:spPr>
        <p:txBody>
          <a:bodyPr/>
          <a:lstStyle/>
          <a:p>
            <a:r>
              <a:rPr lang="en-US"/>
              <a:t>Ethical Issues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188" y="1477963"/>
            <a:ext cx="8482012" cy="4389437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40000"/>
              </a:spcBef>
            </a:pPr>
            <a:r>
              <a:rPr lang="en-US" dirty="0"/>
              <a:t>Ethical issues are often overlooked </a:t>
            </a:r>
            <a:r>
              <a:rPr lang="en-US" dirty="0" smtClean="0"/>
              <a:t>but </a:t>
            </a:r>
            <a:r>
              <a:rPr lang="en-US" dirty="0"/>
              <a:t>they are extremely important to consider when making policy </a:t>
            </a:r>
            <a:r>
              <a:rPr lang="en-US" dirty="0" smtClean="0"/>
              <a:t>decisions</a:t>
            </a:r>
          </a:p>
          <a:p>
            <a:pPr>
              <a:spcBef>
                <a:spcPct val="40000"/>
              </a:spcBef>
            </a:pPr>
            <a:r>
              <a:rPr lang="en-US" dirty="0" smtClean="0"/>
              <a:t>Differences in cultures throughout the world have resulted in different expectations about privacy in electronic commerce</a:t>
            </a:r>
          </a:p>
          <a:p>
            <a:pPr lvl="1">
              <a:spcBef>
                <a:spcPct val="40000"/>
              </a:spcBef>
            </a:pPr>
            <a:r>
              <a:rPr lang="en-US" dirty="0" smtClean="0"/>
              <a:t>Amazon </a:t>
            </a:r>
            <a:r>
              <a:rPr lang="en-US" dirty="0"/>
              <a:t>and publishers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Google in China</a:t>
            </a:r>
          </a:p>
          <a:p>
            <a:pPr lvl="2">
              <a:spcBef>
                <a:spcPct val="40000"/>
              </a:spcBef>
            </a:pPr>
            <a:r>
              <a:rPr lang="en-US" dirty="0"/>
              <a:t>Don’t be evil!</a:t>
            </a:r>
          </a:p>
          <a:p>
            <a:pPr lvl="1">
              <a:spcBef>
                <a:spcPct val="40000"/>
              </a:spcBef>
            </a:pPr>
            <a:r>
              <a:rPr lang="en-US" dirty="0"/>
              <a:t>eBay and guns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E T H I C A L I S S U E S</a:t>
            </a:r>
            <a:br>
              <a:rPr lang="pt-BR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damaged reputation and long-term loss of </a:t>
            </a:r>
            <a:r>
              <a:rPr lang="en-US" dirty="0" smtClean="0"/>
              <a:t>trust that </a:t>
            </a:r>
            <a:r>
              <a:rPr lang="en-US" dirty="0"/>
              <a:t>can result in loss of business</a:t>
            </a:r>
            <a:r>
              <a:rPr lang="en-US" dirty="0" smtClean="0"/>
              <a:t>.</a:t>
            </a:r>
          </a:p>
          <a:p>
            <a:r>
              <a:rPr lang="en-US" dirty="0"/>
              <a:t>advertising or promotion on the Web </a:t>
            </a:r>
            <a:r>
              <a:rPr lang="en-US" dirty="0" smtClean="0"/>
              <a:t>should include </a:t>
            </a:r>
            <a:r>
              <a:rPr lang="en-US" dirty="0"/>
              <a:t>only true statements and should not omit any information that could </a:t>
            </a:r>
            <a:r>
              <a:rPr lang="en-US" dirty="0" smtClean="0"/>
              <a:t>mislead potential </a:t>
            </a:r>
            <a:r>
              <a:rPr lang="en-US" dirty="0"/>
              <a:t>purchasers or wrongly influence their impressions of a product or </a:t>
            </a:r>
            <a:r>
              <a:rPr lang="en-US" dirty="0" smtClean="0"/>
              <a:t>service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Privacy Rights and Obligations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077200" cy="48006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The Electronic </a:t>
            </a:r>
            <a:r>
              <a:rPr lang="en-US" dirty="0" smtClean="0"/>
              <a:t>Communications Privacy </a:t>
            </a:r>
            <a:r>
              <a:rPr lang="en-US" dirty="0"/>
              <a:t>Act of 1986 is the main law governing privacy on the Internet today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Recommended Principles </a:t>
            </a:r>
            <a:r>
              <a:rPr lang="en-US" dirty="0" smtClean="0"/>
              <a:t>for handling customer data </a:t>
            </a:r>
            <a:endParaRPr lang="en-US" dirty="0" smtClean="0"/>
          </a:p>
          <a:p>
            <a:pPr lvl="1"/>
            <a:r>
              <a:rPr lang="en-US" dirty="0" smtClean="0"/>
              <a:t>Use </a:t>
            </a:r>
            <a:r>
              <a:rPr lang="en-US" dirty="0"/>
              <a:t>the data collected to provide improved customer service.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Do not share customer data with others outside your company without the </a:t>
            </a:r>
            <a:r>
              <a:rPr lang="en-US" dirty="0" smtClean="0"/>
              <a:t>customer’s permission</a:t>
            </a:r>
            <a:r>
              <a:rPr lang="en-US" dirty="0"/>
              <a:t>.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Tell customers what data you are collecting and what you are doing with it.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Give customers the right to have you delete any of the data you have </a:t>
            </a:r>
            <a:r>
              <a:rPr lang="en-US" dirty="0" smtClean="0"/>
              <a:t>collected about </a:t>
            </a:r>
            <a:r>
              <a:rPr lang="en-US" dirty="0"/>
              <a:t>them.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Privacy Rights and Obligations</a:t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685800" y="1417400"/>
            <a:ext cx="8164123" cy="4907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Communications with Children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Adults who interact with </a:t>
            </a:r>
            <a:r>
              <a:rPr lang="en-US" dirty="0" smtClean="0"/>
              <a:t>Web sites </a:t>
            </a:r>
            <a:r>
              <a:rPr lang="en-US" dirty="0"/>
              <a:t>can read privacy statements and make informed </a:t>
            </a:r>
            <a:r>
              <a:rPr lang="en-US" dirty="0" smtClean="0"/>
              <a:t>decisions</a:t>
            </a:r>
          </a:p>
          <a:p>
            <a:r>
              <a:rPr lang="en-US" dirty="0" smtClean="0"/>
              <a:t>For more legal issues</a:t>
            </a:r>
          </a:p>
          <a:p>
            <a:pPr lvl="1"/>
            <a:r>
              <a:rPr lang="en-US" dirty="0"/>
              <a:t>Children’s Online Privacy Protection Act of 1998 (COPPA</a:t>
            </a:r>
            <a:r>
              <a:rPr lang="en-US" dirty="0" smtClean="0"/>
              <a:t>)</a:t>
            </a:r>
          </a:p>
          <a:p>
            <a:pPr>
              <a:lnSpc>
                <a:spcPct val="90000"/>
              </a:lnSpc>
              <a:spcBef>
                <a:spcPct val="100000"/>
              </a:spcBef>
            </a:pPr>
            <a:r>
              <a:rPr lang="en-US" sz="2800" dirty="0" smtClean="0"/>
              <a:t>Children’s Internet Protection Act (CIPA)</a:t>
            </a:r>
          </a:p>
          <a:p>
            <a:pPr lvl="1">
              <a:lnSpc>
                <a:spcPct val="90000"/>
              </a:lnSpc>
              <a:spcBef>
                <a:spcPct val="100000"/>
              </a:spcBef>
            </a:pPr>
            <a:r>
              <a:rPr lang="en-US" sz="2400" dirty="0" smtClean="0"/>
              <a:t>Requires schools that receive federal funds to install filtering software on computers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>TA </a:t>
            </a:r>
            <a:r>
              <a:rPr lang="pt-BR" sz="3200" b="1" dirty="0"/>
              <a:t>X AT I O N 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>A </a:t>
            </a:r>
            <a:r>
              <a:rPr lang="pt-BR" sz="3200" b="1" dirty="0"/>
              <a:t>N </a:t>
            </a:r>
            <a:r>
              <a:rPr lang="pt-BR" sz="3200" b="1" dirty="0" smtClean="0"/>
              <a:t>D  </a:t>
            </a:r>
            <a:r>
              <a:rPr lang="pt-BR" sz="3200" b="1" dirty="0"/>
              <a:t>E L E C T R O N I C </a:t>
            </a:r>
            <a:r>
              <a:rPr lang="pt-BR" sz="3200" b="1" dirty="0" smtClean="0"/>
              <a:t> C </a:t>
            </a:r>
            <a:r>
              <a:rPr lang="pt-BR" sz="3200" b="1" dirty="0"/>
              <a:t>O M M E R C E</a:t>
            </a:r>
            <a:br>
              <a:rPr lang="pt-BR" sz="3200" b="1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Traditional </a:t>
            </a:r>
            <a:r>
              <a:rPr lang="en-US" dirty="0" smtClean="0"/>
              <a:t>businesses may </a:t>
            </a:r>
            <a:r>
              <a:rPr lang="en-US" dirty="0"/>
              <a:t>operate in one location and be subject to only one set of tax laws for </a:t>
            </a:r>
            <a:r>
              <a:rPr lang="en-US" dirty="0" smtClean="0"/>
              <a:t>years</a:t>
            </a:r>
          </a:p>
          <a:p>
            <a:r>
              <a:rPr lang="en-US" dirty="0" smtClean="0"/>
              <a:t>Firms </a:t>
            </a:r>
            <a:r>
              <a:rPr lang="en-US" dirty="0"/>
              <a:t>that engage in electronic commerce must comply with </a:t>
            </a:r>
            <a:r>
              <a:rPr lang="en-US" dirty="0" smtClean="0"/>
              <a:t> </a:t>
            </a:r>
            <a:r>
              <a:rPr lang="en-US" dirty="0"/>
              <a:t>multiple </a:t>
            </a:r>
            <a:r>
              <a:rPr lang="en-US" dirty="0" smtClean="0"/>
              <a:t>tax laws </a:t>
            </a:r>
            <a:r>
              <a:rPr lang="en-US" dirty="0"/>
              <a:t>from their first day of </a:t>
            </a:r>
            <a:r>
              <a:rPr lang="en-US" dirty="0" smtClean="0"/>
              <a:t>existence.</a:t>
            </a:r>
          </a:p>
          <a:p>
            <a:r>
              <a:rPr lang="en-US" dirty="0"/>
              <a:t>An online business can become subject to several types of</a:t>
            </a:r>
            <a:r>
              <a:rPr lang="en-US" i="1" dirty="0"/>
              <a:t> taxes</a:t>
            </a:r>
            <a:r>
              <a:rPr lang="en-US" b="1" i="1" dirty="0"/>
              <a:t>, including income</a:t>
            </a:r>
          </a:p>
          <a:p>
            <a:pPr>
              <a:buNone/>
            </a:pPr>
            <a:r>
              <a:rPr lang="en-US" b="1" i="1" dirty="0" smtClean="0"/>
              <a:t>    taxes</a:t>
            </a:r>
            <a:r>
              <a:rPr lang="en-US" b="1" i="1" dirty="0"/>
              <a:t>, transaction taxes, and property taxes.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214E21-4722-4D2D-B2CE-80F64990D3B7}" type="slidenum">
              <a:rPr lang="en-US"/>
              <a:pPr/>
              <a:t>29</a:t>
            </a:fld>
            <a:endParaRPr lang="en-US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Taxation Dilemmas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Who gets to tax what?</a:t>
            </a:r>
          </a:p>
          <a:p>
            <a:r>
              <a:rPr lang="en-US"/>
              <a:t>Should there be taxes paid on items bought and sold on the Internet?</a:t>
            </a:r>
          </a:p>
          <a:p>
            <a:r>
              <a:rPr lang="en-US"/>
              <a:t>Who gets taxes when international sales are made</a:t>
            </a:r>
          </a:p>
          <a:p>
            <a:r>
              <a:rPr lang="en-US"/>
              <a:t>What is the basis for an Internet tax?</a:t>
            </a:r>
          </a:p>
          <a:p>
            <a:pPr>
              <a:buFontTx/>
              <a:buNone/>
            </a:pP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526B-7372-4BF9-9DB3-9C72A0AA50D3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98438"/>
            <a:ext cx="7391400" cy="1116012"/>
          </a:xfrm>
        </p:spPr>
        <p:txBody>
          <a:bodyPr>
            <a:normAutofit fontScale="90000"/>
          </a:bodyPr>
          <a:lstStyle/>
          <a:p>
            <a:r>
              <a:rPr lang="en-US"/>
              <a:t>The Legal Environment of Electronic Commerce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755775"/>
            <a:ext cx="8915400" cy="4645025"/>
          </a:xfrm>
        </p:spPr>
        <p:txBody>
          <a:bodyPr>
            <a:normAutofit/>
          </a:bodyPr>
          <a:lstStyle/>
          <a:p>
            <a:r>
              <a:rPr lang="en-US" sz="2800" dirty="0"/>
              <a:t>Online businesses:</a:t>
            </a:r>
          </a:p>
          <a:p>
            <a:pPr lvl="1"/>
            <a:r>
              <a:rPr lang="en-US" sz="2400" dirty="0"/>
              <a:t>Must comply with the </a:t>
            </a:r>
            <a:r>
              <a:rPr lang="en-US" sz="2400" dirty="0" smtClean="0"/>
              <a:t>same international law </a:t>
            </a:r>
            <a:r>
              <a:rPr lang="en-US" sz="2400" dirty="0"/>
              <a:t>laws and regulations that govern the operations of all businesses</a:t>
            </a:r>
          </a:p>
          <a:p>
            <a:pPr lvl="1"/>
            <a:r>
              <a:rPr lang="en-US" sz="2400" dirty="0"/>
              <a:t>Face factors that change the dynamics of operations and competition</a:t>
            </a:r>
          </a:p>
          <a:p>
            <a:pPr lvl="2"/>
            <a:r>
              <a:rPr lang="en-US" dirty="0"/>
              <a:t>The Web extends a company’s reach beyond traditional boundaries</a:t>
            </a:r>
          </a:p>
          <a:p>
            <a:pPr lvl="2"/>
            <a:r>
              <a:rPr lang="en-US" dirty="0"/>
              <a:t>The Web increases the speed and efficiency of business communications</a:t>
            </a:r>
          </a:p>
          <a:p>
            <a:pPr lvl="2"/>
            <a:r>
              <a:rPr lang="en-US" dirty="0"/>
              <a:t>The Web creates a network of customers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>TA </a:t>
            </a:r>
            <a:r>
              <a:rPr lang="pt-BR" sz="3200" b="1" dirty="0"/>
              <a:t>X AT I O N </a:t>
            </a:r>
            <a:r>
              <a:rPr lang="pt-BR" sz="3200" b="1" dirty="0" smtClean="0"/>
              <a:t/>
            </a:r>
            <a:br>
              <a:rPr lang="pt-BR" sz="3200" b="1" dirty="0" smtClean="0"/>
            </a:br>
            <a:r>
              <a:rPr lang="pt-BR" sz="3200" b="1" dirty="0" smtClean="0"/>
              <a:t>A </a:t>
            </a:r>
            <a:r>
              <a:rPr lang="pt-BR" sz="3200" b="1" dirty="0"/>
              <a:t>N </a:t>
            </a:r>
            <a:r>
              <a:rPr lang="pt-BR" sz="3200" b="1" dirty="0" smtClean="0"/>
              <a:t>D  </a:t>
            </a:r>
            <a:r>
              <a:rPr lang="pt-BR" sz="3200" b="1" dirty="0"/>
              <a:t>E L E C T R O N I C </a:t>
            </a:r>
            <a:r>
              <a:rPr lang="pt-BR" sz="3200" b="1" dirty="0" smtClean="0"/>
              <a:t> C </a:t>
            </a:r>
            <a:r>
              <a:rPr lang="pt-BR" sz="3200" b="1" dirty="0"/>
              <a:t>O M M E R C E</a:t>
            </a:r>
            <a:br>
              <a:rPr lang="pt-BR" sz="3200" b="1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Income taxes </a:t>
            </a:r>
            <a:r>
              <a:rPr lang="en-US" dirty="0"/>
              <a:t>are levied by national, state, </a:t>
            </a:r>
            <a:r>
              <a:rPr lang="en-US" dirty="0" smtClean="0"/>
              <a:t>and local </a:t>
            </a:r>
            <a:r>
              <a:rPr lang="en-US" dirty="0"/>
              <a:t>governments on the net income generated by business activities.</a:t>
            </a:r>
          </a:p>
          <a:p>
            <a:r>
              <a:rPr lang="en-US" b="1" dirty="0"/>
              <a:t>Transaction </a:t>
            </a:r>
            <a:r>
              <a:rPr lang="en-US" b="1" dirty="0" smtClean="0"/>
              <a:t>taxes, </a:t>
            </a:r>
            <a:r>
              <a:rPr lang="en-US" dirty="0" smtClean="0"/>
              <a:t>which </a:t>
            </a:r>
            <a:r>
              <a:rPr lang="en-US" dirty="0"/>
              <a:t>include sales taxes, use taxes, excise taxes, and customs duties, are levied on </a:t>
            </a:r>
            <a:r>
              <a:rPr lang="en-US" dirty="0" smtClean="0"/>
              <a:t>the products </a:t>
            </a:r>
            <a:r>
              <a:rPr lang="en-US" dirty="0"/>
              <a:t>or services that the company sells or uses.</a:t>
            </a:r>
          </a:p>
          <a:p>
            <a:r>
              <a:rPr lang="en-US" b="1" dirty="0"/>
              <a:t>Customs duties are taxes </a:t>
            </a:r>
            <a:r>
              <a:rPr lang="en-US" dirty="0"/>
              <a:t>levied by </a:t>
            </a:r>
            <a:r>
              <a:rPr lang="en-US" dirty="0" smtClean="0"/>
              <a:t>countries when </a:t>
            </a:r>
            <a:r>
              <a:rPr lang="en-US" dirty="0"/>
              <a:t>they are imported into </a:t>
            </a:r>
            <a:r>
              <a:rPr lang="en-US" dirty="0" smtClean="0"/>
              <a:t>the country(on certain commodities 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7391400" cy="1143000"/>
          </a:xfrm>
        </p:spPr>
        <p:txBody>
          <a:bodyPr>
            <a:normAutofit fontScale="90000"/>
          </a:bodyPr>
          <a:lstStyle/>
          <a:p>
            <a:r>
              <a:rPr lang="en-US"/>
              <a:t>European Union (EU) Value Added Taxes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1447800"/>
            <a:ext cx="7391400" cy="4419600"/>
          </a:xfrm>
        </p:spPr>
        <p:txBody>
          <a:bodyPr/>
          <a:lstStyle/>
          <a:p>
            <a:pPr>
              <a:spcBef>
                <a:spcPct val="80000"/>
              </a:spcBef>
            </a:pPr>
            <a:r>
              <a:rPr lang="en-US" sz="2800"/>
              <a:t>Value Added Tax</a:t>
            </a:r>
          </a:p>
          <a:p>
            <a:pPr lvl="1">
              <a:spcBef>
                <a:spcPct val="80000"/>
              </a:spcBef>
            </a:pPr>
            <a:r>
              <a:rPr lang="en-US" sz="2400"/>
              <a:t>Most common transfer tax used in the EU</a:t>
            </a:r>
          </a:p>
          <a:p>
            <a:pPr lvl="1">
              <a:spcBef>
                <a:spcPct val="80000"/>
              </a:spcBef>
            </a:pPr>
            <a:r>
              <a:rPr lang="en-US" sz="2400"/>
              <a:t>Assessed on the amount of value added at each stage of production</a:t>
            </a:r>
          </a:p>
          <a:p>
            <a:pPr>
              <a:spcBef>
                <a:spcPct val="80000"/>
              </a:spcBef>
            </a:pPr>
            <a:r>
              <a:rPr lang="en-US" sz="2800"/>
              <a:t>EU enacted legislation</a:t>
            </a:r>
          </a:p>
          <a:p>
            <a:pPr lvl="1">
              <a:spcBef>
                <a:spcPct val="80000"/>
              </a:spcBef>
            </a:pPr>
            <a:r>
              <a:rPr lang="en-US" sz="2400"/>
              <a:t>Companies based in EU countries must collect VAT on digital goods  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2D760-CF5D-4406-97DD-E2D4D61F4BB2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7391400" cy="1116013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7239000" cy="4389438"/>
          </a:xfrm>
        </p:spPr>
        <p:txBody>
          <a:bodyPr/>
          <a:lstStyle/>
          <a:p>
            <a:pPr>
              <a:spcBef>
                <a:spcPct val="30000"/>
              </a:spcBef>
            </a:pPr>
            <a:r>
              <a:rPr lang="en-US" sz="2800"/>
              <a:t>Legal concept of jurisdiction on the Internet is still unclear and ill defined</a:t>
            </a:r>
          </a:p>
          <a:p>
            <a:pPr>
              <a:spcBef>
                <a:spcPct val="30000"/>
              </a:spcBef>
            </a:pPr>
            <a:r>
              <a:rPr lang="en-US" sz="2800"/>
              <a:t>Relationship between geographic boundaries and legal boundaries are based on power, effects, legitimacy, and notice</a:t>
            </a:r>
          </a:p>
          <a:p>
            <a:pPr>
              <a:spcBef>
                <a:spcPct val="30000"/>
              </a:spcBef>
            </a:pPr>
            <a:r>
              <a:rPr lang="en-US" sz="2800"/>
              <a:t>Innocent inclusion of photographs and other elements on a Web page can lead to infringement of trademarks, copyrights, or patents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EF1B0-7431-4F8F-B2FF-7405EBD11009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28600"/>
            <a:ext cx="7391400" cy="922338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382000" cy="4678363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The </a:t>
            </a:r>
            <a:r>
              <a:rPr lang="en-US" sz="2800" dirty="0"/>
              <a:t>Internet can be used to perpetrate crimes, advocate terrorism, and wage war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Web business practices have led to questions of ethics regarding online privacy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Companies that conduct electronic commerce are subject to the same laws and taxes as other companies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international nature of business complicates tax obligations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34C7CF-7DF7-41AD-A4B8-63599158A396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E059D-BFCA-4D9F-995A-2F0B3BF1B17A}" type="slidenum">
              <a:rPr lang="en-US"/>
              <a:pPr/>
              <a:t>4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7391400" cy="1116013"/>
          </a:xfrm>
        </p:spPr>
        <p:txBody>
          <a:bodyPr/>
          <a:lstStyle/>
          <a:p>
            <a:r>
              <a:rPr lang="en-US"/>
              <a:t>Borders and Jurisdiction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401762"/>
            <a:ext cx="8763000" cy="5227637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Bef>
                <a:spcPct val="80000"/>
              </a:spcBef>
            </a:pPr>
            <a:r>
              <a:rPr lang="en-US" sz="2800" dirty="0"/>
              <a:t>Territorial borders in the physical world mark the … </a:t>
            </a:r>
          </a:p>
          <a:p>
            <a:pPr lvl="1">
              <a:lnSpc>
                <a:spcPct val="80000"/>
              </a:lnSpc>
              <a:spcBef>
                <a:spcPct val="80000"/>
              </a:spcBef>
            </a:pPr>
            <a:r>
              <a:rPr lang="en-US" sz="2400" dirty="0"/>
              <a:t>Range and type of cultural influence </a:t>
            </a:r>
          </a:p>
          <a:p>
            <a:pPr lvl="1">
              <a:lnSpc>
                <a:spcPct val="80000"/>
              </a:lnSpc>
              <a:spcBef>
                <a:spcPct val="80000"/>
              </a:spcBef>
            </a:pPr>
            <a:r>
              <a:rPr lang="en-US" sz="2400" dirty="0"/>
              <a:t>Reach and jurisdiction of applicable laws</a:t>
            </a:r>
          </a:p>
          <a:p>
            <a:pPr>
              <a:lnSpc>
                <a:spcPct val="80000"/>
              </a:lnSpc>
              <a:spcBef>
                <a:spcPct val="80000"/>
              </a:spcBef>
            </a:pPr>
            <a:r>
              <a:rPr lang="en-US" sz="2800" dirty="0"/>
              <a:t>For example, the European Union (EU)… </a:t>
            </a:r>
          </a:p>
          <a:p>
            <a:pPr lvl="1">
              <a:lnSpc>
                <a:spcPct val="80000"/>
              </a:lnSpc>
              <a:spcBef>
                <a:spcPct val="80000"/>
              </a:spcBef>
            </a:pPr>
            <a:r>
              <a:rPr lang="en-US" sz="2400" dirty="0"/>
              <a:t>Allows free movement within the EU for citizens of member countries and adopted a common currency</a:t>
            </a:r>
          </a:p>
          <a:p>
            <a:pPr lvl="1">
              <a:lnSpc>
                <a:spcPct val="80000"/>
              </a:lnSpc>
              <a:spcBef>
                <a:spcPct val="80000"/>
              </a:spcBef>
            </a:pPr>
            <a:r>
              <a:rPr lang="en-US" sz="2400" dirty="0"/>
              <a:t>But, there are differences within each member country that differentiate each state from another based on </a:t>
            </a:r>
          </a:p>
          <a:p>
            <a:pPr lvl="2">
              <a:lnSpc>
                <a:spcPct val="80000"/>
              </a:lnSpc>
              <a:spcBef>
                <a:spcPct val="80000"/>
              </a:spcBef>
            </a:pPr>
            <a:r>
              <a:rPr lang="en-US" sz="2000" dirty="0"/>
              <a:t>Culture</a:t>
            </a:r>
          </a:p>
          <a:p>
            <a:pPr lvl="2">
              <a:lnSpc>
                <a:spcPct val="80000"/>
              </a:lnSpc>
              <a:spcBef>
                <a:spcPct val="80000"/>
              </a:spcBef>
            </a:pPr>
            <a:r>
              <a:rPr lang="en-US" sz="2000" dirty="0"/>
              <a:t>Laws</a:t>
            </a:r>
          </a:p>
          <a:p>
            <a:pPr lvl="2">
              <a:lnSpc>
                <a:spcPct val="80000"/>
              </a:lnSpc>
              <a:spcBef>
                <a:spcPct val="80000"/>
              </a:spcBef>
            </a:pPr>
            <a:r>
              <a:rPr lang="en-US" sz="2000" dirty="0"/>
              <a:t>Ethical Attitudes</a:t>
            </a:r>
          </a:p>
          <a:p>
            <a:pPr lvl="2">
              <a:lnSpc>
                <a:spcPct val="80000"/>
              </a:lnSpc>
              <a:spcBef>
                <a:spcPct val="80000"/>
              </a:spcBef>
            </a:pPr>
            <a:endParaRPr lang="en-US" sz="2000" dirty="0"/>
          </a:p>
          <a:p>
            <a:pPr lvl="1">
              <a:lnSpc>
                <a:spcPct val="80000"/>
              </a:lnSpc>
              <a:spcBef>
                <a:spcPct val="80000"/>
              </a:spcBef>
            </a:pPr>
            <a:endParaRPr lang="en-US" sz="1800" dirty="0"/>
          </a:p>
          <a:p>
            <a:pPr>
              <a:lnSpc>
                <a:spcPct val="80000"/>
              </a:lnSpc>
            </a:pP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Culture helps determine laws and ethical standards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504825" y="2001837"/>
            <a:ext cx="813435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3200" b="1" dirty="0"/>
              <a:t>T H </a:t>
            </a:r>
            <a:r>
              <a:rPr lang="pt-BR" sz="3200" b="1" dirty="0" smtClean="0"/>
              <a:t>E   </a:t>
            </a:r>
            <a:r>
              <a:rPr lang="pt-BR" sz="3200" b="1" dirty="0"/>
              <a:t>L E G A L </a:t>
            </a:r>
            <a:r>
              <a:rPr lang="pt-BR" sz="3200" b="1" dirty="0" smtClean="0"/>
              <a:t>  E </a:t>
            </a:r>
            <a:r>
              <a:rPr lang="pt-BR" sz="3200" b="1" dirty="0"/>
              <a:t>N V I R O N M E N </a:t>
            </a:r>
            <a:r>
              <a:rPr lang="pt-BR" sz="3200" b="1" dirty="0" smtClean="0"/>
              <a:t>T  </a:t>
            </a:r>
            <a:r>
              <a:rPr lang="pt-BR" sz="3200" b="1" dirty="0"/>
              <a:t>O F</a:t>
            </a:r>
            <a:br>
              <a:rPr lang="pt-BR" sz="3200" b="1" dirty="0"/>
            </a:br>
            <a:r>
              <a:rPr lang="pt-BR" sz="3200" b="1" dirty="0"/>
              <a:t>E L E C T R O N I </a:t>
            </a:r>
            <a:r>
              <a:rPr lang="pt-BR" sz="3200" b="1" dirty="0" smtClean="0"/>
              <a:t>C  </a:t>
            </a:r>
            <a:r>
              <a:rPr lang="pt-BR" sz="3200" b="1" dirty="0"/>
              <a:t>C O M M E R C E</a:t>
            </a:r>
            <a:r>
              <a:rPr lang="pt-BR" sz="3600" b="1" dirty="0"/>
              <a:t/>
            </a:r>
            <a:br>
              <a:rPr lang="pt-BR" sz="3600" b="1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Borders and </a:t>
            </a:r>
            <a:r>
              <a:rPr lang="en-US" b="1" dirty="0" smtClean="0"/>
              <a:t>Jurisdiction</a:t>
            </a:r>
          </a:p>
          <a:p>
            <a:r>
              <a:rPr lang="en-US" dirty="0" smtClean="0"/>
              <a:t>Legal scholars </a:t>
            </a:r>
            <a:r>
              <a:rPr lang="en-US" dirty="0"/>
              <a:t>define the relationship between geographic boundaries and legal boundaries </a:t>
            </a:r>
            <a:r>
              <a:rPr lang="en-US" dirty="0" smtClean="0"/>
              <a:t>in terms </a:t>
            </a:r>
            <a:r>
              <a:rPr lang="en-US" dirty="0"/>
              <a:t>of four </a:t>
            </a:r>
            <a:r>
              <a:rPr lang="en-US" dirty="0" smtClean="0"/>
              <a:t>elements</a:t>
            </a:r>
          </a:p>
          <a:p>
            <a:pPr lvl="1"/>
            <a:r>
              <a:rPr lang="en-US" dirty="0" smtClean="0"/>
              <a:t>power</a:t>
            </a:r>
            <a:endParaRPr lang="en-US" dirty="0" smtClean="0"/>
          </a:p>
          <a:p>
            <a:pPr lvl="1"/>
            <a:r>
              <a:rPr lang="en-US" dirty="0" smtClean="0"/>
              <a:t> </a:t>
            </a:r>
            <a:r>
              <a:rPr lang="en-US" dirty="0" smtClean="0"/>
              <a:t>effects</a:t>
            </a:r>
            <a:endParaRPr lang="en-US" dirty="0" smtClean="0"/>
          </a:p>
          <a:p>
            <a:pPr lvl="1"/>
            <a:r>
              <a:rPr lang="en-US" dirty="0" smtClean="0"/>
              <a:t> legitimacy</a:t>
            </a:r>
          </a:p>
          <a:p>
            <a:pPr lvl="1"/>
            <a:r>
              <a:rPr lang="en-US" dirty="0" smtClean="0"/>
              <a:t>notice</a:t>
            </a:r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Jurisdiction on the Internet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Defining, establishing, and asserting jurisdiction are much more difficult on the </a:t>
            </a:r>
            <a:r>
              <a:rPr lang="en-US" dirty="0" smtClean="0"/>
              <a:t>Internet than </a:t>
            </a:r>
            <a:r>
              <a:rPr lang="en-US" dirty="0"/>
              <a:t>they are in the physical world</a:t>
            </a:r>
            <a:r>
              <a:rPr lang="en-US" dirty="0" smtClean="0"/>
              <a:t>,</a:t>
            </a:r>
          </a:p>
          <a:p>
            <a:pPr lvl="1"/>
            <a:r>
              <a:rPr lang="en-US" b="1" dirty="0"/>
              <a:t>Conflict of </a:t>
            </a:r>
            <a:r>
              <a:rPr lang="en-US" b="1" dirty="0" smtClean="0"/>
              <a:t>Laws</a:t>
            </a:r>
          </a:p>
          <a:p>
            <a:pPr lvl="1"/>
            <a:r>
              <a:rPr lang="en-US" b="1" smtClean="0"/>
              <a:t>Un-bounded </a:t>
            </a:r>
            <a:r>
              <a:rPr lang="en-US" b="1" dirty="0" smtClean="0"/>
              <a:t>transactions </a:t>
            </a:r>
            <a:endParaRPr lang="en-US" b="1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Contracting and Contract Enforcement in Electronic Commerce</a:t>
            </a:r>
            <a:br>
              <a:rPr lang="en-US" sz="3600" b="1" dirty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 smtClean="0"/>
              <a:t>Contracts include three essential elements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Offer: Commitment with certain terms made to another party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Acceptance: An expression of willingness to take an </a:t>
            </a:r>
            <a:r>
              <a:rPr lang="en-US" sz="2000" dirty="0" smtClean="0"/>
              <a:t>offer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Consideration</a:t>
            </a:r>
            <a:r>
              <a:rPr lang="en-US" sz="2000" dirty="0" smtClean="0"/>
              <a:t>: An agreed upon exchange of something valuable</a:t>
            </a:r>
          </a:p>
          <a:p>
            <a:r>
              <a:rPr lang="en-US" sz="2400" dirty="0" smtClean="0"/>
              <a:t>Written </a:t>
            </a:r>
            <a:r>
              <a:rPr lang="en-US" sz="2400" dirty="0"/>
              <a:t>Contracts on the Web</a:t>
            </a:r>
          </a:p>
          <a:p>
            <a:pPr lvl="1"/>
            <a:r>
              <a:rPr lang="en-US" sz="2000" dirty="0"/>
              <a:t>contracts are valid even if they are not in writing or signed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Implied contract: Formed by two or more parties that act as if a contract exists even if no explicit contract exists</a:t>
            </a:r>
          </a:p>
          <a:p>
            <a:pPr lvl="1"/>
            <a:endParaRPr lang="en-US" sz="2000" dirty="0" smtClean="0"/>
          </a:p>
          <a:p>
            <a:pPr lvl="1"/>
            <a:endParaRPr lang="en-US" dirty="0"/>
          </a:p>
          <a:p>
            <a:pPr lvl="1">
              <a:buNone/>
            </a:pPr>
            <a:r>
              <a:rPr lang="en-US" dirty="0" smtClean="0"/>
              <a:t>			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D879B6-6442-45ED-946D-B77D2DAFF7FE}" type="slidenum">
              <a:rPr lang="en-US"/>
              <a:pPr/>
              <a:t>9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27038"/>
            <a:ext cx="7391400" cy="1071562"/>
          </a:xfrm>
        </p:spPr>
        <p:txBody>
          <a:bodyPr/>
          <a:lstStyle/>
          <a:p>
            <a:r>
              <a:rPr lang="en-US" sz="3200"/>
              <a:t>Contracting and Contract Enforcement in Electronic Commerce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752600"/>
            <a:ext cx="7467600" cy="4114800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0"/>
              </a:spcBef>
            </a:pPr>
            <a:r>
              <a:rPr lang="en-US" sz="2400" dirty="0"/>
              <a:t>Statute of Frauds</a:t>
            </a:r>
          </a:p>
          <a:p>
            <a:pPr lvl="1">
              <a:lnSpc>
                <a:spcPct val="90000"/>
              </a:lnSpc>
              <a:spcBef>
                <a:spcPct val="100000"/>
              </a:spcBef>
            </a:pPr>
            <a:r>
              <a:rPr lang="en-US" sz="2000" dirty="0"/>
              <a:t>The following must be created by a signed writing</a:t>
            </a:r>
          </a:p>
          <a:p>
            <a:pPr lvl="2">
              <a:lnSpc>
                <a:spcPct val="90000"/>
              </a:lnSpc>
              <a:spcBef>
                <a:spcPct val="100000"/>
              </a:spcBef>
            </a:pPr>
            <a:r>
              <a:rPr lang="en-US" sz="1800" dirty="0"/>
              <a:t>Contracts for the sale of goods worth </a:t>
            </a:r>
            <a:r>
              <a:rPr lang="en-US" sz="1800" dirty="0" smtClean="0"/>
              <a:t>for bigger transactions </a:t>
            </a:r>
            <a:endParaRPr lang="en-US" sz="1800" dirty="0"/>
          </a:p>
          <a:p>
            <a:pPr lvl="2">
              <a:lnSpc>
                <a:spcPct val="90000"/>
              </a:lnSpc>
              <a:spcBef>
                <a:spcPct val="100000"/>
              </a:spcBef>
            </a:pPr>
            <a:r>
              <a:rPr lang="en-US" sz="1800" dirty="0"/>
              <a:t>Contracts requiring actions that cannot be completed within one year 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A writing exists when the terms of a contract have been reduced to some tangible form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Signature consists of any symbol executed or adopted for the purpose of authenticating a writing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198</TotalTime>
  <Words>1791</Words>
  <Application>Microsoft Office PowerPoint</Application>
  <PresentationFormat>On-screen Show (4:3)</PresentationFormat>
  <Paragraphs>243</Paragraphs>
  <Slides>33</Slides>
  <Notes>33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Module</vt:lpstr>
      <vt:lpstr>THE ENVIRONMENT OF ELECTRONIC COMMERCE: LEGAL, ETHICAL, AND TAX ISSUES </vt:lpstr>
      <vt:lpstr>L E A R N I N G O B J E C T I V E S In this chapter, you will learn about:</vt:lpstr>
      <vt:lpstr>The Legal Environment of Electronic Commerce</vt:lpstr>
      <vt:lpstr>Borders and Jurisdiction</vt:lpstr>
      <vt:lpstr> Culture helps determine laws and ethical standards </vt:lpstr>
      <vt:lpstr>T H E   L E G A L   E N V I R O N M E N T  O F E L E C T R O N I C  C O M M E R C E </vt:lpstr>
      <vt:lpstr>Jurisdiction on the Internet</vt:lpstr>
      <vt:lpstr>Contracting and Contract Enforcement in Electronic Commerce </vt:lpstr>
      <vt:lpstr>Contracting and Contract Enforcement in Electronic Commerce</vt:lpstr>
      <vt:lpstr>Warranties on the Web </vt:lpstr>
      <vt:lpstr>Contracting and Contract Enforcement in Electronic Commerce</vt:lpstr>
      <vt:lpstr>Contracting and Contract Enforcement in Electronic Commerce</vt:lpstr>
      <vt:lpstr>  Use and Protection of Intellectual Property in Online Business: Web Site Content Issues  </vt:lpstr>
      <vt:lpstr>Web Site Content Issues</vt:lpstr>
      <vt:lpstr>Web Site Content Issues</vt:lpstr>
      <vt:lpstr>Trademark Infringement</vt:lpstr>
      <vt:lpstr>Patent Infringement</vt:lpstr>
      <vt:lpstr> Protecting Intellectual Property Online </vt:lpstr>
      <vt:lpstr> Domain Names, Cybersquatting, and Name Stealing </vt:lpstr>
      <vt:lpstr> Domain Names, Cybersquatting, and Name Stealing (continued)</vt:lpstr>
      <vt:lpstr>Advertising Regulation </vt:lpstr>
      <vt:lpstr>OnlineWarfare and Terrorism </vt:lpstr>
      <vt:lpstr>Ethical Issues</vt:lpstr>
      <vt:lpstr>E T H I C A L I S S U E S </vt:lpstr>
      <vt:lpstr>Privacy Rights and Obligations </vt:lpstr>
      <vt:lpstr>Privacy Rights and Obligations </vt:lpstr>
      <vt:lpstr>Communications with Children </vt:lpstr>
      <vt:lpstr> TA X AT I O N  A N D  E L E C T R O N I C  C O M M E R C E </vt:lpstr>
      <vt:lpstr>Taxation Dilemmas</vt:lpstr>
      <vt:lpstr> TA X AT I O N  A N D  E L E C T R O N I C  C O M M E R C E </vt:lpstr>
      <vt:lpstr>European Union (EU) Value Added Taxes</vt:lpstr>
      <vt:lpstr>Summary</vt:lpstr>
      <vt:lpstr>Summary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ENVIRONMENT OF ELECTRONIC COMMERCE: LEGAL, ETHICAL, AND TAX ISSUES </dc:title>
  <dc:creator>Aemro</dc:creator>
  <cp:lastModifiedBy>Aemro</cp:lastModifiedBy>
  <cp:revision>12</cp:revision>
  <dcterms:created xsi:type="dcterms:W3CDTF">2011-05-06T05:43:54Z</dcterms:created>
  <dcterms:modified xsi:type="dcterms:W3CDTF">2011-05-06T13:05:06Z</dcterms:modified>
</cp:coreProperties>
</file>