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94" r:id="rId21"/>
    <p:sldId id="295" r:id="rId22"/>
    <p:sldId id="276" r:id="rId23"/>
    <p:sldId id="296" r:id="rId24"/>
    <p:sldId id="277" r:id="rId25"/>
    <p:sldId id="297" r:id="rId26"/>
    <p:sldId id="278" r:id="rId27"/>
    <p:sldId id="279" r:id="rId28"/>
    <p:sldId id="280" r:id="rId29"/>
    <p:sldId id="281" r:id="rId30"/>
    <p:sldId id="282" r:id="rId31"/>
    <p:sldId id="298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03E54945-F2F2-4A7B-9584-532C68134AA2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0A123889-919E-497A-80C2-5E9465222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23889-919E-497A-80C2-5E94652225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8F45-8AFE-4714-A1C3-D2ABF8AF922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F6332-9241-4869-A29B-1A6F9E78385F}" type="slidenum">
              <a:rPr lang="en-US"/>
              <a:pPr/>
              <a:t>11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67250" cy="350043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377" y="4439166"/>
            <a:ext cx="5166572" cy="4205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312" tIns="47157" rIns="94312" bIns="471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1F685-4841-4254-863D-614AE482387C}" type="slidenum">
              <a:rPr lang="en-US"/>
              <a:pPr/>
              <a:t>12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67250" cy="350043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377" y="4439166"/>
            <a:ext cx="5166572" cy="4205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312" tIns="47157" rIns="94312" bIns="471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8F45-8AFE-4714-A1C3-D2ABF8AF922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8F45-8AFE-4714-A1C3-D2ABF8AF922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8F45-8AFE-4714-A1C3-D2ABF8AF922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8F45-8AFE-4714-A1C3-D2ABF8AF922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8F45-8AFE-4714-A1C3-D2ABF8AF922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3F6B5-AF7C-477C-9558-285AC0F4D9BF}" type="slidenum">
              <a:rPr lang="en-US"/>
              <a:pPr/>
              <a:t>18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67250" cy="350043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377" y="4439166"/>
            <a:ext cx="5166572" cy="4205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312" tIns="47157" rIns="94312" bIns="471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8F45-8AFE-4714-A1C3-D2ABF8AF922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8F45-8AFE-4714-A1C3-D2ABF8AF922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44180-A392-4A62-A8DD-AC339AD82EFF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44180-A392-4A62-A8DD-AC339AD82EFF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8F45-8AFE-4714-A1C3-D2ABF8AF922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44180-A392-4A62-A8DD-AC339AD82EFF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8F45-8AFE-4714-A1C3-D2ABF8AF922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44180-A392-4A62-A8DD-AC339AD82EFF}" type="slidenum">
              <a:rPr lang="en-US" altLang="zh-TW" smtClean="0"/>
              <a:pPr/>
              <a:t>25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E3E8C-CA61-436B-BE1A-55B763EBA1A0}" type="slidenum">
              <a:rPr lang="en-US"/>
              <a:pPr/>
              <a:t>26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67250" cy="350043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377" y="4439166"/>
            <a:ext cx="5166572" cy="4205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312" tIns="47157" rIns="94312" bIns="471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8F45-8AFE-4714-A1C3-D2ABF8AF922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508D4C-72E1-40D4-A62C-E48D470306A1}" type="slidenum">
              <a:rPr lang="en-US"/>
              <a:pPr/>
              <a:t>28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67250" cy="350043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377" y="4439166"/>
            <a:ext cx="5166572" cy="4205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312" tIns="47157" rIns="94312" bIns="471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8F45-8AFE-4714-A1C3-D2ABF8AF922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8F45-8AFE-4714-A1C3-D2ABF8AF922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55FD9-F89B-497F-88ED-4E4E753C4F71}" type="slidenum">
              <a:rPr lang="en-US"/>
              <a:pPr/>
              <a:t>30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67250" cy="350043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377" y="4439166"/>
            <a:ext cx="5166572" cy="4205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312" tIns="47157" rIns="94312" bIns="471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23889-919E-497A-80C2-5E946522250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8F45-8AFE-4714-A1C3-D2ABF8AF922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06F41-1A84-4725-B94D-564A64A6E80B}" type="slidenum">
              <a:rPr lang="en-US"/>
              <a:pPr/>
              <a:t>33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67250" cy="350043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377" y="4439166"/>
            <a:ext cx="5166572" cy="4205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312" tIns="47157" rIns="94312" bIns="471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8F45-8AFE-4714-A1C3-D2ABF8AF922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8F45-8AFE-4714-A1C3-D2ABF8AF922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2105C6-819D-4797-89B0-29C36EFC8365}" type="slidenum">
              <a:rPr lang="en-US"/>
              <a:pPr/>
              <a:t>36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67250" cy="350043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377" y="4439166"/>
            <a:ext cx="5166572" cy="4205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312" tIns="47157" rIns="94312" bIns="471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8F45-8AFE-4714-A1C3-D2ABF8AF922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7588F-BD9C-4741-B6F6-6F051801544C}" type="slidenum">
              <a:rPr lang="en-US"/>
              <a:pPr/>
              <a:t>38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67250" cy="350043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377" y="4439166"/>
            <a:ext cx="5166572" cy="4205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312" tIns="47157" rIns="94312" bIns="471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8F45-8AFE-4714-A1C3-D2ABF8AF922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8F45-8AFE-4714-A1C3-D2ABF8AF922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8F45-8AFE-4714-A1C3-D2ABF8AF922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95908-0BDD-4DA0-9A25-FCBACE9E6348}" type="slidenum">
              <a:rPr lang="en-US"/>
              <a:pPr/>
              <a:t>41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67250" cy="350043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377" y="4439166"/>
            <a:ext cx="5166572" cy="4205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312" tIns="47157" rIns="94312" bIns="471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74FB6-139E-48E0-BB8C-2F6B871CE729}" type="slidenum">
              <a:rPr lang="en-US"/>
              <a:pPr/>
              <a:t>5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67250" cy="350043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377" y="4439166"/>
            <a:ext cx="5166572" cy="4205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312" tIns="47157" rIns="94312" bIns="471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3C883-4E63-453C-BFF5-4DD9F77FBA58}" type="slidenum">
              <a:rPr lang="en-US"/>
              <a:pPr/>
              <a:t>6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67250" cy="350043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377" y="4439166"/>
            <a:ext cx="5166572" cy="4205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312" tIns="47157" rIns="94312" bIns="471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8F45-8AFE-4714-A1C3-D2ABF8AF922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73BE0-4084-4406-8AFB-51A0806712C7}" type="slidenum">
              <a:rPr lang="en-US"/>
              <a:pPr/>
              <a:t>8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67250" cy="350043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377" y="4439166"/>
            <a:ext cx="5166572" cy="4205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312" tIns="47157" rIns="94312" bIns="471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8F45-8AFE-4714-A1C3-D2ABF8AF922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AF81-5A14-4F1D-BF86-5A7FE8083224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4426-7E12-449F-9F70-5AB4288A148B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0BDA-CCEB-4E84-9EB9-5870DE914EFC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9E5-7307-419C-97F0-D14CA058C01A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15A0-36DE-49A0-B17E-4E46ACC4768B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C5DA-F108-492D-8FA8-F8EA603D5871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2D56-3687-4BD5-B362-4082F98BB04F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DB78-95D5-4D8F-8E60-3F6F44F4BA08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65C7-F1DE-4CD4-B81D-CC5238DBFFBE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4B4B-7732-429C-84DB-B8B88E81AF81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BFC5302-28A2-42F5-AA75-2DF96A3AA6C6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D552EC0-8937-4E8A-B9C4-9BCD25DD481D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E-commerce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Aemro B.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311275"/>
          </a:xfrm>
        </p:spPr>
        <p:txBody>
          <a:bodyPr>
            <a:normAutofit fontScale="90000"/>
          </a:bodyPr>
          <a:lstStyle/>
          <a:p>
            <a:r>
              <a:rPr lang="en-US" dirty="0"/>
              <a:t>Security Threats in the E-commerce Environment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001000" cy="4876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Three key points of vulnerability: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Client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Server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Communications channel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Most common threats: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Malicious code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Hacking and </a:t>
            </a:r>
            <a:r>
              <a:rPr lang="en-US" sz="2400" dirty="0" err="1"/>
              <a:t>cybervandalism</a:t>
            </a:r>
            <a:endParaRPr lang="en-US" sz="2400" dirty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Credit card fraud/theft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Spoofing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Denial of service attacks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Sniffing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Insider jobs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C1451B91-6E26-4900-A209-E417775DF5EA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609600"/>
            <a:ext cx="9043987" cy="7016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A Typical E-commerce Transaction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14159420-E8A1-4C91-96C7-CF4BAF686F84}" type="slidenum">
              <a:rPr lang="en-US"/>
              <a:pPr/>
              <a:t>11</a:t>
            </a:fld>
            <a:endParaRPr lang="en-US"/>
          </a:p>
        </p:txBody>
      </p:sp>
      <p:pic>
        <p:nvPicPr>
          <p:cNvPr id="136196" name="Picture 4" descr="D:\Ecommerce2E\Art\Chapter5\05_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8001000" cy="52355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304800"/>
            <a:ext cx="9043987" cy="13112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Vulnerable Points in an E-commerce Environment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8437E17E-EFC0-4228-B984-B76A691C18CB}" type="slidenum">
              <a:rPr lang="en-US"/>
              <a:pPr/>
              <a:t>12</a:t>
            </a:fld>
            <a:endParaRPr lang="en-US"/>
          </a:p>
        </p:txBody>
      </p:sp>
      <p:pic>
        <p:nvPicPr>
          <p:cNvPr id="138244" name="Picture 4" descr="D:\Ecommerce2E\Art\Chapter5\05_0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8753708" cy="5334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685800"/>
            <a:ext cx="8029575" cy="701675"/>
          </a:xfrm>
        </p:spPr>
        <p:txBody>
          <a:bodyPr>
            <a:normAutofit fontScale="90000"/>
          </a:bodyPr>
          <a:lstStyle/>
          <a:p>
            <a:r>
              <a:rPr lang="en-US"/>
              <a:t>Malicious Code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Viruses:</a:t>
            </a:r>
            <a:r>
              <a:rPr lang="en-US" sz="2400" dirty="0"/>
              <a:t> computer program that as ability to replicate and spread to other files; most also deliver a “payload” of some sort (may be destructive or benign); include macro viruses, file-infecting viruses and script viruses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Worms:</a:t>
            </a:r>
            <a:r>
              <a:rPr lang="en-US" sz="2400" dirty="0"/>
              <a:t> designed to spread from computer to computer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Trojan horse: </a:t>
            </a:r>
            <a:r>
              <a:rPr lang="en-US" sz="2400" dirty="0"/>
              <a:t>appears to be </a:t>
            </a:r>
            <a:r>
              <a:rPr lang="en-US" sz="2400" dirty="0" smtClean="0"/>
              <a:t>interesting application, </a:t>
            </a:r>
            <a:r>
              <a:rPr lang="en-US" sz="2400" dirty="0"/>
              <a:t>but then does something other than expected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Bad applets (malicious mobile code):</a:t>
            </a:r>
            <a:r>
              <a:rPr lang="en-US" sz="2400" dirty="0"/>
              <a:t> malicious Java applets or ActiveX controls that may be downloaded onto client and activated merely by surfing to a Web site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F4BB4B8B-76EB-411D-9457-3ED1009235FF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609600"/>
            <a:ext cx="8029575" cy="701675"/>
          </a:xfrm>
        </p:spPr>
        <p:txBody>
          <a:bodyPr>
            <a:normAutofit fontScale="90000"/>
          </a:bodyPr>
          <a:lstStyle/>
          <a:p>
            <a:r>
              <a:rPr lang="en-US"/>
              <a:t>Hacking and Cybervandalism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058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Hacker:</a:t>
            </a:r>
            <a:r>
              <a:rPr lang="en-US" sz="2400" dirty="0"/>
              <a:t> Individual who intends to gain unauthorized access to a computer systems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Cracker: </a:t>
            </a:r>
            <a:r>
              <a:rPr lang="en-US" sz="2400" dirty="0"/>
              <a:t>Used to denote hacker with criminal intent (two terms often used interchangeably)</a:t>
            </a:r>
          </a:p>
          <a:p>
            <a:pPr>
              <a:lnSpc>
                <a:spcPct val="90000"/>
              </a:lnSpc>
            </a:pPr>
            <a:r>
              <a:rPr lang="en-US" sz="2400" b="1" dirty="0" err="1"/>
              <a:t>Cybervandalism</a:t>
            </a:r>
            <a:r>
              <a:rPr lang="en-US" sz="2400" b="1" dirty="0"/>
              <a:t>:</a:t>
            </a:r>
            <a:r>
              <a:rPr lang="en-US" sz="2400" dirty="0"/>
              <a:t> Intentionally disrupting, defacing or destroying a Web site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Types of hackers include: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White hats – Members of “tiger teams” used by corporate security departments to test their own security measures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Black hats – Act with the intention of causing harm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Grey hats – Believe they are pursuing some greater good by breaking in and revealing system flaws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CB32905A-8492-4888-9FC0-D309ED4DEF31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762000"/>
            <a:ext cx="8029575" cy="701675"/>
          </a:xfrm>
        </p:spPr>
        <p:txBody>
          <a:bodyPr>
            <a:normAutofit fontScale="90000"/>
          </a:bodyPr>
          <a:lstStyle/>
          <a:p>
            <a:r>
              <a:rPr lang="en-US"/>
              <a:t>Credit Card Fraud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>
            <a:normAutofit/>
          </a:bodyPr>
          <a:lstStyle/>
          <a:p>
            <a:r>
              <a:rPr lang="en-US"/>
              <a:t>Fear that credit card information will be stolen deters online purchases</a:t>
            </a:r>
          </a:p>
          <a:p>
            <a:r>
              <a:rPr lang="en-US"/>
              <a:t>Hackers target credit card files and other customer information files on merchant servers; use stolen data to establish credit under false identity</a:t>
            </a:r>
          </a:p>
          <a:p>
            <a:r>
              <a:rPr lang="en-US"/>
              <a:t>One solution: New identity verification mechanisms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5A2BF60C-7BA5-487C-A36F-47320DE94FF0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311275"/>
          </a:xfrm>
        </p:spPr>
        <p:txBody>
          <a:bodyPr>
            <a:normAutofit fontScale="90000"/>
          </a:bodyPr>
          <a:lstStyle/>
          <a:p>
            <a:r>
              <a:rPr lang="en-US" dirty="0"/>
              <a:t>Spoofing, </a:t>
            </a:r>
            <a:r>
              <a:rPr lang="en-US" dirty="0" err="1"/>
              <a:t>DoS</a:t>
            </a:r>
            <a:r>
              <a:rPr lang="en-US" dirty="0"/>
              <a:t> and </a:t>
            </a:r>
            <a:r>
              <a:rPr lang="en-US" dirty="0" err="1"/>
              <a:t>dDoS</a:t>
            </a:r>
            <a:r>
              <a:rPr lang="en-US" dirty="0"/>
              <a:t> Attacks, Sniffing, Insider Jobs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Spoofing:</a:t>
            </a:r>
            <a:r>
              <a:rPr lang="en-US" sz="2400" dirty="0"/>
              <a:t> Misrepresenting oneself by using fake e-mail addresses or masquerading as someone else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Denial of service (</a:t>
            </a:r>
            <a:r>
              <a:rPr lang="en-US" sz="2400" b="1" dirty="0" err="1"/>
              <a:t>DoS</a:t>
            </a:r>
            <a:r>
              <a:rPr lang="en-US" sz="2400" b="1" dirty="0"/>
              <a:t>) attack: </a:t>
            </a:r>
            <a:r>
              <a:rPr lang="en-US" sz="2400" dirty="0"/>
              <a:t>Hackers flood Web site with useless traffic to inundate and overwhelm network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Distributed denial of service (</a:t>
            </a:r>
            <a:r>
              <a:rPr lang="en-US" sz="2400" b="1" dirty="0" err="1"/>
              <a:t>dDoS</a:t>
            </a:r>
            <a:r>
              <a:rPr lang="en-US" sz="2400" b="1" dirty="0"/>
              <a:t>) attack: </a:t>
            </a:r>
            <a:r>
              <a:rPr lang="en-US" sz="2400" dirty="0"/>
              <a:t>hackers use numerous computers to attack target network from numerous launch points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Sniffing:</a:t>
            </a:r>
            <a:r>
              <a:rPr lang="en-US" sz="2400" dirty="0"/>
              <a:t> type of eavesdropping program that monitors information traveling over a network; enables hackers to steal proprietary information from anywhere on a network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Insider </a:t>
            </a:r>
            <a:r>
              <a:rPr lang="en-US" sz="2400" b="1" dirty="0" err="1"/>
              <a:t>jobs:</a:t>
            </a:r>
            <a:r>
              <a:rPr lang="en-US" sz="2400" dirty="0" err="1"/>
              <a:t>single</a:t>
            </a:r>
            <a:r>
              <a:rPr lang="en-US" sz="2400" dirty="0"/>
              <a:t> largest financial threat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F6B41064-EAC0-4CCE-9BB2-D007D51F5902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685800"/>
            <a:ext cx="8029575" cy="701675"/>
          </a:xfrm>
        </p:spPr>
        <p:txBody>
          <a:bodyPr>
            <a:normAutofit fontScale="90000"/>
          </a:bodyPr>
          <a:lstStyle/>
          <a:p>
            <a:r>
              <a:rPr lang="en-US"/>
              <a:t>Technology Solutions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153400" cy="4572000"/>
          </a:xfrm>
        </p:spPr>
        <p:txBody>
          <a:bodyPr/>
          <a:lstStyle/>
          <a:p>
            <a:r>
              <a:rPr lang="en-US" dirty="0"/>
              <a:t>Protecting Internet communications (encryption)</a:t>
            </a:r>
          </a:p>
          <a:p>
            <a:r>
              <a:rPr lang="en-US" dirty="0"/>
              <a:t>Securing channels of communication (SSL, </a:t>
            </a:r>
            <a:r>
              <a:rPr lang="en-US" dirty="0" smtClean="0"/>
              <a:t>SHTTP</a:t>
            </a:r>
            <a:r>
              <a:rPr lang="en-US" dirty="0"/>
              <a:t>, VPNs)</a:t>
            </a:r>
          </a:p>
          <a:p>
            <a:r>
              <a:rPr lang="en-US" dirty="0"/>
              <a:t>Protecting networks (firewalls)</a:t>
            </a:r>
          </a:p>
          <a:p>
            <a:r>
              <a:rPr lang="en-US" dirty="0"/>
              <a:t>Protecting servers and clients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B0377653-FE55-41E5-8FCD-20AB8CD4A973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762000"/>
            <a:ext cx="9043987" cy="641350"/>
          </a:xfrm>
          <a:noFill/>
          <a:ln/>
        </p:spPr>
        <p:txBody>
          <a:bodyPr/>
          <a:lstStyle/>
          <a:p>
            <a:r>
              <a:rPr lang="en-US" sz="3600"/>
              <a:t>Tools Available to Achieve Site Security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603646B1-D6DD-456E-97A5-62BAB115C7B0}" type="slidenum">
              <a:rPr lang="en-US"/>
              <a:pPr/>
              <a:t>18</a:t>
            </a:fld>
            <a:endParaRPr lang="en-US"/>
          </a:p>
        </p:txBody>
      </p:sp>
      <p:pic>
        <p:nvPicPr>
          <p:cNvPr id="142340" name="Picture 4" descr="D:\Ecommerce2E\Art\Chapter5\05_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8001000" cy="4986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029575" cy="1311275"/>
          </a:xfrm>
        </p:spPr>
        <p:txBody>
          <a:bodyPr>
            <a:normAutofit fontScale="90000"/>
          </a:bodyPr>
          <a:lstStyle/>
          <a:p>
            <a:r>
              <a:rPr lang="en-US" dirty="0"/>
              <a:t>Protecting Internet Communications: Encryption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1"/>
            <a:ext cx="84582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Encryption: </a:t>
            </a:r>
            <a:r>
              <a:rPr lang="en-US" sz="2800" dirty="0"/>
              <a:t>The process of transforming plain text or data into cipher text that cannot be read by anyone other than the sender and receiver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Purpose: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Secure stored information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Secure information transmission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Provides: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Message integrity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err="1"/>
              <a:t>Nonrepudiation</a:t>
            </a:r>
            <a:endParaRPr lang="en-US" dirty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Authentication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Confidentiality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A5480123-ECD5-41AC-9758-FA93BE99B54F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029575" cy="701675"/>
          </a:xfrm>
        </p:spPr>
        <p:txBody>
          <a:bodyPr>
            <a:normAutofit fontScale="90000"/>
          </a:bodyPr>
          <a:lstStyle/>
          <a:p>
            <a:r>
              <a:rPr lang="en-US"/>
              <a:t>Learning Objectives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077200" cy="5105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Understand the scope of e-commerce crime and security problems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Describe the key dimensions of e-commerce security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Understand the tension between security and other values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Identify the key security threats in the e-commerce environment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Describe how various forms of encryption technology help protect the security of messages sent over the Internet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Identify the tools used to establish secure Internet communications channels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Identify the tools used to protect networks, servers, and clients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Appreciate the importance of policies, procedures, and laws in creating security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316E6DF4-AE79-4217-9DE1-D686EBAD6908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E-commenrce BDU</a:t>
            </a:r>
            <a:endParaRPr lang="en-US" altLang="zh-TW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11A3-0E32-4924-B685-8FB7DCD25930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Encryption</a:t>
            </a:r>
          </a:p>
        </p:txBody>
      </p:sp>
      <p:pic>
        <p:nvPicPr>
          <p:cNvPr id="315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47900"/>
            <a:ext cx="64389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53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5100" y="2247900"/>
            <a:ext cx="64389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53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152400"/>
            <a:ext cx="15716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288925" y="1860550"/>
            <a:ext cx="1900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Original Message</a:t>
            </a:r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4953000" y="1828800"/>
            <a:ext cx="2132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Encrypted Message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E-commenrce BDU</a:t>
            </a:r>
            <a:endParaRPr lang="en-US" altLang="zh-TW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5044-92E4-42C7-9DD6-4478539EA0F4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 Encrypted Data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01763" y="2057400"/>
            <a:ext cx="1265237" cy="1543050"/>
            <a:chOff x="1872" y="3003"/>
            <a:chExt cx="797" cy="972"/>
          </a:xfrm>
        </p:grpSpPr>
        <p:pic>
          <p:nvPicPr>
            <p:cNvPr id="316421" name="Picture 5" descr="C:\Program Files\Microsoft Office\Clipart\standard\stddir2\bs00282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2" y="3003"/>
              <a:ext cx="797" cy="789"/>
            </a:xfrm>
            <a:prstGeom prst="rect">
              <a:avLst/>
            </a:prstGeom>
            <a:noFill/>
          </p:spPr>
        </p:pic>
        <p:sp>
          <p:nvSpPr>
            <p:cNvPr id="316422" name="Text Box 6"/>
            <p:cNvSpPr txBox="1">
              <a:spLocks noChangeArrowheads="1"/>
            </p:cNvSpPr>
            <p:nvPr/>
          </p:nvSpPr>
          <p:spPr bwMode="auto">
            <a:xfrm>
              <a:off x="1963" y="3744"/>
              <a:ext cx="5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FF00"/>
                  </a:solidFill>
                </a:rPr>
                <a:t>User 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467600" y="4476750"/>
            <a:ext cx="1263650" cy="1314450"/>
            <a:chOff x="4772" y="2832"/>
            <a:chExt cx="796" cy="828"/>
          </a:xfrm>
        </p:grpSpPr>
        <p:pic>
          <p:nvPicPr>
            <p:cNvPr id="316428" name="Picture 12" descr="C:\Documents and Settings\cccheung\Application Data\Microsoft\Media Catalog\Downloaded Clips\cl0\BS01060_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44" y="3216"/>
              <a:ext cx="453" cy="444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316429" name="Text Box 13"/>
            <p:cNvSpPr txBox="1">
              <a:spLocks noChangeArrowheads="1"/>
            </p:cNvSpPr>
            <p:nvPr/>
          </p:nvSpPr>
          <p:spPr bwMode="auto">
            <a:xfrm>
              <a:off x="4772" y="2832"/>
              <a:ext cx="7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Encrypted </a:t>
              </a:r>
            </a:p>
            <a:p>
              <a:pPr algn="ctr"/>
              <a:r>
                <a:rPr lang="en-US"/>
                <a:t>Text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403350" y="4495800"/>
            <a:ext cx="1263650" cy="1314450"/>
            <a:chOff x="4772" y="2832"/>
            <a:chExt cx="796" cy="828"/>
          </a:xfrm>
        </p:grpSpPr>
        <p:pic>
          <p:nvPicPr>
            <p:cNvPr id="316431" name="Picture 15" descr="C:\Documents and Settings\cccheung\Application Data\Microsoft\Media Catalog\Downloaded Clips\cl0\BS01060_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44" y="3216"/>
              <a:ext cx="453" cy="444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316432" name="Text Box 16"/>
            <p:cNvSpPr txBox="1">
              <a:spLocks noChangeArrowheads="1"/>
            </p:cNvSpPr>
            <p:nvPr/>
          </p:nvSpPr>
          <p:spPr bwMode="auto">
            <a:xfrm>
              <a:off x="4772" y="2832"/>
              <a:ext cx="7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Encrypted </a:t>
              </a:r>
            </a:p>
            <a:p>
              <a:pPr algn="ctr"/>
              <a:r>
                <a:rPr lang="en-US"/>
                <a:t>Text</a:t>
              </a:r>
            </a:p>
          </p:txBody>
        </p:sp>
      </p:grpSp>
      <p:sp>
        <p:nvSpPr>
          <p:cNvPr id="316433" name="Line 17"/>
          <p:cNvSpPr>
            <a:spLocks noChangeShapeType="1"/>
          </p:cNvSpPr>
          <p:nvPr/>
        </p:nvSpPr>
        <p:spPr bwMode="auto">
          <a:xfrm flipV="1">
            <a:off x="2057400" y="3581400"/>
            <a:ext cx="0" cy="990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34" name="Line 18"/>
          <p:cNvSpPr>
            <a:spLocks noChangeShapeType="1"/>
          </p:cNvSpPr>
          <p:nvPr/>
        </p:nvSpPr>
        <p:spPr bwMode="auto">
          <a:xfrm>
            <a:off x="2590800" y="2971800"/>
            <a:ext cx="1828800" cy="7620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35" name="Line 19"/>
          <p:cNvSpPr>
            <a:spLocks noChangeShapeType="1"/>
          </p:cNvSpPr>
          <p:nvPr/>
        </p:nvSpPr>
        <p:spPr bwMode="auto">
          <a:xfrm flipV="1">
            <a:off x="5715000" y="2743200"/>
            <a:ext cx="1752600" cy="1066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36" name="Line 20"/>
          <p:cNvSpPr>
            <a:spLocks noChangeShapeType="1"/>
          </p:cNvSpPr>
          <p:nvPr/>
        </p:nvSpPr>
        <p:spPr bwMode="auto">
          <a:xfrm>
            <a:off x="8077200" y="3505200"/>
            <a:ext cx="0" cy="1066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962400" y="3124200"/>
            <a:ext cx="2263775" cy="2652713"/>
            <a:chOff x="2496" y="1968"/>
            <a:chExt cx="1426" cy="1671"/>
          </a:xfrm>
        </p:grpSpPr>
        <p:pic>
          <p:nvPicPr>
            <p:cNvPr id="316426" name="Picture 10" descr="C:\Program Files\Microsoft Office\Clipart\standard\stddir1\bd05045_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96" y="1968"/>
              <a:ext cx="1426" cy="1455"/>
            </a:xfrm>
            <a:prstGeom prst="rect">
              <a:avLst/>
            </a:prstGeom>
            <a:noFill/>
          </p:spPr>
        </p:pic>
        <p:sp>
          <p:nvSpPr>
            <p:cNvPr id="316438" name="Text Box 22"/>
            <p:cNvSpPr txBox="1">
              <a:spLocks noChangeArrowheads="1"/>
            </p:cNvSpPr>
            <p:nvPr/>
          </p:nvSpPr>
          <p:spPr bwMode="auto">
            <a:xfrm>
              <a:off x="2592" y="3408"/>
              <a:ext cx="1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Insecure Channel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7467600" y="1981200"/>
            <a:ext cx="1163638" cy="1619250"/>
            <a:chOff x="4704" y="1248"/>
            <a:chExt cx="733" cy="1020"/>
          </a:xfrm>
        </p:grpSpPr>
        <p:sp>
          <p:nvSpPr>
            <p:cNvPr id="316425" name="Text Box 9"/>
            <p:cNvSpPr txBox="1">
              <a:spLocks noChangeArrowheads="1"/>
            </p:cNvSpPr>
            <p:nvPr/>
          </p:nvSpPr>
          <p:spPr bwMode="auto">
            <a:xfrm>
              <a:off x="4814" y="2037"/>
              <a:ext cx="5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User B</a:t>
              </a:r>
            </a:p>
          </p:txBody>
        </p:sp>
        <p:pic>
          <p:nvPicPr>
            <p:cNvPr id="316440" name="Picture 24" descr="C:\Program Files\Microsoft Office\Clipart\Pub60Cor\bs01637_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04" y="1248"/>
              <a:ext cx="733" cy="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33" grpId="0" animBg="1"/>
      <p:bldP spid="316434" grpId="0" animBg="1"/>
      <p:bldP spid="316435" grpId="0" animBg="1"/>
      <p:bldP spid="3164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762000"/>
            <a:ext cx="8029575" cy="701675"/>
          </a:xfrm>
        </p:spPr>
        <p:txBody>
          <a:bodyPr>
            <a:normAutofit fontScale="90000"/>
          </a:bodyPr>
          <a:lstStyle/>
          <a:p>
            <a:r>
              <a:rPr lang="en-US" dirty="0"/>
              <a:t>Symmetric Key Encryption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Also known as secret key encryption</a:t>
            </a:r>
          </a:p>
          <a:p>
            <a:pPr>
              <a:lnSpc>
                <a:spcPct val="90000"/>
              </a:lnSpc>
            </a:pPr>
            <a:r>
              <a:rPr lang="en-US" dirty="0"/>
              <a:t>Both the sender and receiver use the same digital key to encrypt and decrypt message</a:t>
            </a:r>
          </a:p>
          <a:p>
            <a:pPr>
              <a:lnSpc>
                <a:spcPct val="90000"/>
              </a:lnSpc>
            </a:pPr>
            <a:r>
              <a:rPr lang="en-US" dirty="0"/>
              <a:t>Requires a different set of keys for each transaction</a:t>
            </a:r>
          </a:p>
          <a:p>
            <a:pPr>
              <a:lnSpc>
                <a:spcPct val="90000"/>
              </a:lnSpc>
            </a:pPr>
            <a:r>
              <a:rPr lang="en-US" dirty="0"/>
              <a:t>Data Encryption Standard (DES): Most widely used symmetric key encryption today; uses 56-bit encryption key; other types use 128-bit keys up through 2048 bits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6AE89886-B0F5-457D-AC74-AC7224B383FB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E-commenrce BDU</a:t>
            </a:r>
            <a:endParaRPr lang="en-US" altLang="zh-TW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5044-92E4-42C7-9DD6-4478539EA0F4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Symmetric Key </a:t>
            </a:r>
            <a:r>
              <a:rPr lang="en-US" dirty="0" err="1" smtClean="0"/>
              <a:t>Encryption:Transfer</a:t>
            </a:r>
            <a:r>
              <a:rPr lang="en-US" dirty="0" smtClean="0"/>
              <a:t> </a:t>
            </a:r>
            <a:r>
              <a:rPr lang="en-US" dirty="0"/>
              <a:t>Encrypted Data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01763" y="2057400"/>
            <a:ext cx="1265237" cy="1543050"/>
            <a:chOff x="1872" y="3003"/>
            <a:chExt cx="797" cy="972"/>
          </a:xfrm>
        </p:grpSpPr>
        <p:pic>
          <p:nvPicPr>
            <p:cNvPr id="316421" name="Picture 5" descr="C:\Program Files\Microsoft Office\Clipart\standard\stddir2\bs00282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2" y="3003"/>
              <a:ext cx="797" cy="789"/>
            </a:xfrm>
            <a:prstGeom prst="rect">
              <a:avLst/>
            </a:prstGeom>
            <a:noFill/>
          </p:spPr>
        </p:pic>
        <p:sp>
          <p:nvSpPr>
            <p:cNvPr id="316422" name="Text Box 6"/>
            <p:cNvSpPr txBox="1">
              <a:spLocks noChangeArrowheads="1"/>
            </p:cNvSpPr>
            <p:nvPr/>
          </p:nvSpPr>
          <p:spPr bwMode="auto">
            <a:xfrm>
              <a:off x="1963" y="3744"/>
              <a:ext cx="5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FF00"/>
                  </a:solidFill>
                </a:rPr>
                <a:t>User 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467600" y="4476750"/>
            <a:ext cx="1263650" cy="1314450"/>
            <a:chOff x="4772" y="2832"/>
            <a:chExt cx="796" cy="828"/>
          </a:xfrm>
        </p:grpSpPr>
        <p:pic>
          <p:nvPicPr>
            <p:cNvPr id="316428" name="Picture 12" descr="C:\Documents and Settings\cccheung\Application Data\Microsoft\Media Catalog\Downloaded Clips\cl0\BS01060_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44" y="3216"/>
              <a:ext cx="453" cy="444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316429" name="Text Box 13"/>
            <p:cNvSpPr txBox="1">
              <a:spLocks noChangeArrowheads="1"/>
            </p:cNvSpPr>
            <p:nvPr/>
          </p:nvSpPr>
          <p:spPr bwMode="auto">
            <a:xfrm>
              <a:off x="4772" y="2832"/>
              <a:ext cx="7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Encrypted </a:t>
              </a:r>
            </a:p>
            <a:p>
              <a:pPr algn="ctr"/>
              <a:r>
                <a:rPr lang="en-US"/>
                <a:t>Text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403350" y="4495800"/>
            <a:ext cx="1263650" cy="1314450"/>
            <a:chOff x="4772" y="2832"/>
            <a:chExt cx="796" cy="828"/>
          </a:xfrm>
        </p:grpSpPr>
        <p:pic>
          <p:nvPicPr>
            <p:cNvPr id="316431" name="Picture 15" descr="C:\Documents and Settings\cccheung\Application Data\Microsoft\Media Catalog\Downloaded Clips\cl0\BS01060_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44" y="3216"/>
              <a:ext cx="453" cy="444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316432" name="Text Box 16"/>
            <p:cNvSpPr txBox="1">
              <a:spLocks noChangeArrowheads="1"/>
            </p:cNvSpPr>
            <p:nvPr/>
          </p:nvSpPr>
          <p:spPr bwMode="auto">
            <a:xfrm>
              <a:off x="4772" y="2832"/>
              <a:ext cx="7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Encrypted </a:t>
              </a:r>
            </a:p>
            <a:p>
              <a:pPr algn="ctr"/>
              <a:r>
                <a:rPr lang="en-US"/>
                <a:t>Text</a:t>
              </a:r>
            </a:p>
          </p:txBody>
        </p:sp>
      </p:grpSp>
      <p:sp>
        <p:nvSpPr>
          <p:cNvPr id="316433" name="Line 17"/>
          <p:cNvSpPr>
            <a:spLocks noChangeShapeType="1"/>
          </p:cNvSpPr>
          <p:nvPr/>
        </p:nvSpPr>
        <p:spPr bwMode="auto">
          <a:xfrm flipV="1">
            <a:off x="2057400" y="3581400"/>
            <a:ext cx="0" cy="990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34" name="Line 18"/>
          <p:cNvSpPr>
            <a:spLocks noChangeShapeType="1"/>
          </p:cNvSpPr>
          <p:nvPr/>
        </p:nvSpPr>
        <p:spPr bwMode="auto">
          <a:xfrm>
            <a:off x="2590800" y="2971800"/>
            <a:ext cx="1828800" cy="7620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35" name="Line 19"/>
          <p:cNvSpPr>
            <a:spLocks noChangeShapeType="1"/>
          </p:cNvSpPr>
          <p:nvPr/>
        </p:nvSpPr>
        <p:spPr bwMode="auto">
          <a:xfrm flipV="1">
            <a:off x="5715000" y="2743200"/>
            <a:ext cx="1752600" cy="1066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36" name="Line 20"/>
          <p:cNvSpPr>
            <a:spLocks noChangeShapeType="1"/>
          </p:cNvSpPr>
          <p:nvPr/>
        </p:nvSpPr>
        <p:spPr bwMode="auto">
          <a:xfrm>
            <a:off x="8077200" y="3505200"/>
            <a:ext cx="0" cy="1066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962400" y="3124200"/>
            <a:ext cx="2263775" cy="2652713"/>
            <a:chOff x="2496" y="1968"/>
            <a:chExt cx="1426" cy="1671"/>
          </a:xfrm>
        </p:grpSpPr>
        <p:pic>
          <p:nvPicPr>
            <p:cNvPr id="316426" name="Picture 10" descr="C:\Program Files\Microsoft Office\Clipart\standard\stddir1\bd05045_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96" y="1968"/>
              <a:ext cx="1426" cy="1455"/>
            </a:xfrm>
            <a:prstGeom prst="rect">
              <a:avLst/>
            </a:prstGeom>
            <a:noFill/>
          </p:spPr>
        </p:pic>
        <p:sp>
          <p:nvSpPr>
            <p:cNvPr id="316438" name="Text Box 22"/>
            <p:cNvSpPr txBox="1">
              <a:spLocks noChangeArrowheads="1"/>
            </p:cNvSpPr>
            <p:nvPr/>
          </p:nvSpPr>
          <p:spPr bwMode="auto">
            <a:xfrm>
              <a:off x="2592" y="3408"/>
              <a:ext cx="1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Insecure Channel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7467600" y="2111375"/>
            <a:ext cx="1163638" cy="1622425"/>
            <a:chOff x="4704" y="1248"/>
            <a:chExt cx="733" cy="1022"/>
          </a:xfrm>
        </p:grpSpPr>
        <p:sp>
          <p:nvSpPr>
            <p:cNvPr id="316425" name="Text Box 9"/>
            <p:cNvSpPr txBox="1">
              <a:spLocks noChangeArrowheads="1"/>
            </p:cNvSpPr>
            <p:nvPr/>
          </p:nvSpPr>
          <p:spPr bwMode="auto">
            <a:xfrm>
              <a:off x="4814" y="2037"/>
              <a:ext cx="52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User B</a:t>
              </a:r>
            </a:p>
          </p:txBody>
        </p:sp>
        <p:pic>
          <p:nvPicPr>
            <p:cNvPr id="316440" name="Picture 24" descr="C:\Program Files\Microsoft Office\Clipart\Pub60Cor\bs01637_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04" y="1248"/>
              <a:ext cx="733" cy="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33" grpId="0" animBg="1"/>
      <p:bldP spid="316434" grpId="0" animBg="1"/>
      <p:bldP spid="316435" grpId="0" animBg="1"/>
      <p:bldP spid="3164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762000"/>
            <a:ext cx="8029575" cy="701675"/>
          </a:xfrm>
        </p:spPr>
        <p:txBody>
          <a:bodyPr>
            <a:normAutofit fontScale="90000"/>
          </a:bodyPr>
          <a:lstStyle/>
          <a:p>
            <a:r>
              <a:rPr lang="en-US" dirty="0"/>
              <a:t>Public Key Encryption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Public key cryptography solves symmetric key encryption problem of having to exchange secret key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Uses two mathematically related digital keys – public key (widely disseminated) and private key (kept secret by owner)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Both keys are used to encrypt and decrypt message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Once key is used to encrypt message, same key cannot be used to decrypt message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For example, sender uses recipient’s public key to encrypt message; recipient uses his/her private key to decrypt it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DDB5AD72-01A6-4D67-B046-DAB17B4FC626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E-commenrce BDU</a:t>
            </a:r>
            <a:endParaRPr lang="en-US" altLang="zh-TW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3034-93A9-409A-9FE8-597625F13779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Public Key </a:t>
            </a:r>
            <a:r>
              <a:rPr lang="en-US" sz="4000" err="1" smtClean="0"/>
              <a:t>Encryption</a:t>
            </a:r>
            <a:r>
              <a:rPr lang="en-US" sz="4000" smtClean="0"/>
              <a:t>: Decryption </a:t>
            </a:r>
            <a:r>
              <a:rPr lang="en-US" sz="4000" dirty="0"/>
              <a:t>with your Private key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66800" y="1981200"/>
            <a:ext cx="1263650" cy="1314450"/>
            <a:chOff x="4772" y="2832"/>
            <a:chExt cx="796" cy="828"/>
          </a:xfrm>
        </p:grpSpPr>
        <p:pic>
          <p:nvPicPr>
            <p:cNvPr id="317448" name="Picture 8" descr="C:\Documents and Settings\cccheung\Application Data\Microsoft\Media Catalog\Downloaded Clips\cl0\BS01060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44" y="3216"/>
              <a:ext cx="453" cy="444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317449" name="Text Box 9"/>
            <p:cNvSpPr txBox="1">
              <a:spLocks noChangeArrowheads="1"/>
            </p:cNvSpPr>
            <p:nvPr/>
          </p:nvSpPr>
          <p:spPr bwMode="auto">
            <a:xfrm>
              <a:off x="4772" y="2832"/>
              <a:ext cx="7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Encrypted </a:t>
              </a:r>
            </a:p>
            <a:p>
              <a:pPr algn="ctr"/>
              <a:r>
                <a:rPr lang="en-US"/>
                <a:t>Text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323013" y="1905000"/>
            <a:ext cx="2738437" cy="2332038"/>
            <a:chOff x="3983" y="1200"/>
            <a:chExt cx="1725" cy="1469"/>
          </a:xfrm>
        </p:grpSpPr>
        <p:pic>
          <p:nvPicPr>
            <p:cNvPr id="317452" name="Picture 12" descr="C:\Documents and Settings\administrator\Application Data\Microsoft\Media Catalog\Downloaded Clips\cl0\BS00996_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31" y="1785"/>
              <a:ext cx="720" cy="45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17453" name="Text Box 13"/>
            <p:cNvSpPr txBox="1">
              <a:spLocks noChangeArrowheads="1"/>
            </p:cNvSpPr>
            <p:nvPr/>
          </p:nvSpPr>
          <p:spPr bwMode="auto">
            <a:xfrm>
              <a:off x="3983" y="2265"/>
              <a:ext cx="8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User B</a:t>
              </a:r>
              <a:r>
                <a:rPr lang="en-US">
                  <a:latin typeface="Arial"/>
                </a:rPr>
                <a:t>’</a:t>
              </a:r>
              <a:r>
                <a:rPr lang="en-US"/>
                <a:t>s</a:t>
              </a:r>
            </a:p>
            <a:p>
              <a:r>
                <a:rPr lang="en-US"/>
                <a:t>Private key</a:t>
              </a:r>
            </a:p>
          </p:txBody>
        </p:sp>
        <p:pic>
          <p:nvPicPr>
            <p:cNvPr id="317454" name="Picture 14" descr="C:\Documents and Settings\administrator\Application Data\Microsoft\Media Catalog\Downloaded Clips\cl72\j0285374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52" y="1584"/>
              <a:ext cx="796" cy="736"/>
            </a:xfrm>
            <a:prstGeom prst="rect">
              <a:avLst/>
            </a:prstGeom>
            <a:noFill/>
          </p:spPr>
        </p:pic>
        <p:sp>
          <p:nvSpPr>
            <p:cNvPr id="317456" name="Text Box 16"/>
            <p:cNvSpPr txBox="1">
              <a:spLocks noChangeArrowheads="1"/>
            </p:cNvSpPr>
            <p:nvPr/>
          </p:nvSpPr>
          <p:spPr bwMode="auto">
            <a:xfrm>
              <a:off x="4080" y="1200"/>
              <a:ext cx="16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Private key stored in</a:t>
              </a:r>
            </a:p>
            <a:p>
              <a:r>
                <a:rPr lang="en-US"/>
                <a:t>your personal computer</a:t>
              </a:r>
            </a:p>
          </p:txBody>
        </p:sp>
      </p:grpSp>
      <p:sp>
        <p:nvSpPr>
          <p:cNvPr id="317459" name="Line 19"/>
          <p:cNvSpPr>
            <a:spLocks noChangeShapeType="1"/>
          </p:cNvSpPr>
          <p:nvPr/>
        </p:nvSpPr>
        <p:spPr bwMode="auto">
          <a:xfrm>
            <a:off x="2133600" y="2743200"/>
            <a:ext cx="762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60" name="AutoShape 20"/>
          <p:cNvSpPr>
            <a:spLocks noChangeArrowheads="1"/>
          </p:cNvSpPr>
          <p:nvPr/>
        </p:nvSpPr>
        <p:spPr bwMode="auto">
          <a:xfrm>
            <a:off x="2133600" y="3581400"/>
            <a:ext cx="2819400" cy="1828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Decryption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124200" y="5543550"/>
            <a:ext cx="2236788" cy="704850"/>
            <a:chOff x="2064" y="3715"/>
            <a:chExt cx="1409" cy="444"/>
          </a:xfrm>
        </p:grpSpPr>
        <p:pic>
          <p:nvPicPr>
            <p:cNvPr id="317463" name="Picture 23" descr="C:\Documents and Settings\cccheung\Application Data\Microsoft\Media Catalog\Downloaded Clips\cl0\BS01060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3715"/>
              <a:ext cx="453" cy="444"/>
            </a:xfrm>
            <a:prstGeom prst="rect">
              <a:avLst/>
            </a:prstGeom>
            <a:solidFill>
              <a:srgbClr val="00FF00"/>
            </a:solidFill>
          </p:spPr>
        </p:pic>
        <p:sp>
          <p:nvSpPr>
            <p:cNvPr id="317464" name="Text Box 24"/>
            <p:cNvSpPr txBox="1">
              <a:spLocks noChangeArrowheads="1"/>
            </p:cNvSpPr>
            <p:nvPr/>
          </p:nvSpPr>
          <p:spPr bwMode="auto">
            <a:xfrm>
              <a:off x="2544" y="3840"/>
              <a:ext cx="9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Original Text</a:t>
              </a:r>
            </a:p>
          </p:txBody>
        </p:sp>
      </p:grpSp>
      <p:sp>
        <p:nvSpPr>
          <p:cNvPr id="317467" name="Line 27"/>
          <p:cNvSpPr>
            <a:spLocks noChangeShapeType="1"/>
          </p:cNvSpPr>
          <p:nvPr/>
        </p:nvSpPr>
        <p:spPr bwMode="auto">
          <a:xfrm flipH="1">
            <a:off x="4343400" y="3276600"/>
            <a:ext cx="2057400" cy="1066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895600" y="1962150"/>
            <a:ext cx="1163638" cy="1619250"/>
            <a:chOff x="4704" y="1248"/>
            <a:chExt cx="733" cy="1020"/>
          </a:xfrm>
        </p:grpSpPr>
        <p:sp>
          <p:nvSpPr>
            <p:cNvPr id="317469" name="Text Box 29"/>
            <p:cNvSpPr txBox="1">
              <a:spLocks noChangeArrowheads="1"/>
            </p:cNvSpPr>
            <p:nvPr/>
          </p:nvSpPr>
          <p:spPr bwMode="auto">
            <a:xfrm>
              <a:off x="4814" y="2037"/>
              <a:ext cx="5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User B</a:t>
              </a:r>
            </a:p>
          </p:txBody>
        </p:sp>
        <p:pic>
          <p:nvPicPr>
            <p:cNvPr id="317470" name="Picture 30" descr="C:\Program Files\Microsoft Office\Clipart\Pub60Cor\bs01637_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04" y="1248"/>
              <a:ext cx="733" cy="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9" grpId="0" animBg="1"/>
      <p:bldP spid="317460" grpId="0" animBg="1" autoUpdateAnimBg="0"/>
      <p:bldP spid="3174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15387" cy="13112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Public Key Cryptography – A Simple Case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67C5E7BA-2E3B-46AF-9121-3AC8173D52E5}" type="slidenum">
              <a:rPr lang="en-US"/>
              <a:pPr/>
              <a:t>26</a:t>
            </a:fld>
            <a:endParaRPr lang="en-US"/>
          </a:p>
        </p:txBody>
      </p:sp>
      <p:pic>
        <p:nvPicPr>
          <p:cNvPr id="144388" name="Picture 4" descr="D:\Ecommerce2E\Art\Chapter5\05_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251" y="1524000"/>
            <a:ext cx="8499549" cy="502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15375" cy="1190625"/>
          </a:xfrm>
        </p:spPr>
        <p:txBody>
          <a:bodyPr/>
          <a:lstStyle/>
          <a:p>
            <a:r>
              <a:rPr lang="en-US" sz="3600" dirty="0"/>
              <a:t>Public Key Encryption using Digital Signatures and Hash Digests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of hash function (mathematical algorithm) by sender prior to encryption produces hash digest that recipient can use to verify integrity of data</a:t>
            </a:r>
          </a:p>
          <a:p>
            <a:r>
              <a:rPr lang="en-US" dirty="0"/>
              <a:t>Double encryption with sender’s private key (digital signature) helps ensure authenticity and </a:t>
            </a:r>
            <a:r>
              <a:rPr lang="en-US" dirty="0" smtClean="0"/>
              <a:t>no repudiation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6450C70A-873C-426C-B2B1-C2C865539F08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3112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Public Key Cryptography with Digital Signatures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350433F6-31D5-4709-9105-DB2ACF4700FF}" type="slidenum">
              <a:rPr lang="en-US"/>
              <a:pPr/>
              <a:t>28</a:t>
            </a:fld>
            <a:endParaRPr lang="en-US"/>
          </a:p>
        </p:txBody>
      </p:sp>
      <p:pic>
        <p:nvPicPr>
          <p:cNvPr id="146436" name="Picture 4" descr="D:\Ecommerce2E\Art\Chapter5\05_0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113" y="1447800"/>
            <a:ext cx="8587087" cy="525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762000"/>
            <a:ext cx="8029575" cy="701675"/>
          </a:xfrm>
        </p:spPr>
        <p:txBody>
          <a:bodyPr>
            <a:normAutofit fontScale="90000"/>
          </a:bodyPr>
          <a:lstStyle/>
          <a:p>
            <a:r>
              <a:rPr lang="en-US"/>
              <a:t>Digital Envelopes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Addresses weaknesses of public key encryption (computationally slow, decreases transmission speed, increases processing time) and symmetric key encryption (faster, but more secure)</a:t>
            </a:r>
          </a:p>
          <a:p>
            <a:r>
              <a:rPr lang="en-US" dirty="0"/>
              <a:t>Uses symmetric key encryption to encrypt document but public key encryption to encrypt and send symmetric key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14537A3D-DB90-4B3D-859F-EA0F1963DADC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685800"/>
            <a:ext cx="8029575" cy="701675"/>
          </a:xfrm>
        </p:spPr>
        <p:txBody>
          <a:bodyPr>
            <a:normAutofit fontScale="90000"/>
          </a:bodyPr>
          <a:lstStyle/>
          <a:p>
            <a:r>
              <a:rPr lang="en-US"/>
              <a:t>The Merchant Pays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5257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Many security procedures that credit card companies rely on are not applicable in online environment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As a result, credit card companies have shifted most of the risks associated with e-commerce credit card transactions to merchant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To </a:t>
            </a:r>
            <a:r>
              <a:rPr lang="en-US" sz="2400" dirty="0"/>
              <a:t>protect </a:t>
            </a:r>
            <a:r>
              <a:rPr lang="en-US" sz="2400" dirty="0" smtClean="0"/>
              <a:t>themselves</a:t>
            </a:r>
            <a:r>
              <a:rPr lang="en-US" sz="2400" dirty="0"/>
              <a:t>, merchants can: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Refuse to process overseas purchases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Insist that credit card and shipping address match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Require users to input </a:t>
            </a:r>
            <a:r>
              <a:rPr lang="en-US" sz="2400" dirty="0" smtClean="0"/>
              <a:t>3 to 5digit </a:t>
            </a:r>
            <a:r>
              <a:rPr lang="en-US" sz="2400" dirty="0"/>
              <a:t>security code printed on back of card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Use anti-fraud software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9BD0FE15-8EE4-44F1-BDFB-951761305A0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29575" cy="13112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Public Key Cryptography: Creating a Digital Envelope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1D80F135-B929-46C0-9010-95CB5A886AC3}" type="slidenum">
              <a:rPr lang="en-US"/>
              <a:pPr/>
              <a:t>30</a:t>
            </a:fld>
            <a:endParaRPr lang="en-US"/>
          </a:p>
        </p:txBody>
      </p:sp>
      <p:pic>
        <p:nvPicPr>
          <p:cNvPr id="148484" name="Picture 4" descr="D:\Ecommerce2E\Art\Chapter5\05_0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34" y="1447800"/>
            <a:ext cx="8498866" cy="518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Digital Certificates and Public Key Infrastructure (PKI)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7567613" cy="570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228600"/>
            <a:ext cx="9020175" cy="1190625"/>
          </a:xfrm>
        </p:spPr>
        <p:txBody>
          <a:bodyPr/>
          <a:lstStyle/>
          <a:p>
            <a:r>
              <a:rPr lang="en-US" sz="3600" dirty="0"/>
              <a:t>Digital Certificates and Public Key Infrastructure (PKI)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Digital certificate: </a:t>
            </a:r>
            <a:r>
              <a:rPr lang="en-US" sz="2400" dirty="0"/>
              <a:t>Digital document that includes: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Name of subject or company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Subject’s public key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Digital certificate serial number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Expiration date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Issuance date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Digital signature of certification authority (trusted third party (institution) that issues certificate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Other identifying information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Public Key Infrastructure (PKI): </a:t>
            </a:r>
            <a:r>
              <a:rPr lang="en-US" sz="2400" dirty="0"/>
              <a:t>refers to the CAs and digital certificate procedures that are accepted by all parties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81B82CFF-8CF5-4F1B-9128-E3E59A744DF0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29575" cy="13112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Digital Certificates and Certification Authorities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8A760718-B938-48C7-A65C-F3A2831A6483}" type="slidenum">
              <a:rPr lang="en-US"/>
              <a:pPr/>
              <a:t>33</a:t>
            </a:fld>
            <a:endParaRPr lang="en-US"/>
          </a:p>
        </p:txBody>
      </p:sp>
      <p:pic>
        <p:nvPicPr>
          <p:cNvPr id="150532" name="Picture 4" descr="D:\Ecommerce2E\Art\Chapter5\05_0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35112"/>
            <a:ext cx="8229600" cy="4865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762000"/>
            <a:ext cx="8029575" cy="701675"/>
          </a:xfrm>
        </p:spPr>
        <p:txBody>
          <a:bodyPr>
            <a:normAutofit fontScale="90000"/>
          </a:bodyPr>
          <a:lstStyle/>
          <a:p>
            <a:r>
              <a:rPr lang="en-US"/>
              <a:t>Limits to Encryption Solutions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458200" cy="4114800"/>
          </a:xfrm>
        </p:spPr>
        <p:txBody>
          <a:bodyPr>
            <a:normAutofit lnSpcReduction="10000"/>
          </a:bodyPr>
          <a:lstStyle/>
          <a:p>
            <a:r>
              <a:rPr lang="en-US"/>
              <a:t>PKI applies mainly to protecting messages in transit</a:t>
            </a:r>
          </a:p>
          <a:p>
            <a:r>
              <a:rPr lang="en-US"/>
              <a:t>PKI is not effective against insiders</a:t>
            </a:r>
          </a:p>
          <a:p>
            <a:r>
              <a:rPr lang="en-US"/>
              <a:t>Protection of private keys by individuals may be haphazard</a:t>
            </a:r>
          </a:p>
          <a:p>
            <a:r>
              <a:rPr lang="en-US"/>
              <a:t>No guarantee that verifying computer of merchant is secure</a:t>
            </a:r>
          </a:p>
          <a:p>
            <a:r>
              <a:rPr lang="en-US"/>
              <a:t>CAs are unregulated, self-selecting organizations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32CEEC31-54F5-4231-B0B4-6FE6298F535D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730250"/>
            <a:ext cx="8791575" cy="641350"/>
          </a:xfrm>
        </p:spPr>
        <p:txBody>
          <a:bodyPr/>
          <a:lstStyle/>
          <a:p>
            <a:r>
              <a:rPr lang="en-US" sz="3600"/>
              <a:t>Securing Channels of Communication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Secure Sockets Layer (SSL): </a:t>
            </a:r>
            <a:r>
              <a:rPr lang="en-US" sz="2400" dirty="0"/>
              <a:t>Most common form of securing channels of communication; used to establish a secure negotiated session (client-server session in which URL of requested document, along with contents, is encrypted)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S-HTTP: </a:t>
            </a:r>
            <a:r>
              <a:rPr lang="en-US" sz="2400" dirty="0"/>
              <a:t>Alternative method; provides a secure message-oriented communications protocol designed for use in conjunction with HTTP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Virtual Private Networks (VPNs): </a:t>
            </a:r>
            <a:r>
              <a:rPr lang="en-US" sz="2400" dirty="0"/>
              <a:t>Allow remote users to securely access internal networks via the Internet, using Point-to-Point Tunneling Protocol (PPTP)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19BB79E5-3583-4817-8516-A0947FC085EE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730250"/>
            <a:ext cx="8815387" cy="641350"/>
          </a:xfrm>
          <a:noFill/>
          <a:ln/>
        </p:spPr>
        <p:txBody>
          <a:bodyPr/>
          <a:lstStyle/>
          <a:p>
            <a:r>
              <a:rPr lang="en-US" sz="3600"/>
              <a:t>Secure Negotiated Sessions Using SSL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8387C68E-01ED-486D-89AE-793F2EEA7763}" type="slidenum">
              <a:rPr lang="en-US"/>
              <a:pPr/>
              <a:t>36</a:t>
            </a:fld>
            <a:endParaRPr lang="en-US"/>
          </a:p>
        </p:txBody>
      </p:sp>
      <p:pic>
        <p:nvPicPr>
          <p:cNvPr id="152580" name="Picture 4" descr="D:\Ecommerce2E\Art\Chapter5\05_1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8458200" cy="4933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311275"/>
          </a:xfrm>
        </p:spPr>
        <p:txBody>
          <a:bodyPr>
            <a:normAutofit fontScale="90000"/>
          </a:bodyPr>
          <a:lstStyle/>
          <a:p>
            <a:r>
              <a:rPr lang="en-US" dirty="0"/>
              <a:t>Protecting Networks: Firewalls and Proxy Servers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Firewall</a:t>
            </a:r>
            <a:r>
              <a:rPr lang="en-US" sz="2800" dirty="0"/>
              <a:t>: Software application that acts as a filter between a company’s private network and the Internet</a:t>
            </a:r>
          </a:p>
          <a:p>
            <a:r>
              <a:rPr lang="en-US" sz="2800" dirty="0"/>
              <a:t>Firewall methods include: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Packet filters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Application gateways</a:t>
            </a:r>
          </a:p>
          <a:p>
            <a:r>
              <a:rPr lang="en-US" sz="2800" b="1" dirty="0"/>
              <a:t>Proxy servers</a:t>
            </a:r>
            <a:r>
              <a:rPr lang="en-US" sz="2800" dirty="0"/>
              <a:t>: Software servers that handle all communications originating from for being sent to the Internet (act as “spokesperson” or “bodyguard” for the organization)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7506DE79-7EBE-482B-9E11-A3A3BCB67F01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304800"/>
            <a:ext cx="8739187" cy="1158875"/>
          </a:xfrm>
          <a:noFill/>
          <a:ln/>
        </p:spPr>
        <p:txBody>
          <a:bodyPr>
            <a:normAutofit/>
          </a:bodyPr>
          <a:lstStyle/>
          <a:p>
            <a:r>
              <a:rPr lang="en-US"/>
              <a:t>Firewalls and Proxy Servers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17DBAB75-363A-41F7-ADE4-5C3BC0906D2E}" type="slidenum">
              <a:rPr lang="en-US"/>
              <a:pPr/>
              <a:t>38</a:t>
            </a:fld>
            <a:endParaRPr lang="en-US"/>
          </a:p>
        </p:txBody>
      </p:sp>
      <p:pic>
        <p:nvPicPr>
          <p:cNvPr id="154628" name="Picture 4" descr="D:\Ecommerce2E\Art\Chapter5\05_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8534400" cy="4867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762000"/>
            <a:ext cx="8029575" cy="701675"/>
          </a:xfrm>
        </p:spPr>
        <p:txBody>
          <a:bodyPr>
            <a:normAutofit fontScale="90000"/>
          </a:bodyPr>
          <a:lstStyle/>
          <a:p>
            <a:r>
              <a:rPr lang="en-US"/>
              <a:t>Protecting Servers and Clients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/>
          </a:bodyPr>
          <a:lstStyle/>
          <a:p>
            <a:r>
              <a:rPr lang="en-US" sz="3600" b="1" dirty="0"/>
              <a:t>Operating system controls: </a:t>
            </a:r>
            <a:r>
              <a:rPr lang="en-US" sz="3600" dirty="0"/>
              <a:t>Authentication and access control mechanisms</a:t>
            </a:r>
          </a:p>
          <a:p>
            <a:r>
              <a:rPr lang="en-US" sz="3600" b="1" dirty="0"/>
              <a:t>Anti-virus software: </a:t>
            </a:r>
            <a:r>
              <a:rPr lang="en-US" sz="3600" dirty="0"/>
              <a:t>Easiest and least expensive way to prevent threats to system integrity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7B5795D4-3961-4B6E-AB2D-9435FCDB91AC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152400"/>
            <a:ext cx="9020175" cy="1190625"/>
          </a:xfrm>
        </p:spPr>
        <p:txBody>
          <a:bodyPr/>
          <a:lstStyle/>
          <a:p>
            <a:r>
              <a:rPr lang="en-US" sz="3600" dirty="0"/>
              <a:t>The E-commerce Security Environment: The Scope of the Problem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229600" cy="5257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2002 Computer Security Institute survey of  503 security personnel in U.S. corporations and government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80% of respondents had detected breaches of computer security within last 12 months and suffered financial loss as a result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Only 44% were willing or able to quantify loss, which totaled $456 million in aggregate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40% reported attacks from outside the organization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40% experienced denial of service attacks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85% detected virus attacks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DFA1C19F-8952-4C25-AC0A-F8EDB718ABDA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609600"/>
            <a:ext cx="8867775" cy="641350"/>
          </a:xfrm>
        </p:spPr>
        <p:txBody>
          <a:bodyPr/>
          <a:lstStyle/>
          <a:p>
            <a:r>
              <a:rPr lang="en-US" sz="3600"/>
              <a:t>A Security Plan: Management Policies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34400" cy="5105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Steps in developing a security plan: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/>
              <a:t>Perform risk assessment</a:t>
            </a:r>
            <a:r>
              <a:rPr lang="en-US" sz="2400" dirty="0"/>
              <a:t> – assessment of risks and points of vulnerability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/>
              <a:t>Develop security policy – </a:t>
            </a:r>
            <a:r>
              <a:rPr lang="en-US" sz="2400" dirty="0"/>
              <a:t>set of statements prioritizing information risks, identifying acceptable risk targets and identifying mechanisms for achieving targets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/>
              <a:t>Develop implementation plan – </a:t>
            </a:r>
            <a:r>
              <a:rPr lang="en-US" sz="2400" dirty="0"/>
              <a:t>action steps needed to achieve security plan goals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/>
              <a:t>Create security organization – </a:t>
            </a:r>
            <a:r>
              <a:rPr lang="en-US" sz="2400" dirty="0"/>
              <a:t>in charge of security; educates and trains users, keeps management aware of security issues; administers access controls, authentication procedures and authorization policies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/>
              <a:t>Perform security audit – </a:t>
            </a:r>
            <a:r>
              <a:rPr lang="en-US" sz="2400" dirty="0"/>
              <a:t>review of security practices and procedures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970AC07A-4F14-421F-BB8B-E35820EF8FC3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112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Developing an E-commerce Security Plan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7476E3AB-CE04-4B1E-8086-336DB478E53A}" type="slidenum">
              <a:rPr lang="en-US"/>
              <a:pPr/>
              <a:t>41</a:t>
            </a:fld>
            <a:endParaRPr lang="en-US"/>
          </a:p>
        </p:txBody>
      </p:sp>
      <p:pic>
        <p:nvPicPr>
          <p:cNvPr id="156676" name="Picture 4" descr="D:\Ecommerce2E\Art\Chapter5\05_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52600"/>
            <a:ext cx="8729287" cy="4616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29575" cy="13112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Internet Fraud Complaints Reported to the IFCC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C2C325EA-7572-4435-ADB6-F9D2ED0AE07C}" type="slidenum">
              <a:rPr lang="en-US"/>
              <a:pPr/>
              <a:t>5</a:t>
            </a:fld>
            <a:endParaRPr lang="en-US"/>
          </a:p>
        </p:txBody>
      </p:sp>
      <p:pic>
        <p:nvPicPr>
          <p:cNvPr id="130052" name="Picture 4" descr="D:\Ecommerce2E\Art\Chapter5\05_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7924800" cy="4953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52400"/>
            <a:ext cx="8815387" cy="13112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The E-commerce Security Environment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5CD9A123-AFFF-4E82-A2E7-9E75767B2BAC}" type="slidenum">
              <a:rPr lang="en-US"/>
              <a:pPr/>
              <a:t>6</a:t>
            </a:fld>
            <a:endParaRPr lang="en-US"/>
          </a:p>
        </p:txBody>
      </p:sp>
      <p:pic>
        <p:nvPicPr>
          <p:cNvPr id="132100" name="Picture 4" descr="D:\Ecommerce2E\Art\Chapter5\05_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7924800" cy="46609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609600"/>
            <a:ext cx="9020175" cy="641350"/>
          </a:xfrm>
        </p:spPr>
        <p:txBody>
          <a:bodyPr/>
          <a:lstStyle/>
          <a:p>
            <a:r>
              <a:rPr lang="en-US" sz="3600"/>
              <a:t>Dimensions of E-commerce Security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Integrity</a:t>
            </a:r>
            <a:r>
              <a:rPr lang="en-US" sz="2400" b="1" dirty="0"/>
              <a:t>: </a:t>
            </a:r>
            <a:r>
              <a:rPr lang="en-US" sz="2400" dirty="0"/>
              <a:t>ability to ensure that information being displayed on a Web site or transmitted/received over the Internet has not been altered in any way by an unauthorized party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Non-repudiation</a:t>
            </a:r>
            <a:r>
              <a:rPr lang="en-US" sz="2400" b="1" dirty="0"/>
              <a:t>: </a:t>
            </a:r>
            <a:r>
              <a:rPr lang="en-US" sz="2400" dirty="0"/>
              <a:t>ability to ensure that e-commerce participants do not deny (repudiate) online actions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Authenticity:</a:t>
            </a:r>
            <a:r>
              <a:rPr lang="en-US" sz="2400" dirty="0"/>
              <a:t> ability to identify the identity of a person or entity with whom you are dealing on the Internet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Confidentiality:</a:t>
            </a:r>
            <a:r>
              <a:rPr lang="en-US" sz="2400" dirty="0"/>
              <a:t> ability to ensure that messages and data are available only to those authorized to view them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Privacy:</a:t>
            </a:r>
            <a:r>
              <a:rPr lang="en-US" sz="2400" dirty="0"/>
              <a:t> ability to control use of information a customer provides about himself or herself to merchant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2400" b="1" dirty="0"/>
              <a:t>Availability: </a:t>
            </a:r>
            <a:r>
              <a:rPr lang="en-US" sz="2400" dirty="0"/>
              <a:t>ability to ensure that an e-commerce site continues to function as intended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AAB3A41E-ED24-4A84-8B64-97D08CE21E59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228600"/>
            <a:ext cx="9043987" cy="1066800"/>
          </a:xfrm>
          <a:noFill/>
          <a:ln/>
        </p:spPr>
        <p:txBody>
          <a:bodyPr/>
          <a:lstStyle/>
          <a:p>
            <a:r>
              <a:rPr lang="en-US" sz="3200" dirty="0"/>
              <a:t>Customer and Merchant Perspectives on the Different Dimensions of E-commerce Security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E33D2668-0514-4E58-964A-5B684C81BA00}" type="slidenum">
              <a:rPr lang="en-US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764" y="1447800"/>
            <a:ext cx="886830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3112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Tension Between Security and Other Values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924800" cy="4419600"/>
          </a:xfrm>
        </p:spPr>
        <p:txBody>
          <a:bodyPr>
            <a:normAutofit/>
          </a:bodyPr>
          <a:lstStyle/>
          <a:p>
            <a:r>
              <a:rPr lang="en-US" sz="3600" b="1" dirty="0"/>
              <a:t>Security vs. ease of use:</a:t>
            </a:r>
            <a:r>
              <a:rPr lang="en-US" sz="3600" dirty="0"/>
              <a:t> the more security measures that are added, the more difficult a site is to use, and the slower it becomes</a:t>
            </a:r>
          </a:p>
          <a:p>
            <a:r>
              <a:rPr lang="en-US" sz="3600" b="1" dirty="0"/>
              <a:t>Security vs. </a:t>
            </a:r>
            <a:r>
              <a:rPr lang="en-US" sz="3600" b="1" dirty="0" smtClean="0"/>
              <a:t>desire: </a:t>
            </a:r>
            <a:r>
              <a:rPr lang="en-US" sz="3600" dirty="0"/>
              <a:t>of individuals to act anonymously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E-commenrce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5-</a:t>
            </a:r>
            <a:fld id="{40AC9623-754B-484C-96C2-5B84BB3A0AE9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1103</TotalTime>
  <Words>1832</Words>
  <Application>Microsoft Office PowerPoint</Application>
  <PresentationFormat>On-screen Show (4:3)</PresentationFormat>
  <Paragraphs>307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Module</vt:lpstr>
      <vt:lpstr>E-commerce </vt:lpstr>
      <vt:lpstr>Learning Objectives</vt:lpstr>
      <vt:lpstr>The Merchant Pays</vt:lpstr>
      <vt:lpstr>The E-commerce Security Environment: The Scope of the Problem</vt:lpstr>
      <vt:lpstr>Internet Fraud Complaints Reported to the IFCC</vt:lpstr>
      <vt:lpstr>The E-commerce Security Environment</vt:lpstr>
      <vt:lpstr>Dimensions of E-commerce Security</vt:lpstr>
      <vt:lpstr>Customer and Merchant Perspectives on the Different Dimensions of E-commerce Security</vt:lpstr>
      <vt:lpstr>The Tension Between Security and Other Values</vt:lpstr>
      <vt:lpstr>Security Threats in the E-commerce Environment</vt:lpstr>
      <vt:lpstr>A Typical E-commerce Transaction</vt:lpstr>
      <vt:lpstr>Vulnerable Points in an E-commerce Environment</vt:lpstr>
      <vt:lpstr>Malicious Code</vt:lpstr>
      <vt:lpstr>Hacking and Cybervandalism</vt:lpstr>
      <vt:lpstr>Credit Card Fraud</vt:lpstr>
      <vt:lpstr>Spoofing, DoS and dDoS Attacks, Sniffing, Insider Jobs</vt:lpstr>
      <vt:lpstr>Technology Solutions</vt:lpstr>
      <vt:lpstr>Tools Available to Achieve Site Security</vt:lpstr>
      <vt:lpstr>Protecting Internet Communications: Encryption</vt:lpstr>
      <vt:lpstr>Message Encryption</vt:lpstr>
      <vt:lpstr>Transfer Encrypted Data</vt:lpstr>
      <vt:lpstr>Symmetric Key Encryption</vt:lpstr>
      <vt:lpstr>Symmetric Key Encryption:Transfer Encrypted Data</vt:lpstr>
      <vt:lpstr>Public Key Encryption</vt:lpstr>
      <vt:lpstr>Public Key Encryption: Decryption with your Private key</vt:lpstr>
      <vt:lpstr>Public Key Cryptography – A Simple Case</vt:lpstr>
      <vt:lpstr>Public Key Encryption using Digital Signatures and Hash Digests</vt:lpstr>
      <vt:lpstr>Public Key Cryptography with Digital Signatures</vt:lpstr>
      <vt:lpstr>Digital Envelopes</vt:lpstr>
      <vt:lpstr>Public Key Cryptography: Creating a Digital Envelope</vt:lpstr>
      <vt:lpstr>Digital Certificates and Public Key Infrastructure (PKI)</vt:lpstr>
      <vt:lpstr>Digital Certificates and Public Key Infrastructure (PKI)</vt:lpstr>
      <vt:lpstr>Digital Certificates and Certification Authorities</vt:lpstr>
      <vt:lpstr>Limits to Encryption Solutions</vt:lpstr>
      <vt:lpstr>Securing Channels of Communication</vt:lpstr>
      <vt:lpstr>Secure Negotiated Sessions Using SSL</vt:lpstr>
      <vt:lpstr>Protecting Networks: Firewalls and Proxy Servers</vt:lpstr>
      <vt:lpstr>Firewalls and Proxy Servers</vt:lpstr>
      <vt:lpstr>Protecting Servers and Clients</vt:lpstr>
      <vt:lpstr>A Security Plan: Management Policies</vt:lpstr>
      <vt:lpstr>Developing an E-commerce Security Plan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E-commerce </dc:title>
  <dc:creator>Aemro</dc:creator>
  <cp:lastModifiedBy>Aemro</cp:lastModifiedBy>
  <cp:revision>31</cp:revision>
  <dcterms:created xsi:type="dcterms:W3CDTF">2011-02-22T12:21:06Z</dcterms:created>
  <dcterms:modified xsi:type="dcterms:W3CDTF">2011-04-27T09:14:47Z</dcterms:modified>
</cp:coreProperties>
</file>