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notesSlides/notesSlide29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Override PartName="/ppt/notesSlides/notesSlide27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34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3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7"/>
  </p:notes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89" r:id="rId34"/>
    <p:sldId id="290" r:id="rId35"/>
    <p:sldId id="291" r:id="rId3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18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E54945-F2F2-4A7B-9584-532C68134AA2}" type="datetimeFigureOut">
              <a:rPr lang="en-US" smtClean="0"/>
              <a:pPr/>
              <a:t>5/2/2011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123889-919E-497A-80C2-5E946522250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123889-919E-497A-80C2-5E946522250C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243260-6D05-4518-9014-3A796C5B1F44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243260-6D05-4518-9014-3A796C5B1F44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243260-6D05-4518-9014-3A796C5B1F44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243260-6D05-4518-9014-3A796C5B1F44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EFAD863-A7F2-4493-9BAC-75ACD9D54CA0}" type="slidenum">
              <a:rPr lang="en-US"/>
              <a:pPr/>
              <a:t>14</a:t>
            </a:fld>
            <a:endParaRPr lang="en-US"/>
          </a:p>
        </p:txBody>
      </p:sp>
      <p:sp>
        <p:nvSpPr>
          <p:cNvPr id="137218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4588" y="687388"/>
            <a:ext cx="4568825" cy="3425825"/>
          </a:xfrm>
          <a:prstGeom prst="rect">
            <a:avLst/>
          </a:prstGeom>
          <a:solidFill>
            <a:srgbClr val="FFFFFF"/>
          </a:solidFill>
          <a:ln w="12700" cap="flat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721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2075" tIns="46038" rIns="92075" bIns="46038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243260-6D05-4518-9014-3A796C5B1F44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8C2BE79-409A-4E38-915F-9F6C94E56577}" type="slidenum">
              <a:rPr lang="en-US"/>
              <a:pPr/>
              <a:t>16</a:t>
            </a:fld>
            <a:endParaRPr lang="en-US"/>
          </a:p>
        </p:txBody>
      </p:sp>
      <p:sp>
        <p:nvSpPr>
          <p:cNvPr id="139266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4588" y="687388"/>
            <a:ext cx="4568825" cy="3425825"/>
          </a:xfrm>
          <a:prstGeom prst="rect">
            <a:avLst/>
          </a:prstGeom>
          <a:solidFill>
            <a:srgbClr val="FFFFFF"/>
          </a:solidFill>
          <a:ln w="12700" cap="flat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926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2075" tIns="46038" rIns="92075" bIns="46038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243260-6D05-4518-9014-3A796C5B1F44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243260-6D05-4518-9014-3A796C5B1F44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24A7C6E-1346-47CA-A730-E8B74B1EF025}" type="slidenum">
              <a:rPr lang="en-US"/>
              <a:pPr/>
              <a:t>19</a:t>
            </a:fld>
            <a:endParaRPr lang="en-US"/>
          </a:p>
        </p:txBody>
      </p:sp>
      <p:sp>
        <p:nvSpPr>
          <p:cNvPr id="141314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4588" y="687388"/>
            <a:ext cx="4568825" cy="3425825"/>
          </a:xfrm>
          <a:prstGeom prst="rect">
            <a:avLst/>
          </a:prstGeom>
          <a:solidFill>
            <a:srgbClr val="FFFFFF"/>
          </a:solidFill>
          <a:ln w="12700" cap="flat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131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2075" tIns="46038" rIns="92075" bIns="46038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243260-6D05-4518-9014-3A796C5B1F44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243260-6D05-4518-9014-3A796C5B1F44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B1DC764-E8A7-40B1-8E51-B9CE87D6FBF5}" type="slidenum">
              <a:rPr lang="en-US"/>
              <a:pPr/>
              <a:t>21</a:t>
            </a:fld>
            <a:endParaRPr lang="en-US"/>
          </a:p>
        </p:txBody>
      </p:sp>
      <p:sp>
        <p:nvSpPr>
          <p:cNvPr id="143362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4588" y="687388"/>
            <a:ext cx="4568825" cy="3425825"/>
          </a:xfrm>
          <a:prstGeom prst="rect">
            <a:avLst/>
          </a:prstGeom>
          <a:solidFill>
            <a:srgbClr val="FFFFFF"/>
          </a:solidFill>
          <a:ln w="12700" cap="flat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6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2075" tIns="46038" rIns="92075" bIns="46038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D1BCBDB-0FD5-4807-B959-8F52CACCF766}" type="slidenum">
              <a:rPr lang="en-US"/>
              <a:pPr/>
              <a:t>22</a:t>
            </a:fld>
            <a:endParaRPr lang="en-US"/>
          </a:p>
        </p:txBody>
      </p:sp>
      <p:sp>
        <p:nvSpPr>
          <p:cNvPr id="145410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4588" y="687388"/>
            <a:ext cx="4568825" cy="3425825"/>
          </a:xfrm>
          <a:prstGeom prst="rect">
            <a:avLst/>
          </a:prstGeom>
          <a:solidFill>
            <a:srgbClr val="FFFFFF"/>
          </a:solidFill>
          <a:ln w="12700" cap="flat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541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2075" tIns="46038" rIns="92075" bIns="46038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243260-6D05-4518-9014-3A796C5B1F44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04E0DA5-60F5-4CA1-87C3-04475BD60875}" type="slidenum">
              <a:rPr lang="en-US"/>
              <a:pPr/>
              <a:t>24</a:t>
            </a:fld>
            <a:endParaRPr lang="en-US"/>
          </a:p>
        </p:txBody>
      </p:sp>
      <p:sp>
        <p:nvSpPr>
          <p:cNvPr id="153602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4588" y="687388"/>
            <a:ext cx="4568825" cy="3425825"/>
          </a:xfrm>
          <a:prstGeom prst="rect">
            <a:avLst/>
          </a:prstGeom>
          <a:solidFill>
            <a:srgbClr val="FFFFFF"/>
          </a:solidFill>
          <a:ln w="12700" cap="flat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0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2075" tIns="46038" rIns="92075" bIns="46038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243260-6D05-4518-9014-3A796C5B1F44}" type="slidenum">
              <a:rPr lang="en-US" smtClean="0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E455072-D266-40D5-ADC8-BEA856C61A90}" type="slidenum">
              <a:rPr lang="en-US"/>
              <a:pPr/>
              <a:t>26</a:t>
            </a:fld>
            <a:endParaRPr lang="en-US"/>
          </a:p>
        </p:txBody>
      </p:sp>
      <p:sp>
        <p:nvSpPr>
          <p:cNvPr id="147458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4588" y="687388"/>
            <a:ext cx="4568825" cy="3425825"/>
          </a:xfrm>
          <a:prstGeom prst="rect">
            <a:avLst/>
          </a:prstGeom>
          <a:solidFill>
            <a:srgbClr val="FFFFFF"/>
          </a:solidFill>
          <a:ln w="12700" cap="flat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745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2075" tIns="46038" rIns="92075" bIns="46038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243260-6D05-4518-9014-3A796C5B1F44}" type="slidenum">
              <a:rPr lang="en-US" smtClean="0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243260-6D05-4518-9014-3A796C5B1F44}" type="slidenum">
              <a:rPr lang="en-US" smtClean="0"/>
              <a:pPr/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243260-6D05-4518-9014-3A796C5B1F44}" type="slidenum">
              <a:rPr lang="en-US" smtClean="0"/>
              <a:pPr/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6C483F1-54BE-4FB9-9265-54213DDA09A8}" type="slidenum">
              <a:rPr lang="en-US"/>
              <a:pPr/>
              <a:t>3</a:t>
            </a:fld>
            <a:endParaRPr lang="en-US"/>
          </a:p>
        </p:txBody>
      </p:sp>
      <p:sp>
        <p:nvSpPr>
          <p:cNvPr id="129026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4588" y="687388"/>
            <a:ext cx="4568825" cy="3425825"/>
          </a:xfrm>
          <a:prstGeom prst="rect">
            <a:avLst/>
          </a:prstGeom>
          <a:solidFill>
            <a:srgbClr val="FFFFFF"/>
          </a:solidFill>
          <a:ln w="12700" cap="flat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9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2075" tIns="46038" rIns="92075" bIns="46038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16F9BD7-25B7-4818-92F2-831FF30EA3EF}" type="slidenum">
              <a:rPr lang="en-US"/>
              <a:pPr/>
              <a:t>30</a:t>
            </a:fld>
            <a:endParaRPr lang="en-US"/>
          </a:p>
        </p:txBody>
      </p:sp>
      <p:sp>
        <p:nvSpPr>
          <p:cNvPr id="161794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4588" y="687388"/>
            <a:ext cx="4568825" cy="3425825"/>
          </a:xfrm>
          <a:prstGeom prst="rect">
            <a:avLst/>
          </a:prstGeom>
          <a:solidFill>
            <a:srgbClr val="FFFFFF"/>
          </a:solidFill>
          <a:ln w="12700" cap="flat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17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2075" tIns="46038" rIns="92075" bIns="46038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243260-6D05-4518-9014-3A796C5B1F44}" type="slidenum">
              <a:rPr lang="en-US" smtClean="0"/>
              <a:pPr/>
              <a:t>31</a:t>
            </a:fld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958C59B-6BA2-4DC7-8CAA-983C4285B8FA}" type="slidenum">
              <a:rPr lang="en-US"/>
              <a:pPr/>
              <a:t>32</a:t>
            </a:fld>
            <a:endParaRPr lang="en-US"/>
          </a:p>
        </p:txBody>
      </p:sp>
      <p:sp>
        <p:nvSpPr>
          <p:cNvPr id="149506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4588" y="687388"/>
            <a:ext cx="4568825" cy="3425825"/>
          </a:xfrm>
          <a:prstGeom prst="rect">
            <a:avLst/>
          </a:prstGeom>
          <a:solidFill>
            <a:srgbClr val="FFFFFF"/>
          </a:solidFill>
          <a:ln w="12700" cap="flat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950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2075" tIns="46038" rIns="92075" bIns="46038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243260-6D05-4518-9014-3A796C5B1F44}" type="slidenum">
              <a:rPr lang="en-US" smtClean="0"/>
              <a:pPr/>
              <a:t>33</a:t>
            </a:fld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F3EA9F7-4477-4B29-8A8E-19BE9CB7642B}" type="slidenum">
              <a:rPr lang="en-US"/>
              <a:pPr/>
              <a:t>34</a:t>
            </a:fld>
            <a:endParaRPr lang="en-US"/>
          </a:p>
        </p:txBody>
      </p:sp>
      <p:sp>
        <p:nvSpPr>
          <p:cNvPr id="167938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4588" y="687388"/>
            <a:ext cx="4568825" cy="3425825"/>
          </a:xfrm>
          <a:prstGeom prst="rect">
            <a:avLst/>
          </a:prstGeom>
          <a:solidFill>
            <a:srgbClr val="FFFFFF"/>
          </a:solidFill>
          <a:ln w="12700" cap="flat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793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2075" tIns="46038" rIns="92075" bIns="46038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9928116-AC18-45D2-A8B8-8311FFD1450B}" type="slidenum">
              <a:rPr lang="en-US"/>
              <a:pPr/>
              <a:t>35</a:t>
            </a:fld>
            <a:endParaRPr lang="en-US"/>
          </a:p>
        </p:txBody>
      </p:sp>
      <p:sp>
        <p:nvSpPr>
          <p:cNvPr id="169986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4588" y="687388"/>
            <a:ext cx="4568825" cy="3425825"/>
          </a:xfrm>
          <a:prstGeom prst="rect">
            <a:avLst/>
          </a:prstGeom>
          <a:solidFill>
            <a:srgbClr val="FFFFFF"/>
          </a:solidFill>
          <a:ln w="12700" cap="flat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998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2075" tIns="46038" rIns="92075" bIns="46038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243260-6D05-4518-9014-3A796C5B1F44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243260-6D05-4518-9014-3A796C5B1F44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243260-6D05-4518-9014-3A796C5B1F44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243260-6D05-4518-9014-3A796C5B1F44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F80ECE4-4839-48EB-8DC6-3A66E6CDD3A0}" type="slidenum">
              <a:rPr lang="en-US"/>
              <a:pPr/>
              <a:t>8</a:t>
            </a:fld>
            <a:endParaRPr lang="en-US"/>
          </a:p>
        </p:txBody>
      </p:sp>
      <p:sp>
        <p:nvSpPr>
          <p:cNvPr id="131074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4588" y="687388"/>
            <a:ext cx="4568825" cy="3425825"/>
          </a:xfrm>
          <a:prstGeom prst="rect">
            <a:avLst/>
          </a:prstGeom>
          <a:solidFill>
            <a:srgbClr val="FFFFFF"/>
          </a:solidFill>
          <a:ln w="12700" cap="flat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1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2075" tIns="46038" rIns="92075" bIns="46038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D14AB27-1073-4A64-A142-8195006232BC}" type="slidenum">
              <a:rPr lang="en-US"/>
              <a:pPr/>
              <a:t>9</a:t>
            </a:fld>
            <a:endParaRPr lang="en-US"/>
          </a:p>
        </p:txBody>
      </p:sp>
      <p:sp>
        <p:nvSpPr>
          <p:cNvPr id="133122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4588" y="687388"/>
            <a:ext cx="4568825" cy="3425825"/>
          </a:xfrm>
          <a:prstGeom prst="rect">
            <a:avLst/>
          </a:prstGeom>
          <a:solidFill>
            <a:srgbClr val="FFFFFF"/>
          </a:solidFill>
          <a:ln w="12700" cap="flat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3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2075" tIns="46038" rIns="92075" bIns="46038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0F9FFE-0958-4103-81BF-945E8096412B}" type="datetime1">
              <a:rPr lang="en-US" smtClean="0"/>
              <a:pPr/>
              <a:t>5/2/2011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E-commerce , BDU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2E07DA-795F-46A5-A948-B1E2EE623A3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D8B97-D3D0-4AFE-AF54-243E38B521FB}" type="datetime1">
              <a:rPr lang="en-US" smtClean="0"/>
              <a:pPr/>
              <a:t>5/2/2011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E-commerce , BDU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2E07DA-795F-46A5-A948-B1E2EE623A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F05FB-5860-4809-991B-D7FFFEBE4C91}" type="datetime1">
              <a:rPr lang="en-US" smtClean="0"/>
              <a:pPr/>
              <a:t>5/2/2011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r>
              <a:rPr lang="en-US" smtClean="0"/>
              <a:t>E-commerce , BDU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2E07DA-795F-46A5-A948-B1E2EE623A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9DF4F-4253-43ED-8B7A-9E82E983AEBC}" type="datetime1">
              <a:rPr lang="en-US" smtClean="0"/>
              <a:pPr/>
              <a:t>5/2/2011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E-commerce , BDU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2E07DA-795F-46A5-A948-B1E2EE623A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57290F-CA97-40E6-B592-FC14A9C6DDCB}" type="datetime1">
              <a:rPr lang="en-US" smtClean="0"/>
              <a:pPr/>
              <a:t>5/2/2011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E-commerce , BDU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2E07DA-795F-46A5-A948-B1E2EE623A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150833-2527-4CAF-A56F-6C9CFCED9FDF}" type="datetime1">
              <a:rPr lang="en-US" smtClean="0"/>
              <a:pPr/>
              <a:t>5/2/2011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E-commerce , BDU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2E07DA-795F-46A5-A948-B1E2EE623A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E980AE-7D6E-40C0-B936-73FB3D8F30C0}" type="datetime1">
              <a:rPr lang="en-US" smtClean="0"/>
              <a:pPr/>
              <a:t>5/2/2011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E-commerce , BDU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2E07DA-795F-46A5-A948-B1E2EE623A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9F853-3099-4094-8C09-09DC45D3D286}" type="datetime1">
              <a:rPr lang="en-US" smtClean="0"/>
              <a:pPr/>
              <a:t>5/2/2011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E-commerce , BDU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2E07DA-795F-46A5-A948-B1E2EE623A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6DE3D0-4671-4676-9E16-8682CFEEA7F8}" type="datetime1">
              <a:rPr lang="en-US" smtClean="0"/>
              <a:pPr/>
              <a:t>5/2/2011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E-commerce , BDU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2E07DA-795F-46A5-A948-B1E2EE623A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8A72E-68E7-4FBB-8801-D2D0007ED750}" type="datetime1">
              <a:rPr lang="en-US" smtClean="0"/>
              <a:pPr/>
              <a:t>5/2/2011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E-commerce , BDU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2E07DA-795F-46A5-A948-B1E2EE623A3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F8F5273C-1A40-47AE-BE6E-71DDE1165038}" type="datetime1">
              <a:rPr lang="en-US" smtClean="0"/>
              <a:pPr/>
              <a:t>5/2/2011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r>
              <a:rPr lang="en-US" smtClean="0"/>
              <a:t>E-commerce , BDU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002E07DA-795F-46A5-A948-B1E2EE623A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0DE27AD4-AECE-47BF-8AD3-F15C83BF1DAA}" type="datetime1">
              <a:rPr lang="en-US" smtClean="0"/>
              <a:pPr/>
              <a:t>5/2/2011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r>
              <a:rPr lang="en-US" smtClean="0"/>
              <a:t>E-commerce , BDU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002E07DA-795F-46A5-A948-B1E2EE623A3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E-commerce	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tx1"/>
                </a:solidFill>
                <a:latin typeface="Arial" charset="0"/>
              </a:rPr>
              <a:t>E-commerce Payment Systems</a:t>
            </a:r>
          </a:p>
          <a:p>
            <a:endParaRPr lang="en-US" dirty="0" smtClean="0"/>
          </a:p>
          <a:p>
            <a:r>
              <a:rPr lang="en-US" dirty="0" smtClean="0"/>
              <a:t>Aemro B.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E-commerce , BDU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2E07DA-795F-46A5-A948-B1E2EE623A35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514" name="Rectangle 2"/>
          <p:cNvSpPr>
            <a:spLocks noGrp="1" noChangeArrowheads="1"/>
          </p:cNvSpPr>
          <p:nvPr>
            <p:ph type="title"/>
          </p:nvPr>
        </p:nvSpPr>
        <p:spPr>
          <a:xfrm>
            <a:off x="123825" y="762000"/>
            <a:ext cx="8029575" cy="701675"/>
          </a:xfrm>
        </p:spPr>
        <p:txBody>
          <a:bodyPr>
            <a:normAutofit fontScale="90000"/>
          </a:bodyPr>
          <a:lstStyle/>
          <a:p>
            <a:r>
              <a:rPr lang="en-US"/>
              <a:t>Credit Card</a:t>
            </a:r>
          </a:p>
        </p:txBody>
      </p:sp>
      <p:sp>
        <p:nvSpPr>
          <p:cNvPr id="192515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r>
              <a:rPr lang="en-US" sz="2400" dirty="0"/>
              <a:t>Represents an account that extends credit to consumers, permitting consumers to purchase items while deferring payment, and allows consumers to make payments to multiple vendors at one time</a:t>
            </a:r>
          </a:p>
          <a:p>
            <a:r>
              <a:rPr lang="en-US" sz="2400" dirty="0"/>
              <a:t>Credit card associations – Nonprofit associations (Visa, MasterCard) that set standards for issuing banks </a:t>
            </a:r>
          </a:p>
          <a:p>
            <a:r>
              <a:rPr lang="en-US" sz="2400" dirty="0"/>
              <a:t>Issuing banks – Issue cards and process transactions</a:t>
            </a:r>
          </a:p>
          <a:p>
            <a:r>
              <a:rPr lang="en-US" sz="2400" dirty="0"/>
              <a:t>Processing centers (clearinghouses) – Handle verification of accounts and balances</a:t>
            </a:r>
          </a:p>
          <a:p>
            <a:pPr>
              <a:buFont typeface="Wingdings" pitchFamily="2" charset="2"/>
              <a:buNone/>
            </a:pPr>
            <a:endParaRPr lang="en-US" sz="2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E-commerce , BDU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6-</a:t>
            </a:r>
            <a:fld id="{AEB3CA06-E365-49B6-9044-5E00897FB090}" type="slidenum">
              <a:rPr lang="en-US"/>
              <a:pPr/>
              <a:t>10</a:t>
            </a:fld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8" name="Rectangle 2"/>
          <p:cNvSpPr>
            <a:spLocks noGrp="1" noChangeArrowheads="1"/>
          </p:cNvSpPr>
          <p:nvPr>
            <p:ph type="title"/>
          </p:nvPr>
        </p:nvSpPr>
        <p:spPr>
          <a:xfrm>
            <a:off x="123825" y="762000"/>
            <a:ext cx="8029575" cy="701675"/>
          </a:xfrm>
        </p:spPr>
        <p:txBody>
          <a:bodyPr>
            <a:normAutofit fontScale="90000"/>
          </a:bodyPr>
          <a:lstStyle/>
          <a:p>
            <a:r>
              <a:rPr lang="en-US"/>
              <a:t>Stored Value</a:t>
            </a:r>
          </a:p>
        </p:txBody>
      </p:sp>
      <p:sp>
        <p:nvSpPr>
          <p:cNvPr id="193539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752600"/>
            <a:ext cx="7772400" cy="411480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/>
              <a:t>Accounts created by depositing funds into an account and from which funds are paid out or withdrawn as needed</a:t>
            </a:r>
          </a:p>
          <a:p>
            <a:pPr>
              <a:lnSpc>
                <a:spcPct val="90000"/>
              </a:lnSpc>
            </a:pPr>
            <a:r>
              <a:rPr lang="en-US"/>
              <a:t>Examples: Debit cards, gift certificates, prepaid cards, smart cards</a:t>
            </a:r>
          </a:p>
          <a:p>
            <a:pPr>
              <a:lnSpc>
                <a:spcPct val="90000"/>
              </a:lnSpc>
            </a:pPr>
            <a:r>
              <a:rPr lang="en-US"/>
              <a:t>Debit cards: Immediately debit a checking or other demand-deposit account</a:t>
            </a:r>
          </a:p>
          <a:p>
            <a:pPr>
              <a:lnSpc>
                <a:spcPct val="90000"/>
              </a:lnSpc>
            </a:pPr>
            <a:r>
              <a:rPr lang="en-US"/>
              <a:t>Peer-to-peer payment systems such as PayPal a variation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E-commerce , BDU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6-</a:t>
            </a:r>
            <a:fld id="{D5FF30E2-3AB9-430C-B733-1BD32B0D8E97}" type="slidenum">
              <a:rPr lang="en-US"/>
              <a:pPr/>
              <a:t>11</a:t>
            </a:fld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62" name="Rectangle 2"/>
          <p:cNvSpPr>
            <a:spLocks noGrp="1" noChangeArrowheads="1"/>
          </p:cNvSpPr>
          <p:nvPr>
            <p:ph type="title"/>
          </p:nvPr>
        </p:nvSpPr>
        <p:spPr>
          <a:xfrm>
            <a:off x="123825" y="762000"/>
            <a:ext cx="8029575" cy="701675"/>
          </a:xfrm>
        </p:spPr>
        <p:txBody>
          <a:bodyPr>
            <a:normAutofit fontScale="90000"/>
          </a:bodyPr>
          <a:lstStyle/>
          <a:p>
            <a:r>
              <a:rPr lang="en-US"/>
              <a:t>Accumulating Balance</a:t>
            </a:r>
          </a:p>
        </p:txBody>
      </p:sp>
      <p:sp>
        <p:nvSpPr>
          <p:cNvPr id="194563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r>
              <a:rPr lang="en-US"/>
              <a:t>Accounts that accumulate expenditures and to which consumers make period payments</a:t>
            </a:r>
          </a:p>
          <a:p>
            <a:r>
              <a:rPr lang="en-US"/>
              <a:t>Examples: utility, phone, American Express accounts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E-commerce , BDU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6-</a:t>
            </a:r>
            <a:fld id="{ADD01C5D-AF93-4E72-AA98-98DDA7045A35}" type="slidenum">
              <a:rPr lang="en-US"/>
              <a:pPr/>
              <a:t>12</a:t>
            </a:fld>
            <a:endParaRPr 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106" name="Rectangle 2"/>
          <p:cNvSpPr>
            <a:spLocks noGrp="1" noChangeArrowheads="1"/>
          </p:cNvSpPr>
          <p:nvPr>
            <p:ph type="title"/>
          </p:nvPr>
        </p:nvSpPr>
        <p:spPr>
          <a:xfrm>
            <a:off x="123825" y="762000"/>
            <a:ext cx="8639175" cy="701675"/>
          </a:xfrm>
        </p:spPr>
        <p:txBody>
          <a:bodyPr>
            <a:normAutofit fontScale="90000"/>
          </a:bodyPr>
          <a:lstStyle/>
          <a:p>
            <a:r>
              <a:rPr lang="en-US"/>
              <a:t>Current Online Payment Systems</a:t>
            </a:r>
          </a:p>
        </p:txBody>
      </p:sp>
      <p:sp>
        <p:nvSpPr>
          <p:cNvPr id="175107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r>
              <a:rPr lang="en-US" sz="2400"/>
              <a:t>Credit cards are dominant form of online payment, accounting for around 80% of online payments in 2002 </a:t>
            </a:r>
          </a:p>
          <a:p>
            <a:r>
              <a:rPr lang="en-US" sz="2400"/>
              <a:t>New forms of electronic payment include: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/>
              <a:t>Digital cash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/>
              <a:t>Online stored value systems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/>
              <a:t>Digital accumulating balance payment systems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/>
              <a:t>Digital credit accounts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/>
              <a:t>Digital checking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E-commerce , BDU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6-</a:t>
            </a:r>
            <a:fld id="{52E35F34-94D6-4CFC-912E-71B1DC7BA4DE}" type="slidenum">
              <a:rPr lang="en-US"/>
              <a:pPr/>
              <a:t>13</a:t>
            </a:fld>
            <a:endParaRPr 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228600"/>
            <a:ext cx="8029575" cy="1311275"/>
          </a:xfrm>
          <a:noFill/>
          <a:ln/>
        </p:spPr>
        <p:txBody>
          <a:bodyPr>
            <a:normAutofit fontScale="90000"/>
          </a:bodyPr>
          <a:lstStyle/>
          <a:p>
            <a:r>
              <a:rPr lang="en-US" dirty="0"/>
              <a:t>Online Merchants’ Actual and Preferred Online Payments</a:t>
            </a:r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E-commerce , BDU</a:t>
            </a:r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6-</a:t>
            </a:r>
            <a:fld id="{480255E7-1EDA-466D-B115-10CD2670734C}" type="slidenum">
              <a:rPr lang="en-US"/>
              <a:pPr/>
              <a:t>14</a:t>
            </a:fld>
            <a:endParaRPr lang="en-US"/>
          </a:p>
        </p:txBody>
      </p:sp>
      <p:pic>
        <p:nvPicPr>
          <p:cNvPr id="136196" name="Picture 4" descr="D:\Ecommerce2E\Art\Chapter6\06_03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38150" y="1524001"/>
            <a:ext cx="8248650" cy="4859338"/>
          </a:xfrm>
          <a:prstGeom prst="rect">
            <a:avLst/>
          </a:prstGeom>
          <a:noFill/>
        </p:spPr>
      </p:pic>
    </p:spTree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0"/>
            <a:ext cx="8029575" cy="1311275"/>
          </a:xfrm>
        </p:spPr>
        <p:txBody>
          <a:bodyPr>
            <a:normAutofit fontScale="90000"/>
          </a:bodyPr>
          <a:lstStyle/>
          <a:p>
            <a:r>
              <a:rPr lang="en-US" dirty="0"/>
              <a:t>How an Online Credit Card Transaction Works</a:t>
            </a:r>
          </a:p>
        </p:txBody>
      </p:sp>
      <p:sp>
        <p:nvSpPr>
          <p:cNvPr id="176131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524000"/>
            <a:ext cx="8077200" cy="4724400"/>
          </a:xfrm>
        </p:spPr>
        <p:txBody>
          <a:bodyPr>
            <a:normAutofit/>
          </a:bodyPr>
          <a:lstStyle/>
          <a:p>
            <a:r>
              <a:rPr lang="en-US" dirty="0"/>
              <a:t>Processed in much the same way that in-store purchases are</a:t>
            </a:r>
          </a:p>
          <a:p>
            <a:r>
              <a:rPr lang="en-US" dirty="0"/>
              <a:t>Major difference is that online merchants do not see or take impression of card, and no signature is available (CNP transactions)</a:t>
            </a:r>
          </a:p>
          <a:p>
            <a:r>
              <a:rPr lang="en-US" dirty="0"/>
              <a:t>Participants include consumer, merchant, clearinghouse, merchant bank (acquiring bank) and consumer’s card issuing bank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E-commerce , BDU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6-</a:t>
            </a:r>
            <a:fld id="{A751B8E7-B50F-4571-9B0A-FEEB47CE7100}" type="slidenum">
              <a:rPr lang="en-US"/>
              <a:pPr/>
              <a:t>15</a:t>
            </a:fld>
            <a:endParaRPr lang="en-US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Rectangle 2"/>
          <p:cNvSpPr>
            <a:spLocks noGrp="1" noChangeArrowheads="1"/>
          </p:cNvSpPr>
          <p:nvPr>
            <p:ph type="title"/>
          </p:nvPr>
        </p:nvSpPr>
        <p:spPr>
          <a:xfrm>
            <a:off x="100013" y="152400"/>
            <a:ext cx="9043987" cy="1311275"/>
          </a:xfrm>
          <a:noFill/>
          <a:ln/>
        </p:spPr>
        <p:txBody>
          <a:bodyPr>
            <a:normAutofit fontScale="90000"/>
          </a:bodyPr>
          <a:lstStyle/>
          <a:p>
            <a:r>
              <a:rPr lang="en-US" dirty="0"/>
              <a:t>How an Online Credit Transaction Works</a:t>
            </a:r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E-commerce , BDU</a:t>
            </a:r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6-</a:t>
            </a:r>
            <a:fld id="{6BB09F7F-B433-4F09-AC8E-C264C303ADDB}" type="slidenum">
              <a:rPr lang="en-US"/>
              <a:pPr/>
              <a:t>16</a:t>
            </a:fld>
            <a:endParaRPr lang="en-US"/>
          </a:p>
        </p:txBody>
      </p:sp>
      <p:pic>
        <p:nvPicPr>
          <p:cNvPr id="138244" name="Picture 4" descr="D:\Ecommerce2E\Art\Chapter6\06_04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9600" y="1670050"/>
            <a:ext cx="8096250" cy="4730750"/>
          </a:xfrm>
          <a:prstGeom prst="rect">
            <a:avLst/>
          </a:prstGeom>
          <a:noFill/>
        </p:spPr>
      </p:pic>
    </p:spTree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154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152400"/>
            <a:ext cx="8029575" cy="1311275"/>
          </a:xfrm>
        </p:spPr>
        <p:txBody>
          <a:bodyPr>
            <a:normAutofit fontScale="90000"/>
          </a:bodyPr>
          <a:lstStyle/>
          <a:p>
            <a:r>
              <a:rPr lang="en-US" dirty="0"/>
              <a:t>Limitations of Online Credit Card Payment Systems</a:t>
            </a:r>
          </a:p>
        </p:txBody>
      </p:sp>
      <p:sp>
        <p:nvSpPr>
          <p:cNvPr id="177155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2057400"/>
            <a:ext cx="7772400" cy="4114800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90000"/>
              </a:lnSpc>
            </a:pPr>
            <a:r>
              <a:rPr lang="en-US" b="1" dirty="0"/>
              <a:t>Security</a:t>
            </a:r>
            <a:r>
              <a:rPr lang="en-US" dirty="0"/>
              <a:t> – neither merchant nor consumer can be fully authenticated</a:t>
            </a:r>
          </a:p>
          <a:p>
            <a:pPr>
              <a:lnSpc>
                <a:spcPct val="90000"/>
              </a:lnSpc>
            </a:pPr>
            <a:r>
              <a:rPr lang="en-US" b="1" dirty="0"/>
              <a:t>Cost </a:t>
            </a:r>
            <a:r>
              <a:rPr lang="en-US" dirty="0"/>
              <a:t>– for merchants, around 3.5% of purchase price plus transaction fee of 20-30 cents per transaction</a:t>
            </a:r>
          </a:p>
          <a:p>
            <a:pPr>
              <a:lnSpc>
                <a:spcPct val="90000"/>
              </a:lnSpc>
            </a:pPr>
            <a:r>
              <a:rPr lang="en-US" b="1" dirty="0"/>
              <a:t>Social equity</a:t>
            </a:r>
            <a:r>
              <a:rPr lang="en-US" dirty="0"/>
              <a:t> – many people do not have access to credit cards (young adults, plus almost 100 million other adult Americans who cannot afford cards or are considered poor risk)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E-commerce , BDU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6-</a:t>
            </a:r>
            <a:fld id="{6EE59564-E003-4B21-8276-BEEADEDBEE00}" type="slidenum">
              <a:rPr lang="en-US"/>
              <a:pPr/>
              <a:t>17</a:t>
            </a:fld>
            <a:endParaRPr lang="en-US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586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0"/>
            <a:ext cx="8029575" cy="1311275"/>
          </a:xfrm>
        </p:spPr>
        <p:txBody>
          <a:bodyPr>
            <a:normAutofit fontScale="90000"/>
          </a:bodyPr>
          <a:lstStyle/>
          <a:p>
            <a:r>
              <a:rPr lang="en-US" dirty="0"/>
              <a:t>The SET (Secure Electronic Transaction) Protocol</a:t>
            </a:r>
          </a:p>
        </p:txBody>
      </p:sp>
      <p:sp>
        <p:nvSpPr>
          <p:cNvPr id="19558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800" dirty="0"/>
              <a:t>Authenticates cardholder and merchant identity through use of digital certificates</a:t>
            </a:r>
          </a:p>
          <a:p>
            <a:r>
              <a:rPr lang="en-US" sz="2800" dirty="0"/>
              <a:t>An open standard developed by MasterCard and Visa</a:t>
            </a:r>
          </a:p>
          <a:p>
            <a:r>
              <a:rPr lang="en-US" sz="2800" dirty="0"/>
              <a:t>Transaction process similar to standard online credit card transaction, with more identity verification</a:t>
            </a:r>
          </a:p>
          <a:p>
            <a:r>
              <a:rPr lang="en-US" sz="2800" dirty="0"/>
              <a:t>Thus far, has not caught on much, due to costs involved in integrating SET into existing systems, and lack of interest among consumers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E-commerce , BDU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6-</a:t>
            </a:r>
            <a:fld id="{B91A40D8-C7EA-46FC-B2CC-7176F41B4FEB}" type="slidenum">
              <a:rPr lang="en-US"/>
              <a:pPr/>
              <a:t>18</a:t>
            </a:fld>
            <a:endParaRPr lang="en-US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Rectangle 2"/>
          <p:cNvSpPr>
            <a:spLocks noGrp="1" noChangeArrowheads="1"/>
          </p:cNvSpPr>
          <p:nvPr>
            <p:ph type="title"/>
          </p:nvPr>
        </p:nvSpPr>
        <p:spPr>
          <a:xfrm>
            <a:off x="100013" y="746125"/>
            <a:ext cx="8029575" cy="701675"/>
          </a:xfrm>
          <a:noFill/>
          <a:ln/>
        </p:spPr>
        <p:txBody>
          <a:bodyPr>
            <a:normAutofit fontScale="90000"/>
          </a:bodyPr>
          <a:lstStyle/>
          <a:p>
            <a:r>
              <a:rPr lang="en-US"/>
              <a:t>How SET Transactions Work</a:t>
            </a:r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E-commerce , BDU</a:t>
            </a:r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6-</a:t>
            </a:r>
            <a:fld id="{213EBDA4-AECA-43A3-A371-C5278272E0E1}" type="slidenum">
              <a:rPr lang="en-US"/>
              <a:pPr/>
              <a:t>19</a:t>
            </a:fld>
            <a:endParaRPr lang="en-US"/>
          </a:p>
        </p:txBody>
      </p:sp>
      <p:pic>
        <p:nvPicPr>
          <p:cNvPr id="140292" name="Picture 4" descr="D:\Ecommerce2E\Art\Chapter6\06_05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47800" y="1546225"/>
            <a:ext cx="7543800" cy="4854575"/>
          </a:xfrm>
          <a:prstGeom prst="rect">
            <a:avLst/>
          </a:prstGeom>
          <a:noFill/>
        </p:spPr>
      </p:pic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609600"/>
            <a:ext cx="8029575" cy="701675"/>
          </a:xfrm>
        </p:spPr>
        <p:txBody>
          <a:bodyPr>
            <a:normAutofit fontScale="90000"/>
          </a:bodyPr>
          <a:lstStyle/>
          <a:p>
            <a:r>
              <a:rPr lang="en-US" dirty="0"/>
              <a:t>Learning Objectives</a:t>
            </a:r>
          </a:p>
        </p:txBody>
      </p:sp>
      <p:sp>
        <p:nvSpPr>
          <p:cNvPr id="12493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400" dirty="0"/>
              <a:t>Describe the features of traditional payment systems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Discuss the current limitations of online credit card payment systems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Understand the features and functionality of digital wallets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Describe the features and functionality of the major types of digital payment systems in the B2C arena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Describe the features and functionality of the major types of digital payment systems in the B2B arena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Describe the features and functionality of electronic billing presentment and payment systems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E-commerce , BDU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6-</a:t>
            </a:r>
            <a:fld id="{C7C18E80-EE6E-4C0F-A225-C0E9F754EE45}" type="slidenum">
              <a:rPr lang="en-US"/>
              <a:pPr/>
              <a:t>2</a:t>
            </a:fld>
            <a:endParaRPr lang="en-US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202" name="Rectangle 2"/>
          <p:cNvSpPr>
            <a:spLocks noGrp="1" noChangeArrowheads="1"/>
          </p:cNvSpPr>
          <p:nvPr>
            <p:ph type="title"/>
          </p:nvPr>
        </p:nvSpPr>
        <p:spPr>
          <a:xfrm>
            <a:off x="123825" y="609600"/>
            <a:ext cx="8029575" cy="701675"/>
          </a:xfrm>
        </p:spPr>
        <p:txBody>
          <a:bodyPr>
            <a:normAutofit fontScale="90000"/>
          </a:bodyPr>
          <a:lstStyle/>
          <a:p>
            <a:r>
              <a:rPr lang="en-US"/>
              <a:t>Digital Wallets</a:t>
            </a:r>
          </a:p>
        </p:txBody>
      </p:sp>
      <p:sp>
        <p:nvSpPr>
          <p:cNvPr id="179203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371600"/>
            <a:ext cx="7772400" cy="4114800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</a:pPr>
            <a:r>
              <a:rPr lang="en-US" sz="2400" dirty="0"/>
              <a:t>Concept of digital wallet relevant to many of the new digital payment systems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Seeks to emulate the functionality of traditional wallet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Most important functions:</a:t>
            </a:r>
          </a:p>
          <a:p>
            <a:pPr lvl="1">
              <a:lnSpc>
                <a:spcPct val="90000"/>
              </a:lnSpc>
              <a:buFont typeface="Wingdings" pitchFamily="2" charset="2"/>
              <a:buChar char="§"/>
            </a:pPr>
            <a:r>
              <a:rPr lang="en-US" sz="2400" dirty="0"/>
              <a:t>Authenticate consumer through use of digital certificates or other encryption methods</a:t>
            </a:r>
          </a:p>
          <a:p>
            <a:pPr lvl="1">
              <a:lnSpc>
                <a:spcPct val="90000"/>
              </a:lnSpc>
              <a:buFont typeface="Wingdings" pitchFamily="2" charset="2"/>
              <a:buChar char="§"/>
            </a:pPr>
            <a:r>
              <a:rPr lang="en-US" sz="2400" dirty="0"/>
              <a:t>Store and transfer value</a:t>
            </a:r>
          </a:p>
          <a:p>
            <a:pPr lvl="1">
              <a:lnSpc>
                <a:spcPct val="90000"/>
              </a:lnSpc>
              <a:buFont typeface="Wingdings" pitchFamily="2" charset="2"/>
              <a:buChar char="§"/>
            </a:pPr>
            <a:r>
              <a:rPr lang="en-US" sz="2400" dirty="0"/>
              <a:t>Secure payment process from consumer to merchant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Two major categories:</a:t>
            </a:r>
          </a:p>
          <a:p>
            <a:pPr lvl="1">
              <a:lnSpc>
                <a:spcPct val="90000"/>
              </a:lnSpc>
              <a:buFont typeface="Wingdings" pitchFamily="2" charset="2"/>
              <a:buChar char="§"/>
            </a:pPr>
            <a:r>
              <a:rPr lang="en-US" sz="2400" dirty="0"/>
              <a:t>Client-based digital wallets – Gator.com, MasterCard Wallet</a:t>
            </a:r>
          </a:p>
          <a:p>
            <a:pPr lvl="1">
              <a:lnSpc>
                <a:spcPct val="90000"/>
              </a:lnSpc>
              <a:buFont typeface="Wingdings" pitchFamily="2" charset="2"/>
              <a:buChar char="§"/>
            </a:pPr>
            <a:r>
              <a:rPr lang="en-US" sz="2400" dirty="0"/>
              <a:t>Server-based digital wallets – MSN Wallet</a:t>
            </a:r>
          </a:p>
          <a:p>
            <a:pPr lvl="1">
              <a:lnSpc>
                <a:spcPct val="90000"/>
              </a:lnSpc>
              <a:buFont typeface="Wingdings" pitchFamily="2" charset="2"/>
              <a:buChar char="§"/>
            </a:pPr>
            <a:endParaRPr lang="en-US" sz="2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E-commerce , BDU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6-</a:t>
            </a:r>
            <a:fld id="{5D145244-292D-49E6-B3B9-B5ABBBEBDC60}" type="slidenum">
              <a:rPr lang="en-US"/>
              <a:pPr/>
              <a:t>20</a:t>
            </a:fld>
            <a:endParaRPr lang="en-US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152400"/>
            <a:ext cx="8029575" cy="1311275"/>
          </a:xfrm>
          <a:noFill/>
          <a:ln/>
        </p:spPr>
        <p:txBody>
          <a:bodyPr>
            <a:normAutofit fontScale="90000"/>
          </a:bodyPr>
          <a:lstStyle/>
          <a:p>
            <a:r>
              <a:rPr lang="en-US" dirty="0"/>
              <a:t>Promised Functionality of Digital Wallets</a:t>
            </a:r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E-commerce , BDU</a:t>
            </a:r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6-</a:t>
            </a:r>
            <a:fld id="{4715FF97-D4E7-410A-AD43-690023EE6E6B}" type="slidenum">
              <a:rPr lang="en-US"/>
              <a:pPr/>
              <a:t>21</a:t>
            </a:fld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8600" y="1447800"/>
            <a:ext cx="8356863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Rectangle 2"/>
          <p:cNvSpPr>
            <a:spLocks noGrp="1" noChangeArrowheads="1"/>
          </p:cNvSpPr>
          <p:nvPr>
            <p:ph type="title"/>
          </p:nvPr>
        </p:nvSpPr>
        <p:spPr>
          <a:xfrm>
            <a:off x="100013" y="762000"/>
            <a:ext cx="8029575" cy="701675"/>
          </a:xfrm>
          <a:noFill/>
          <a:ln/>
        </p:spPr>
        <p:txBody>
          <a:bodyPr>
            <a:normAutofit fontScale="90000"/>
          </a:bodyPr>
          <a:lstStyle/>
          <a:p>
            <a:r>
              <a:rPr lang="en-US"/>
              <a:t>Types of Digital Wallets</a:t>
            </a:r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E-commerce , BDU</a:t>
            </a:r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6-</a:t>
            </a:r>
            <a:fld id="{11FCADBF-D227-49DB-AAF4-F5AF7F4D1370}" type="slidenum">
              <a:rPr lang="en-US"/>
              <a:pPr/>
              <a:t>22</a:t>
            </a:fld>
            <a:endParaRPr lang="en-US"/>
          </a:p>
        </p:txBody>
      </p:sp>
      <p:pic>
        <p:nvPicPr>
          <p:cNvPr id="144389" name="Picture 5" descr="D:\Ecommerce2E\Art\Chapter6\06_06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33400" y="2319338"/>
            <a:ext cx="8077200" cy="3929062"/>
          </a:xfrm>
          <a:prstGeom prst="rect">
            <a:avLst/>
          </a:prstGeom>
          <a:noFill/>
        </p:spPr>
      </p:pic>
    </p:spTree>
  </p:cSld>
  <p:clrMapOvr>
    <a:masterClrMapping/>
  </p:clrMapOvr>
  <p:transition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Rectangle 2"/>
          <p:cNvSpPr>
            <a:spLocks noGrp="1" noChangeArrowheads="1"/>
          </p:cNvSpPr>
          <p:nvPr>
            <p:ph type="title"/>
          </p:nvPr>
        </p:nvSpPr>
        <p:spPr>
          <a:xfrm>
            <a:off x="123825" y="762000"/>
            <a:ext cx="8029575" cy="701675"/>
          </a:xfrm>
        </p:spPr>
        <p:txBody>
          <a:bodyPr>
            <a:normAutofit fontScale="90000"/>
          </a:bodyPr>
          <a:lstStyle/>
          <a:p>
            <a:r>
              <a:rPr lang="en-US"/>
              <a:t>Digital Cash</a:t>
            </a:r>
          </a:p>
        </p:txBody>
      </p:sp>
      <p:sp>
        <p:nvSpPr>
          <p:cNvPr id="180227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752600"/>
            <a:ext cx="7772400" cy="4114800"/>
          </a:xfrm>
        </p:spPr>
        <p:txBody>
          <a:bodyPr>
            <a:normAutofit fontScale="92500" lnSpcReduction="10000"/>
          </a:bodyPr>
          <a:lstStyle/>
          <a:p>
            <a:r>
              <a:rPr lang="en-US"/>
              <a:t>One of the first forms of alternative payment systems</a:t>
            </a:r>
          </a:p>
          <a:p>
            <a:r>
              <a:rPr lang="en-US"/>
              <a:t>Not really “cash” – rather, are forms of value storage and value exchange that have limited convertibility into other forms of value, and require intermediaries to convert</a:t>
            </a:r>
          </a:p>
          <a:p>
            <a:r>
              <a:rPr lang="en-US"/>
              <a:t>Many of early examples have disappear; concepts survive as part of P2P payment systems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E-commerce , BDU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6-</a:t>
            </a:r>
            <a:fld id="{2C8D42CD-2D25-4EAB-A0C5-78D3D6A514E6}" type="slidenum">
              <a:rPr lang="en-US"/>
              <a:pPr/>
              <a:t>23</a:t>
            </a:fld>
            <a:endParaRPr lang="en-US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8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0"/>
            <a:ext cx="8029575" cy="1311275"/>
          </a:xfrm>
          <a:noFill/>
          <a:ln/>
        </p:spPr>
        <p:txBody>
          <a:bodyPr>
            <a:normAutofit fontScale="90000"/>
          </a:bodyPr>
          <a:lstStyle/>
          <a:p>
            <a:r>
              <a:rPr lang="en-US" dirty="0" err="1"/>
              <a:t>Digicash</a:t>
            </a:r>
            <a:r>
              <a:rPr lang="en-US" dirty="0"/>
              <a:t>: How First Generation Digital Cash Worked</a:t>
            </a:r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E-commerce , BDU</a:t>
            </a:r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6-</a:t>
            </a:r>
            <a:fld id="{B492DBB2-DB08-45C3-AC7D-589D3E2BD9A6}" type="slidenum">
              <a:rPr lang="en-US"/>
              <a:pPr/>
              <a:t>24</a:t>
            </a:fld>
            <a:endParaRPr lang="en-US"/>
          </a:p>
        </p:txBody>
      </p:sp>
      <p:pic>
        <p:nvPicPr>
          <p:cNvPr id="152580" name="Picture 4" descr="D:\Ecommerce2E\Art\Chapter6\06_07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62000" y="1855788"/>
            <a:ext cx="7772400" cy="4697412"/>
          </a:xfrm>
          <a:prstGeom prst="rect">
            <a:avLst/>
          </a:prstGeom>
          <a:noFill/>
        </p:spPr>
      </p:pic>
    </p:spTree>
  </p:cSld>
  <p:clrMapOvr>
    <a:masterClrMapping/>
  </p:clrMapOvr>
  <p:transition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250" name="Rectangle 2"/>
          <p:cNvSpPr>
            <a:spLocks noGrp="1" noChangeArrowheads="1"/>
          </p:cNvSpPr>
          <p:nvPr>
            <p:ph type="title"/>
          </p:nvPr>
        </p:nvSpPr>
        <p:spPr>
          <a:xfrm>
            <a:off x="123825" y="762000"/>
            <a:ext cx="8029575" cy="701675"/>
          </a:xfrm>
        </p:spPr>
        <p:txBody>
          <a:bodyPr>
            <a:normAutofit fontScale="90000"/>
          </a:bodyPr>
          <a:lstStyle/>
          <a:p>
            <a:r>
              <a:rPr lang="en-US"/>
              <a:t>Online Stored Value Systems</a:t>
            </a:r>
          </a:p>
        </p:txBody>
      </p:sp>
      <p:sp>
        <p:nvSpPr>
          <p:cNvPr id="18125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Permit consumers to make instant, online payments to merchants and other individuals based on value stored in an online account</a:t>
            </a:r>
          </a:p>
          <a:p>
            <a:r>
              <a:rPr lang="en-US"/>
              <a:t>Rely on value stored in a consumer’s bank, checking or credit card account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E-commerce , BDU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6-</a:t>
            </a:r>
            <a:fld id="{1D7A757A-1902-4C1D-BE16-765AF17E302F}" type="slidenum">
              <a:rPr lang="en-US"/>
              <a:pPr/>
              <a:t>25</a:t>
            </a:fld>
            <a:endParaRPr lang="en-US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4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0"/>
            <a:ext cx="8029575" cy="1311275"/>
          </a:xfrm>
          <a:noFill/>
          <a:ln/>
        </p:spPr>
        <p:txBody>
          <a:bodyPr>
            <a:normAutofit fontScale="90000"/>
          </a:bodyPr>
          <a:lstStyle/>
          <a:p>
            <a:r>
              <a:rPr lang="en-US" dirty="0"/>
              <a:t>How Ecount.com Works: A Stored Value System</a:t>
            </a:r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E-commerce , BDU</a:t>
            </a:r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6-</a:t>
            </a:r>
            <a:fld id="{3C23DEDA-A8BD-47BA-B4F9-8D80EADC46BD}" type="slidenum">
              <a:rPr lang="en-US"/>
              <a:pPr/>
              <a:t>26</a:t>
            </a:fld>
            <a:endParaRPr lang="en-US"/>
          </a:p>
        </p:txBody>
      </p:sp>
      <p:pic>
        <p:nvPicPr>
          <p:cNvPr id="146436" name="Picture 4" descr="D:\Ecommerce2E\Art\Chapter6\06_08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47800" y="1828800"/>
            <a:ext cx="7162800" cy="4578350"/>
          </a:xfrm>
          <a:prstGeom prst="rect">
            <a:avLst/>
          </a:prstGeom>
          <a:noFill/>
        </p:spPr>
      </p:pic>
    </p:spTree>
  </p:cSld>
  <p:clrMapOvr>
    <a:masterClrMapping/>
  </p:clrMapOvr>
  <p:transition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298" name="Rectangle 2"/>
          <p:cNvSpPr>
            <a:spLocks noGrp="1" noChangeArrowheads="1"/>
          </p:cNvSpPr>
          <p:nvPr>
            <p:ph type="title"/>
          </p:nvPr>
        </p:nvSpPr>
        <p:spPr>
          <a:xfrm>
            <a:off x="123825" y="762000"/>
            <a:ext cx="8791575" cy="641350"/>
          </a:xfrm>
        </p:spPr>
        <p:txBody>
          <a:bodyPr/>
          <a:lstStyle/>
          <a:p>
            <a:r>
              <a:rPr lang="en-US" sz="3600"/>
              <a:t>Smart Cards as Stored Value Systems</a:t>
            </a:r>
          </a:p>
        </p:txBody>
      </p:sp>
      <p:sp>
        <p:nvSpPr>
          <p:cNvPr id="18329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Another kind of stored value system based on credit-card sized plastic cards that have embedded chips that store personal information</a:t>
            </a:r>
          </a:p>
          <a:p>
            <a:r>
              <a:rPr lang="en-US"/>
              <a:t>Two types:</a:t>
            </a:r>
          </a:p>
          <a:p>
            <a:pPr lvl="1">
              <a:buFont typeface="Wingdings" pitchFamily="2" charset="2"/>
              <a:buChar char="§"/>
            </a:pPr>
            <a:r>
              <a:rPr lang="en-US"/>
              <a:t>Contact</a:t>
            </a:r>
          </a:p>
          <a:p>
            <a:pPr lvl="1">
              <a:buFont typeface="Wingdings" pitchFamily="2" charset="2"/>
              <a:buChar char="§"/>
            </a:pPr>
            <a:r>
              <a:rPr lang="en-US"/>
              <a:t>Contactless</a:t>
            </a:r>
          </a:p>
          <a:p>
            <a:r>
              <a:rPr lang="en-US"/>
              <a:t>Examples: Mondex, American Express Blue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E-commerce , BDU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6-</a:t>
            </a:r>
            <a:fld id="{2F8D18CF-72A1-499D-808E-60DFE7F9EF6E}" type="slidenum">
              <a:rPr lang="en-US"/>
              <a:pPr/>
              <a:t>27</a:t>
            </a:fld>
            <a:endParaRPr lang="en-US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610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0"/>
            <a:ext cx="8029575" cy="1311275"/>
          </a:xfrm>
        </p:spPr>
        <p:txBody>
          <a:bodyPr>
            <a:normAutofit fontScale="90000"/>
          </a:bodyPr>
          <a:lstStyle/>
          <a:p>
            <a:r>
              <a:rPr lang="en-US" dirty="0"/>
              <a:t>Digital Accumulating Balance Payment Systems</a:t>
            </a:r>
          </a:p>
        </p:txBody>
      </p:sp>
      <p:sp>
        <p:nvSpPr>
          <p:cNvPr id="196611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2133600"/>
            <a:ext cx="7772400" cy="4114800"/>
          </a:xfrm>
        </p:spPr>
        <p:txBody>
          <a:bodyPr/>
          <a:lstStyle/>
          <a:p>
            <a:r>
              <a:rPr lang="en-US"/>
              <a:t>Allows users to make micropayments and purchases on the Web, accumulating a debit balance for which they are billed at the end of the month</a:t>
            </a:r>
          </a:p>
          <a:p>
            <a:r>
              <a:rPr lang="en-US"/>
              <a:t>Examples: Qpass and iPin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E-commerce , BDU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6-</a:t>
            </a:r>
            <a:fld id="{3CBA4C62-F8BC-425E-8B09-385626E1EF3E}" type="slidenum">
              <a:rPr lang="en-US"/>
              <a:pPr/>
              <a:t>28</a:t>
            </a:fld>
            <a:endParaRPr lang="en-US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22" name="Rectangle 2"/>
          <p:cNvSpPr>
            <a:spLocks noGrp="1" noChangeArrowheads="1"/>
          </p:cNvSpPr>
          <p:nvPr>
            <p:ph type="title"/>
          </p:nvPr>
        </p:nvSpPr>
        <p:spPr>
          <a:xfrm>
            <a:off x="123825" y="762000"/>
            <a:ext cx="8791575" cy="641350"/>
          </a:xfrm>
        </p:spPr>
        <p:txBody>
          <a:bodyPr/>
          <a:lstStyle/>
          <a:p>
            <a:r>
              <a:rPr lang="en-US" sz="3600"/>
              <a:t>Digital Credit Card Payment Systems</a:t>
            </a:r>
          </a:p>
        </p:txBody>
      </p:sp>
      <p:sp>
        <p:nvSpPr>
          <p:cNvPr id="1843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Extend the functionality of existing credit cards for use as online shopping payment tools</a:t>
            </a:r>
          </a:p>
          <a:p>
            <a:r>
              <a:rPr lang="en-US"/>
              <a:t>Focus specifically on making use of credit cards safer and more convenient for online merchants and consumers</a:t>
            </a:r>
          </a:p>
          <a:p>
            <a:r>
              <a:rPr lang="en-US"/>
              <a:t>Example: eCharge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E-commerce , BDU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6-</a:t>
            </a:r>
            <a:fld id="{FF6BF843-83B4-4012-BA2C-918CB003DAED}" type="slidenum">
              <a:rPr lang="en-US"/>
              <a:pPr/>
              <a:t>29</a:t>
            </a:fld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Rectangle 2"/>
          <p:cNvSpPr>
            <a:spLocks noGrp="1" noChangeArrowheads="1"/>
          </p:cNvSpPr>
          <p:nvPr>
            <p:ph type="title"/>
          </p:nvPr>
        </p:nvSpPr>
        <p:spPr>
          <a:xfrm>
            <a:off x="100013" y="746125"/>
            <a:ext cx="8891587" cy="701675"/>
          </a:xfrm>
          <a:noFill/>
          <a:ln/>
        </p:spPr>
        <p:txBody>
          <a:bodyPr>
            <a:normAutofit fontScale="90000"/>
          </a:bodyPr>
          <a:lstStyle/>
          <a:p>
            <a:r>
              <a:rPr lang="en-US"/>
              <a:t>PayPal: The Money’s in the E-mail</a:t>
            </a:r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E-commerce , BDU</a:t>
            </a:r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6-</a:t>
            </a:r>
            <a:fld id="{BC4C6D8C-A9F9-4BD6-A135-9D41D9C9A848}" type="slidenum">
              <a:rPr lang="en-US"/>
              <a:pPr/>
              <a:t>3</a:t>
            </a:fld>
            <a:endParaRPr lang="en-US"/>
          </a:p>
        </p:txBody>
      </p:sp>
      <p:pic>
        <p:nvPicPr>
          <p:cNvPr id="128004" name="Picture 4" descr="D:\Ecommerce2E\Art\Chapter6\paypal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4800" y="1671638"/>
            <a:ext cx="8534400" cy="4733925"/>
          </a:xfrm>
          <a:prstGeom prst="rect">
            <a:avLst/>
          </a:prstGeom>
          <a:noFill/>
        </p:spPr>
      </p:pic>
    </p:spTree>
  </p:cSld>
  <p:clrMapOvr>
    <a:masterClrMapping/>
  </p:clrMapOvr>
  <p:transition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770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0"/>
            <a:ext cx="8029575" cy="1190625"/>
          </a:xfrm>
          <a:noFill/>
          <a:ln/>
        </p:spPr>
        <p:txBody>
          <a:bodyPr/>
          <a:lstStyle/>
          <a:p>
            <a:r>
              <a:rPr lang="en-US" sz="3600" dirty="0"/>
              <a:t>How a Digital Credit Card Payment Systems Works: </a:t>
            </a:r>
            <a:r>
              <a:rPr lang="en-US" sz="3600" dirty="0" err="1"/>
              <a:t>eCharge</a:t>
            </a:r>
            <a:endParaRPr lang="en-US" sz="3600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E-commerce , BDU</a:t>
            </a:r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6-</a:t>
            </a:r>
            <a:fld id="{02BBE1E8-4867-4366-B77A-03D7562ED9FC}" type="slidenum">
              <a:rPr lang="en-US"/>
              <a:pPr/>
              <a:t>30</a:t>
            </a:fld>
            <a:endParaRPr lang="en-US"/>
          </a:p>
        </p:txBody>
      </p:sp>
      <p:pic>
        <p:nvPicPr>
          <p:cNvPr id="160772" name="Picture 4" descr="D:\Ecommerce2E\Art\Chapter6\06_09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62000" y="2057400"/>
            <a:ext cx="7772400" cy="4397375"/>
          </a:xfrm>
          <a:prstGeom prst="rect">
            <a:avLst/>
          </a:prstGeom>
          <a:noFill/>
        </p:spPr>
      </p:pic>
    </p:spTree>
  </p:cSld>
  <p:clrMapOvr>
    <a:masterClrMapping/>
  </p:clrMapOvr>
  <p:transition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46" name="Rectangle 2"/>
          <p:cNvSpPr>
            <a:spLocks noGrp="1" noChangeArrowheads="1"/>
          </p:cNvSpPr>
          <p:nvPr>
            <p:ph type="title"/>
          </p:nvPr>
        </p:nvSpPr>
        <p:spPr>
          <a:xfrm>
            <a:off x="123825" y="685800"/>
            <a:ext cx="8867775" cy="701675"/>
          </a:xfrm>
        </p:spPr>
        <p:txBody>
          <a:bodyPr>
            <a:normAutofit fontScale="90000"/>
          </a:bodyPr>
          <a:lstStyle/>
          <a:p>
            <a:r>
              <a:rPr lang="en-US"/>
              <a:t>Digital Checking Payment Systems</a:t>
            </a:r>
          </a:p>
        </p:txBody>
      </p:sp>
      <p:sp>
        <p:nvSpPr>
          <p:cNvPr id="18534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Extend the functionality of existing checking accounts for use as online shopping payment tools</a:t>
            </a:r>
          </a:p>
          <a:p>
            <a:r>
              <a:rPr lang="en-US"/>
              <a:t>Examples: eCheck, Achex (MoneyZap)</a:t>
            </a:r>
          </a:p>
          <a:p>
            <a:pPr>
              <a:buFont typeface="Wingdings" pitchFamily="2" charset="2"/>
              <a:buNone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E-commerce , BDU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6-</a:t>
            </a:r>
            <a:fld id="{0F68F2A1-7733-418F-B0D0-13F9B15F7580}" type="slidenum">
              <a:rPr lang="en-US"/>
              <a:pPr/>
              <a:t>31</a:t>
            </a:fld>
            <a:endParaRPr lang="en-US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2" name="Rectangle 2"/>
          <p:cNvSpPr>
            <a:spLocks noGrp="1" noChangeArrowheads="1"/>
          </p:cNvSpPr>
          <p:nvPr>
            <p:ph type="title"/>
          </p:nvPr>
        </p:nvSpPr>
        <p:spPr>
          <a:xfrm>
            <a:off x="100013" y="685800"/>
            <a:ext cx="8815387" cy="641350"/>
          </a:xfrm>
          <a:noFill/>
          <a:ln/>
        </p:spPr>
        <p:txBody>
          <a:bodyPr/>
          <a:lstStyle/>
          <a:p>
            <a:r>
              <a:rPr lang="en-US" sz="3600"/>
              <a:t>How Digital Checking Works: eCheck</a:t>
            </a:r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E-commerce , BDU</a:t>
            </a:r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7772400" y="6476999"/>
            <a:ext cx="1165860" cy="228601"/>
          </a:xfrm>
        </p:spPr>
        <p:txBody>
          <a:bodyPr/>
          <a:lstStyle/>
          <a:p>
            <a:r>
              <a:rPr lang="en-US" dirty="0"/>
              <a:t>Slide 6-</a:t>
            </a:r>
            <a:fld id="{9D31C73A-C6A9-4DF6-A80D-DAFA62DA20C7}" type="slidenum">
              <a:rPr lang="en-US"/>
              <a:pPr/>
              <a:t>32</a:t>
            </a:fld>
            <a:endParaRPr lang="en-US" dirty="0"/>
          </a:p>
        </p:txBody>
      </p:sp>
      <p:pic>
        <p:nvPicPr>
          <p:cNvPr id="148484" name="Picture 4" descr="D:\Ecommerce2E\Art\Chapter6\06_10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38200" y="1752600"/>
            <a:ext cx="7848600" cy="4725988"/>
          </a:xfrm>
          <a:prstGeom prst="rect">
            <a:avLst/>
          </a:prstGeom>
          <a:noFill/>
        </p:spPr>
      </p:pic>
    </p:spTree>
  </p:cSld>
  <p:clrMapOvr>
    <a:masterClrMapping/>
  </p:clrMapOvr>
  <p:transition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41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8029575" cy="1311275"/>
          </a:xfrm>
        </p:spPr>
        <p:txBody>
          <a:bodyPr>
            <a:normAutofit fontScale="90000"/>
          </a:bodyPr>
          <a:lstStyle/>
          <a:p>
            <a:r>
              <a:rPr lang="en-US" dirty="0"/>
              <a:t>Electronic Billing Presentment and Payment</a:t>
            </a:r>
          </a:p>
        </p:txBody>
      </p:sp>
      <p:sp>
        <p:nvSpPr>
          <p:cNvPr id="188419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524000"/>
            <a:ext cx="7772400" cy="4724400"/>
          </a:xfrm>
        </p:spPr>
        <p:txBody>
          <a:bodyPr>
            <a:normAutofit/>
          </a:bodyPr>
          <a:lstStyle/>
          <a:p>
            <a:r>
              <a:rPr lang="en-US" dirty="0"/>
              <a:t>Online payment systems for monthly bills</a:t>
            </a:r>
          </a:p>
          <a:p>
            <a:r>
              <a:rPr lang="en-US" dirty="0"/>
              <a:t>EBPP expected to grow rapidly, to nearly half all U.S. households by 2006 </a:t>
            </a:r>
          </a:p>
          <a:p>
            <a:r>
              <a:rPr lang="en-US" dirty="0"/>
              <a:t>Different types of business models in EBPP market include: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/>
              <a:t>Biller-direct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/>
              <a:t>Consolidator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/>
              <a:t>Portal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E-commerce , BDU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6-</a:t>
            </a:r>
            <a:fld id="{300B014F-4F97-4596-BC61-760F4FBCD93F}" type="slidenum">
              <a:rPr lang="en-US"/>
              <a:pPr/>
              <a:t>33</a:t>
            </a:fld>
            <a:endParaRPr lang="en-US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914" name="Rectangle 2"/>
          <p:cNvSpPr>
            <a:spLocks noGrp="1" noChangeArrowheads="1"/>
          </p:cNvSpPr>
          <p:nvPr>
            <p:ph type="title"/>
          </p:nvPr>
        </p:nvSpPr>
        <p:spPr>
          <a:xfrm>
            <a:off x="100013" y="762000"/>
            <a:ext cx="8029575" cy="701675"/>
          </a:xfrm>
          <a:noFill/>
          <a:ln/>
        </p:spPr>
        <p:txBody>
          <a:bodyPr>
            <a:normAutofit fontScale="90000"/>
          </a:bodyPr>
          <a:lstStyle/>
          <a:p>
            <a:r>
              <a:rPr lang="en-US"/>
              <a:t>Growth of the EBPP Market</a:t>
            </a:r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E-commerce , BDU</a:t>
            </a:r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6-</a:t>
            </a:r>
            <a:fld id="{FE4C6EB2-4BB0-4013-820A-E6F1A220FC67}" type="slidenum">
              <a:rPr lang="en-US"/>
              <a:pPr/>
              <a:t>34</a:t>
            </a:fld>
            <a:endParaRPr lang="en-US"/>
          </a:p>
        </p:txBody>
      </p:sp>
      <p:pic>
        <p:nvPicPr>
          <p:cNvPr id="166916" name="Picture 4" descr="D:\Ecommerce2E\Art\Chapter6\06_11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81000" y="2095500"/>
            <a:ext cx="8305800" cy="4305300"/>
          </a:xfrm>
          <a:prstGeom prst="rect">
            <a:avLst/>
          </a:prstGeom>
          <a:noFill/>
        </p:spPr>
      </p:pic>
    </p:spTree>
  </p:cSld>
  <p:clrMapOvr>
    <a:masterClrMapping/>
  </p:clrMapOvr>
  <p:transition/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2" name="Rectangle 2"/>
          <p:cNvSpPr>
            <a:spLocks noGrp="1" noChangeArrowheads="1"/>
          </p:cNvSpPr>
          <p:nvPr>
            <p:ph type="title"/>
          </p:nvPr>
        </p:nvSpPr>
        <p:spPr>
          <a:xfrm>
            <a:off x="100013" y="685800"/>
            <a:ext cx="8029575" cy="701675"/>
          </a:xfrm>
          <a:noFill/>
          <a:ln/>
        </p:spPr>
        <p:txBody>
          <a:bodyPr>
            <a:normAutofit fontScale="90000"/>
          </a:bodyPr>
          <a:lstStyle/>
          <a:p>
            <a:r>
              <a:rPr lang="en-US"/>
              <a:t>Types of EBPP Systems</a:t>
            </a:r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E-commerce , BDU</a:t>
            </a:r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6-</a:t>
            </a:r>
            <a:fld id="{776F0806-14C4-4073-BE54-CA820D5BE815}" type="slidenum">
              <a:rPr lang="en-US"/>
              <a:pPr/>
              <a:t>35</a:t>
            </a:fld>
            <a:endParaRPr lang="en-US"/>
          </a:p>
        </p:txBody>
      </p:sp>
      <p:pic>
        <p:nvPicPr>
          <p:cNvPr id="168964" name="Picture 4" descr="D:\Ecommerce2E\Art\Chapter6\06_12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81000" y="2066925"/>
            <a:ext cx="8382000" cy="4143375"/>
          </a:xfrm>
          <a:prstGeom prst="rect">
            <a:avLst/>
          </a:prstGeom>
          <a:noFill/>
        </p:spPr>
      </p:pic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058" name="Rectangle 2"/>
          <p:cNvSpPr>
            <a:spLocks noGrp="1" noChangeArrowheads="1"/>
          </p:cNvSpPr>
          <p:nvPr>
            <p:ph type="title"/>
          </p:nvPr>
        </p:nvSpPr>
        <p:spPr>
          <a:xfrm>
            <a:off x="123825" y="762000"/>
            <a:ext cx="8715375" cy="701675"/>
          </a:xfrm>
        </p:spPr>
        <p:txBody>
          <a:bodyPr>
            <a:normAutofit fontScale="90000"/>
          </a:bodyPr>
          <a:lstStyle/>
          <a:p>
            <a:r>
              <a:rPr lang="en-US"/>
              <a:t>PayPal: The Money’s in the E-mail</a:t>
            </a:r>
          </a:p>
        </p:txBody>
      </p:sp>
      <p:sp>
        <p:nvSpPr>
          <p:cNvPr id="173059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828800"/>
            <a:ext cx="7772400" cy="449580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sz="2800" dirty="0"/>
              <a:t>One of e-commerce’s major success stories: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Went public in 2002; acquired by eBay October 2002 for $1.5 billion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An example of a “peer-to-peer” payment system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Fills a niche that credit card companies avoided – individuals and small merchants</a:t>
            </a:r>
          </a:p>
          <a:p>
            <a:pPr>
              <a:lnSpc>
                <a:spcPct val="90000"/>
              </a:lnSpc>
            </a:pPr>
            <a:r>
              <a:rPr lang="en-US" sz="2800" dirty="0" smtClean="0"/>
              <a:t>Weakness</a:t>
            </a:r>
            <a:r>
              <a:rPr lang="en-US" sz="2800" dirty="0"/>
              <a:t>: suffers from relatively high levels of fraud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Competitors include Western Union (</a:t>
            </a:r>
            <a:r>
              <a:rPr lang="en-US" sz="2800" dirty="0" err="1"/>
              <a:t>MoneyZap</a:t>
            </a:r>
            <a:r>
              <a:rPr lang="en-US" sz="2800" dirty="0"/>
              <a:t>), AOL (</a:t>
            </a:r>
            <a:r>
              <a:rPr lang="en-US" sz="2800" dirty="0" err="1"/>
              <a:t>AOLQuickcash</a:t>
            </a:r>
            <a:r>
              <a:rPr lang="en-US" sz="2800" dirty="0"/>
              <a:t>) and Citibank (C2it)</a:t>
            </a:r>
          </a:p>
          <a:p>
            <a:pPr>
              <a:lnSpc>
                <a:spcPct val="90000"/>
              </a:lnSpc>
            </a:pPr>
            <a:endParaRPr lang="en-US" sz="2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E-commerce , BDU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6-</a:t>
            </a:r>
            <a:fld id="{C53372A7-F30C-4290-BC92-FEAB1FA0E6E4}" type="slidenum">
              <a:rPr lang="en-US"/>
              <a:pPr/>
              <a:t>4</a:t>
            </a:fld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82" name="Rectangle 2"/>
          <p:cNvSpPr>
            <a:spLocks noGrp="1" noChangeArrowheads="1"/>
          </p:cNvSpPr>
          <p:nvPr>
            <p:ph type="title"/>
          </p:nvPr>
        </p:nvSpPr>
        <p:spPr>
          <a:xfrm>
            <a:off x="123825" y="762000"/>
            <a:ext cx="8029575" cy="701675"/>
          </a:xfrm>
        </p:spPr>
        <p:txBody>
          <a:bodyPr>
            <a:normAutofit fontScale="90000"/>
          </a:bodyPr>
          <a:lstStyle/>
          <a:p>
            <a:r>
              <a:rPr lang="en-US"/>
              <a:t>Types of Payment Systems</a:t>
            </a:r>
          </a:p>
        </p:txBody>
      </p:sp>
      <p:sp>
        <p:nvSpPr>
          <p:cNvPr id="17408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z="3600"/>
              <a:t>Cash</a:t>
            </a:r>
          </a:p>
          <a:p>
            <a:r>
              <a:rPr lang="en-US" sz="3600"/>
              <a:t>Checking Transfer</a:t>
            </a:r>
          </a:p>
          <a:p>
            <a:r>
              <a:rPr lang="en-US" sz="3600"/>
              <a:t>Credit Card</a:t>
            </a:r>
          </a:p>
          <a:p>
            <a:r>
              <a:rPr lang="en-US" sz="3600"/>
              <a:t>Stored Value</a:t>
            </a:r>
          </a:p>
          <a:p>
            <a:r>
              <a:rPr lang="en-US" sz="3600"/>
              <a:t>Accumulating Balance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E-commerce , BDU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6-</a:t>
            </a:r>
            <a:fld id="{DD040BFD-B11D-4410-A4D0-A379A62E80A0}" type="slidenum">
              <a:rPr lang="en-US"/>
              <a:pPr/>
              <a:t>5</a:t>
            </a:fld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466" name="Rectangle 2"/>
          <p:cNvSpPr>
            <a:spLocks noGrp="1" noChangeArrowheads="1"/>
          </p:cNvSpPr>
          <p:nvPr>
            <p:ph type="title"/>
          </p:nvPr>
        </p:nvSpPr>
        <p:spPr>
          <a:xfrm>
            <a:off x="123825" y="762000"/>
            <a:ext cx="8029575" cy="701675"/>
          </a:xfrm>
        </p:spPr>
        <p:txBody>
          <a:bodyPr>
            <a:normAutofit fontScale="90000"/>
          </a:bodyPr>
          <a:lstStyle/>
          <a:p>
            <a:r>
              <a:rPr lang="en-US"/>
              <a:t>Cash</a:t>
            </a:r>
          </a:p>
        </p:txBody>
      </p:sp>
      <p:sp>
        <p:nvSpPr>
          <p:cNvPr id="190467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600200"/>
            <a:ext cx="7772400" cy="4724400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</a:pPr>
            <a:r>
              <a:rPr lang="en-US" sz="2800" dirty="0"/>
              <a:t>Legal tender defined by a national authority to represent value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Most common form of payment in terms of number of transactions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Instantly convertible into other forms of value without intermediation of any kind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Portable, requires no authentication, and provides instant purchasing power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“Free” (no transaction fee), anonymous, low cognitive demands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Limitations: easily stolen, limited to smaller </a:t>
            </a:r>
            <a:r>
              <a:rPr lang="en-US" sz="2800" dirty="0" smtClean="0"/>
              <a:t>transaction</a:t>
            </a:r>
            <a:endParaRPr lang="en-US" sz="2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E-commerce , BDU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6-</a:t>
            </a:r>
            <a:fld id="{B6ABCFD0-ED27-4A14-92A2-4738361BDC12}" type="slidenum">
              <a:rPr lang="en-US"/>
              <a:pPr/>
              <a:t>6</a:t>
            </a:fld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490" name="Rectangle 2"/>
          <p:cNvSpPr>
            <a:spLocks noGrp="1" noChangeArrowheads="1"/>
          </p:cNvSpPr>
          <p:nvPr>
            <p:ph type="title"/>
          </p:nvPr>
        </p:nvSpPr>
        <p:spPr>
          <a:xfrm>
            <a:off x="123825" y="762000"/>
            <a:ext cx="8029575" cy="701675"/>
          </a:xfrm>
        </p:spPr>
        <p:txBody>
          <a:bodyPr>
            <a:normAutofit fontScale="90000"/>
          </a:bodyPr>
          <a:lstStyle/>
          <a:p>
            <a:r>
              <a:rPr lang="en-US"/>
              <a:t>Checking Transfer</a:t>
            </a:r>
          </a:p>
        </p:txBody>
      </p:sp>
      <p:sp>
        <p:nvSpPr>
          <p:cNvPr id="191491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752600"/>
            <a:ext cx="7772400" cy="4114800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</a:pPr>
            <a:r>
              <a:rPr lang="en-US" sz="2800" dirty="0"/>
              <a:t>Funds transferred directly via a signed draft or check from a consumer’s checking account to a merchant or other individual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Most common form of payment in terms of amount spend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Can be used for both small and large </a:t>
            </a:r>
            <a:r>
              <a:rPr lang="en-US" sz="2800" dirty="0" smtClean="0"/>
              <a:t>transactions</a:t>
            </a:r>
            <a:endParaRPr lang="en-US" sz="2800" dirty="0"/>
          </a:p>
          <a:p>
            <a:pPr>
              <a:lnSpc>
                <a:spcPct val="90000"/>
              </a:lnSpc>
            </a:pPr>
            <a:r>
              <a:rPr lang="en-US" sz="2800" dirty="0"/>
              <a:t>Not anonymous, require third-party intervention (banks)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Introduce security risks for merchants (forgeries, stopped payments), so authentication typically required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E-commerce , BDU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6-</a:t>
            </a:r>
            <a:fld id="{B2B48679-B190-4357-BAD1-B7147FED2CB3}" type="slidenum">
              <a:rPr lang="en-US"/>
              <a:pPr/>
              <a:t>7</a:t>
            </a:fld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52400"/>
            <a:ext cx="9144000" cy="1128713"/>
          </a:xfrm>
          <a:noFill/>
          <a:ln/>
        </p:spPr>
        <p:txBody>
          <a:bodyPr>
            <a:noAutofit/>
          </a:bodyPr>
          <a:lstStyle/>
          <a:p>
            <a:pPr algn="ctr"/>
            <a:r>
              <a:rPr lang="en-US" sz="3200" dirty="0"/>
              <a:t>Most Common Payment Systems, Based on Number Of Transactions</a:t>
            </a:r>
            <a:r>
              <a:rPr lang="en-US" sz="4800" dirty="0"/>
              <a:t> </a:t>
            </a:r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E-commerce , BDU</a:t>
            </a:r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6-</a:t>
            </a:r>
            <a:fld id="{5515B804-16E6-413B-AC41-248A973E057A}" type="slidenum">
              <a:rPr lang="en-US"/>
              <a:pPr/>
              <a:t>8</a:t>
            </a:fld>
            <a:endParaRPr lang="en-US"/>
          </a:p>
        </p:txBody>
      </p:sp>
      <p:pic>
        <p:nvPicPr>
          <p:cNvPr id="130052" name="Picture 4" descr="D:\Ecommerce2E\Art\Chapter6\06_01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15989" y="1524000"/>
            <a:ext cx="7689811" cy="4572001"/>
          </a:xfrm>
          <a:prstGeom prst="rect">
            <a:avLst/>
          </a:prstGeom>
          <a:noFill/>
        </p:spPr>
      </p:pic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28600"/>
            <a:ext cx="9067800" cy="1250950"/>
          </a:xfrm>
          <a:noFill/>
          <a:ln/>
        </p:spPr>
        <p:txBody>
          <a:bodyPr>
            <a:normAutofit fontScale="90000"/>
          </a:bodyPr>
          <a:lstStyle/>
          <a:p>
            <a:r>
              <a:rPr lang="en-US" sz="3600" dirty="0"/>
              <a:t>Most Common Payment Systems, Based on Dollar Amount</a:t>
            </a:r>
            <a:r>
              <a:rPr lang="en-US" dirty="0"/>
              <a:t> </a:t>
            </a:r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E-commerce , BDU</a:t>
            </a:r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6-</a:t>
            </a:r>
            <a:fld id="{E5B42D22-B968-45F5-85D4-E44370DAD7FB}" type="slidenum">
              <a:rPr lang="en-US"/>
              <a:pPr/>
              <a:t>9</a:t>
            </a:fld>
            <a:endParaRPr lang="en-US"/>
          </a:p>
        </p:txBody>
      </p:sp>
      <p:pic>
        <p:nvPicPr>
          <p:cNvPr id="132100" name="Picture 4" descr="D:\Ecommerce2E\Art\Chapter6\06_02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2187" y="1524000"/>
            <a:ext cx="8328413" cy="4614863"/>
          </a:xfrm>
          <a:prstGeom prst="rect">
            <a:avLst/>
          </a:prstGeom>
          <a:noFill/>
        </p:spPr>
      </p:pic>
    </p:spTree>
  </p:cSld>
  <p:clrMapOvr>
    <a:masterClrMapping/>
  </p:clrMapOvr>
  <p:transition/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1025</TotalTime>
  <Words>1329</Words>
  <Application>Microsoft Office PowerPoint</Application>
  <PresentationFormat>On-screen Show (4:3)</PresentationFormat>
  <Paragraphs>230</Paragraphs>
  <Slides>35</Slides>
  <Notes>35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36" baseType="lpstr">
      <vt:lpstr>Module</vt:lpstr>
      <vt:lpstr>E-commerce </vt:lpstr>
      <vt:lpstr>Learning Objectives</vt:lpstr>
      <vt:lpstr>PayPal: The Money’s in the E-mail</vt:lpstr>
      <vt:lpstr>PayPal: The Money’s in the E-mail</vt:lpstr>
      <vt:lpstr>Types of Payment Systems</vt:lpstr>
      <vt:lpstr>Cash</vt:lpstr>
      <vt:lpstr>Checking Transfer</vt:lpstr>
      <vt:lpstr>Most Common Payment Systems, Based on Number Of Transactions </vt:lpstr>
      <vt:lpstr>Most Common Payment Systems, Based on Dollar Amount </vt:lpstr>
      <vt:lpstr>Credit Card</vt:lpstr>
      <vt:lpstr>Stored Value</vt:lpstr>
      <vt:lpstr>Accumulating Balance</vt:lpstr>
      <vt:lpstr>Current Online Payment Systems</vt:lpstr>
      <vt:lpstr>Online Merchants’ Actual and Preferred Online Payments</vt:lpstr>
      <vt:lpstr>How an Online Credit Card Transaction Works</vt:lpstr>
      <vt:lpstr>How an Online Credit Transaction Works</vt:lpstr>
      <vt:lpstr>Limitations of Online Credit Card Payment Systems</vt:lpstr>
      <vt:lpstr>The SET (Secure Electronic Transaction) Protocol</vt:lpstr>
      <vt:lpstr>How SET Transactions Work</vt:lpstr>
      <vt:lpstr>Digital Wallets</vt:lpstr>
      <vt:lpstr>Promised Functionality of Digital Wallets</vt:lpstr>
      <vt:lpstr>Types of Digital Wallets</vt:lpstr>
      <vt:lpstr>Digital Cash</vt:lpstr>
      <vt:lpstr>Digicash: How First Generation Digital Cash Worked</vt:lpstr>
      <vt:lpstr>Online Stored Value Systems</vt:lpstr>
      <vt:lpstr>How Ecount.com Works: A Stored Value System</vt:lpstr>
      <vt:lpstr>Smart Cards as Stored Value Systems</vt:lpstr>
      <vt:lpstr>Digital Accumulating Balance Payment Systems</vt:lpstr>
      <vt:lpstr>Digital Credit Card Payment Systems</vt:lpstr>
      <vt:lpstr>How a Digital Credit Card Payment Systems Works: eCharge</vt:lpstr>
      <vt:lpstr>Digital Checking Payment Systems</vt:lpstr>
      <vt:lpstr>How Digital Checking Works: eCheck</vt:lpstr>
      <vt:lpstr>Electronic Billing Presentment and Payment</vt:lpstr>
      <vt:lpstr>Growth of the EBPP Market</vt:lpstr>
      <vt:lpstr>Types of EBPP Systems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E-commerce </dc:title>
  <dc:creator>Aemro</dc:creator>
  <cp:lastModifiedBy>Aemro</cp:lastModifiedBy>
  <cp:revision>21</cp:revision>
  <dcterms:created xsi:type="dcterms:W3CDTF">2011-02-22T12:21:06Z</dcterms:created>
  <dcterms:modified xsi:type="dcterms:W3CDTF">2011-05-02T19:35:21Z</dcterms:modified>
</cp:coreProperties>
</file>