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8" r:id="rId2"/>
    <p:sldId id="257" r:id="rId3"/>
    <p:sldId id="313" r:id="rId4"/>
    <p:sldId id="314" r:id="rId5"/>
    <p:sldId id="320" r:id="rId6"/>
    <p:sldId id="319" r:id="rId7"/>
    <p:sldId id="318" r:id="rId8"/>
    <p:sldId id="322" r:id="rId9"/>
    <p:sldId id="304" r:id="rId10"/>
    <p:sldId id="310" r:id="rId11"/>
    <p:sldId id="306" r:id="rId12"/>
    <p:sldId id="321" r:id="rId13"/>
    <p:sldId id="317" r:id="rId14"/>
    <p:sldId id="325" r:id="rId15"/>
    <p:sldId id="308" r:id="rId16"/>
    <p:sldId id="323" r:id="rId17"/>
    <p:sldId id="327" r:id="rId18"/>
    <p:sldId id="324" r:id="rId19"/>
    <p:sldId id="328" r:id="rId20"/>
    <p:sldId id="279" r:id="rId21"/>
    <p:sldId id="326" r:id="rId22"/>
  </p:sldIdLst>
  <p:sldSz cx="9144000" cy="6858000" type="screen4x3"/>
  <p:notesSz cx="6794500" cy="9982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422" y="216"/>
      </p:cViewPr>
      <p:guideLst>
        <p:guide orient="horz" pos="3144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5365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842" tIns="45922" rIns="91842" bIns="45922" numCol="1" anchor="t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en-GB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0163" y="0"/>
            <a:ext cx="2916237" cy="5365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842" tIns="45922" rIns="91842" bIns="45922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r>
              <a:rPr lang="en-GB"/>
              <a:t>17th May 2007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625"/>
            <a:ext cx="2916238" cy="5365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842" tIns="45922" rIns="91842" bIns="45922" numCol="1" anchor="b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r>
              <a:rPr lang="en-GB"/>
              <a:t>An International Perspective on Internet Legisation</a:t>
            </a:r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0163" y="9445625"/>
            <a:ext cx="2916237" cy="5365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842" tIns="45922" rIns="91842" bIns="45922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fld id="{74212003-AD56-4335-8B34-0EF5428B5CCE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2" rIns="91842" bIns="45922" numCol="1" anchor="t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32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2" rIns="91842" bIns="45922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r>
              <a:rPr lang="en-GB"/>
              <a:t>17th May 2007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49300"/>
            <a:ext cx="4991100" cy="3743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41863"/>
            <a:ext cx="4984750" cy="449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2" rIns="91842" bIns="459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83725"/>
            <a:ext cx="29432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2" rIns="91842" bIns="45922" numCol="1" anchor="b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r>
              <a:rPr lang="en-GB"/>
              <a:t>An International Perspective on Internet Legisation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83725"/>
            <a:ext cx="29432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2" rIns="91842" bIns="45922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fld id="{66780EFC-26C3-4B66-B31C-9E49E5FB57CC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984500" y="9675813"/>
            <a:ext cx="841375" cy="276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91842" tIns="45922" rIns="91842" bIns="45922">
            <a:spAutoFit/>
          </a:bodyPr>
          <a:lstStyle/>
          <a:p>
            <a:pPr algn="ctr" defTabSz="919163">
              <a:spcBef>
                <a:spcPct val="50000"/>
              </a:spcBef>
            </a:pPr>
            <a:r>
              <a:rPr lang="en-GB" sz="1200"/>
              <a:t>rnc1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17th May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An International Perspective on Internet Legisation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C3E4CF-E488-48C9-9477-0D3FE0D4BD90}" type="slidenum">
              <a:rPr lang="en-GB"/>
              <a:pPr/>
              <a:t>1</a:t>
            </a:fld>
            <a:endParaRPr lang="en-GB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17th May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An International Perspective on Internet Legisation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BA8F19-8025-454D-98C6-DB04B56EA79E}" type="slidenum">
              <a:rPr lang="en-GB"/>
              <a:pPr/>
              <a:t>10</a:t>
            </a:fld>
            <a:endParaRPr lang="en-GB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457200" algn="l"/>
              </a:tabLst>
            </a:pPr>
            <a:endParaRPr lang="en-US" sz="100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17th May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An International Perspective on Internet Legisation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59E550-39FA-4914-8822-532CF52E16B5}" type="slidenum">
              <a:rPr lang="en-GB"/>
              <a:pPr/>
              <a:t>11</a:t>
            </a:fld>
            <a:endParaRPr lang="en-GB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17th May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An International Perspective on Internet Legisation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7DD6B2-6B54-4C79-924B-3F18440B6306}" type="slidenum">
              <a:rPr lang="en-GB"/>
              <a:pPr/>
              <a:t>12</a:t>
            </a:fld>
            <a:endParaRPr lang="en-GB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17th May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An International Perspective on Internet Legisation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2D6466-6B11-4C7B-8004-754E401A042E}" type="slidenum">
              <a:rPr lang="en-GB"/>
              <a:pPr/>
              <a:t>13</a:t>
            </a:fld>
            <a:endParaRPr lang="en-GB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361950" algn="l"/>
              </a:tabLst>
            </a:pPr>
            <a:endParaRPr lang="en-US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17th May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An International Perspective on Internet Legisation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18F0B0-7AB1-4FB9-9DA2-8AD1E100FF93}" type="slidenum">
              <a:rPr lang="en-GB"/>
              <a:pPr/>
              <a:t>14</a:t>
            </a:fld>
            <a:endParaRPr lang="en-GB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17th May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An International Perspective on Internet Legisation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70E94A-4410-4BA9-9FEB-233EAAF19B29}" type="slidenum">
              <a:rPr lang="en-GB"/>
              <a:pPr/>
              <a:t>15</a:t>
            </a:fld>
            <a:endParaRPr lang="en-GB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tabLst>
                <a:tab pos="457200" algn="l"/>
              </a:tabLst>
            </a:pPr>
            <a:endParaRPr lang="en-US" sz="100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17th May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An International Perspective on Internet Legisation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FB058A-A210-437F-A96C-4B0EC03E5B40}" type="slidenum">
              <a:rPr lang="en-GB"/>
              <a:pPr/>
              <a:t>16</a:t>
            </a:fld>
            <a:endParaRPr lang="en-GB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17th May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An International Perspective on Internet Legisation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20EB7A-69DF-4F13-B4FF-8F91DEFAA3FD}" type="slidenum">
              <a:rPr lang="en-GB"/>
              <a:pPr/>
              <a:t>17</a:t>
            </a:fld>
            <a:endParaRPr lang="en-GB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17th May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An International Perspective on Internet Legisation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B6A82B-06BE-47DC-A0CE-61E079FA5515}" type="slidenum">
              <a:rPr lang="en-GB"/>
              <a:pPr/>
              <a:t>18</a:t>
            </a:fld>
            <a:endParaRPr lang="en-GB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17th May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An International Perspective on Internet Legisation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C8954E-A8FB-4EE1-94BE-45C21AB837EC}" type="slidenum">
              <a:rPr lang="en-GB"/>
              <a:pPr/>
              <a:t>19</a:t>
            </a:fld>
            <a:endParaRPr lang="en-GB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17th May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An International Perspective on Internet Legisation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16CD6F-B258-48FF-AE1A-7CA9B494CA12}" type="slidenum">
              <a:rPr lang="en-GB"/>
              <a:pPr/>
              <a:t>2</a:t>
            </a:fld>
            <a:endParaRPr lang="en-GB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66763"/>
            <a:ext cx="4991100" cy="3743325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17th May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An International Perspective on Internet Legisation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605DEB-3A17-40E9-BDDC-CC9433117A6A}" type="slidenum">
              <a:rPr lang="en-GB"/>
              <a:pPr/>
              <a:t>20</a:t>
            </a:fld>
            <a:endParaRPr lang="en-GB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8350"/>
            <a:ext cx="4991100" cy="3743325"/>
          </a:xfrm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17th May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An International Perspective on Internet Legisation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83E4F7-B94E-481E-AD04-3BE2BF12EECC}" type="slidenum">
              <a:rPr lang="en-GB"/>
              <a:pPr/>
              <a:t>21</a:t>
            </a:fld>
            <a:endParaRPr lang="en-GB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17th May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An International Perspective on Internet Legisation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5F0AB5-BAA5-4054-8262-BBD8985C83AE}" type="slidenum">
              <a:rPr lang="en-GB"/>
              <a:pPr/>
              <a:t>3</a:t>
            </a:fld>
            <a:endParaRPr lang="en-GB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  <a:p>
            <a:endParaRPr lang="en-GB" sz="100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17th May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An International Perspective on Internet Legisation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C3538A-B400-4AD9-9F0B-28BF51F0B292}" type="slidenum">
              <a:rPr lang="en-GB"/>
              <a:pPr/>
              <a:t>4</a:t>
            </a:fld>
            <a:endParaRPr lang="en-GB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66763"/>
            <a:ext cx="4991100" cy="3743325"/>
          </a:xfrm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17th May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An International Perspective on Internet Legisation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2C843E-3E00-4859-BF39-FD33F1210FE9}" type="slidenum">
              <a:rPr lang="en-GB"/>
              <a:pPr/>
              <a:t>5</a:t>
            </a:fld>
            <a:endParaRPr lang="en-GB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17th May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An International Perspective on Internet Legisation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871620-20AA-4F99-B018-481CEC5E9CFC}" type="slidenum">
              <a:rPr lang="en-GB"/>
              <a:pPr/>
              <a:t>6</a:t>
            </a:fld>
            <a:endParaRPr lang="en-GB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17th May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An International Perspective on Internet Legisation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96C2ED-D38D-496D-8E74-CF15D66ECC52}" type="slidenum">
              <a:rPr lang="en-GB"/>
              <a:pPr/>
              <a:t>7</a:t>
            </a:fld>
            <a:endParaRPr lang="en-GB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17th May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An International Perspective on Internet Legisation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C4B337-EEBD-49DE-A80C-84C9F842DEF4}" type="slidenum">
              <a:rPr lang="en-GB"/>
              <a:pPr/>
              <a:t>8</a:t>
            </a:fld>
            <a:endParaRPr lang="en-GB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17th May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An International Perspective on Internet Legisation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28976E-B830-455E-931C-9B32B7F90F69}" type="slidenum">
              <a:rPr lang="en-GB"/>
              <a:pPr/>
              <a:t>9</a:t>
            </a:fld>
            <a:endParaRPr lang="en-GB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457200" algn="l"/>
              </a:tabLst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17th May 2007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0DD52-DE88-4D48-871A-7CD387A1BDA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17th May 2007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A891B-440B-44AB-8378-A0B05489537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17th May 2007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629DB-16FB-44A5-9339-F2C44D9544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17th May 2007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71779-B627-4BC4-97C5-CD7AF1C2BCF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17th May 2007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A9697-B01C-461E-83A7-CADF72FFF00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17th May 2007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1BD19-77EB-4CBA-8878-9F26F34DEEA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17th May 2007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7BD91-F9D7-4F3B-A94A-2AB094F2EA1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17th May 2007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4F91F-D51A-4E25-8D6B-365FE18BE19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17th May 2007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09A95C-0B84-4778-81DB-F2D45F1E41A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17th May 2007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91490-2941-431B-8920-76D6A175ED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17th May 2007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572A6-F24A-45F7-A275-61067985806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17th May 2007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84663" y="6248400"/>
            <a:ext cx="4173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00400" y="6248400"/>
            <a:ext cx="93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78E9E0C-68CA-4EF6-9474-008E68C4C621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38830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3600" dirty="0" smtClean="0">
                <a:solidFill>
                  <a:schemeClr val="tx1"/>
                </a:solidFill>
              </a:rPr>
              <a:t>Ecommerce</a:t>
            </a:r>
            <a:r>
              <a:rPr lang="en-GB" sz="8000" dirty="0">
                <a:solidFill>
                  <a:schemeClr val="tx1"/>
                </a:solidFill>
              </a:rPr>
              <a:t/>
            </a:r>
            <a:br>
              <a:rPr lang="en-GB" sz="8000" dirty="0">
                <a:solidFill>
                  <a:schemeClr val="tx1"/>
                </a:solidFill>
              </a:rPr>
            </a:br>
            <a:r>
              <a:rPr lang="en-GB" sz="2000" dirty="0">
                <a:solidFill>
                  <a:schemeClr val="tx1"/>
                </a:solidFill>
              </a:rPr>
              <a:t/>
            </a:r>
            <a:br>
              <a:rPr lang="en-GB" sz="2000" dirty="0">
                <a:solidFill>
                  <a:schemeClr val="tx1"/>
                </a:solidFill>
              </a:rPr>
            </a:br>
            <a:r>
              <a:rPr lang="en-GB" sz="2000" dirty="0">
                <a:solidFill>
                  <a:schemeClr val="tx1"/>
                </a:solidFill>
              </a:rPr>
              <a:t/>
            </a:r>
            <a:br>
              <a:rPr lang="en-GB" sz="2000" dirty="0">
                <a:solidFill>
                  <a:schemeClr val="tx1"/>
                </a:solidFill>
              </a:rPr>
            </a:br>
            <a:r>
              <a:rPr lang="en-GB" sz="4800" dirty="0">
                <a:solidFill>
                  <a:schemeClr val="tx1"/>
                </a:solidFill>
              </a:rPr>
              <a:t>An International Perspective on Internet Legislation</a:t>
            </a:r>
            <a:endParaRPr lang="en-GB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17th May 2007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Electronic Communications Act 2000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GB"/>
              <a:t>Part II – electronic signatures</a:t>
            </a:r>
          </a:p>
          <a:p>
            <a:pPr lvl="1"/>
            <a:r>
              <a:rPr lang="en-GB"/>
              <a:t>electronic signatures “shall be admissible in evidence”</a:t>
            </a:r>
          </a:p>
          <a:p>
            <a:pPr lvl="1"/>
            <a:r>
              <a:rPr lang="en-GB"/>
              <a:t>creates power to modify legislation for the purposes of authorising or facilitating the use of electronic communications or electronic storage</a:t>
            </a:r>
          </a:p>
          <a:p>
            <a:pPr lvl="1"/>
            <a:r>
              <a:rPr lang="en-GB"/>
              <a:t>not as relevant, in practice, as people in the “dot com bubble” thought it would be. Most systems continue to use contract law to bind people to commitments.</a:t>
            </a:r>
          </a:p>
          <a:p>
            <a:r>
              <a:rPr lang="en-GB"/>
              <a:t>Remaining parts of EU Electronic Signature Directive were implemented as SI 318(2002)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1779-B627-4BC4-97C5-CD7AF1C2BCFC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RIP Act 2000 – Encryption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Basic requirement is to “put this material into an intelligible form”</a:t>
            </a:r>
          </a:p>
          <a:p>
            <a:pPr lvl="1"/>
            <a:r>
              <a:rPr lang="en-GB"/>
              <a:t>can be applied to messages or to stored data</a:t>
            </a:r>
          </a:p>
          <a:p>
            <a:pPr lvl="1"/>
            <a:r>
              <a:rPr lang="en-GB"/>
              <a:t>you can supply the key instead</a:t>
            </a:r>
          </a:p>
          <a:p>
            <a:pPr lvl="1"/>
            <a:r>
              <a:rPr lang="en-GB"/>
              <a:t>if you claim to have lost or forgotten the key or password, prosecution must prove otherwise</a:t>
            </a:r>
          </a:p>
          <a:p>
            <a:r>
              <a:rPr lang="en-GB"/>
              <a:t>Keys can be demanded</a:t>
            </a:r>
          </a:p>
          <a:p>
            <a:pPr lvl="1"/>
            <a:r>
              <a:rPr lang="en-GB"/>
              <a:t>notice must be signed by Chief Constable</a:t>
            </a:r>
          </a:p>
          <a:p>
            <a:pPr lvl="1"/>
            <a:r>
              <a:rPr lang="en-GB"/>
              <a:t>notice can only be served at top level of company</a:t>
            </a:r>
          </a:p>
          <a:p>
            <a:pPr lvl="1"/>
            <a:r>
              <a:rPr lang="en-GB"/>
              <a:t>reasoning must be reported to commissioner</a:t>
            </a:r>
          </a:p>
          <a:p>
            <a:r>
              <a:rPr lang="en-GB"/>
              <a:t>Specific “tipping off” provisions may apply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1779-B627-4BC4-97C5-CD7AF1C2BCFC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PATRIOT Act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Federal Law passed after 9/11 (strictly, the </a:t>
            </a:r>
            <a:r>
              <a:rPr lang="en-US"/>
              <a:t>Uniting and Strengthening America by Providing Appropriate Tools Required to Intercept and Obstruct Terrorism Act of 2001</a:t>
            </a:r>
            <a:r>
              <a:rPr lang="en-GB"/>
              <a:t>)</a:t>
            </a:r>
          </a:p>
          <a:p>
            <a:pPr lvl="1"/>
            <a:r>
              <a:rPr lang="en-GB"/>
              <a:t>huge range of provisions, such as roving wiretaps, access to business records without court order, removal of restrictions on domestic activity, removes many checks &amp; balances generally, permits more information sharing, permits access to “content” in hacking cases…</a:t>
            </a:r>
          </a:p>
          <a:p>
            <a:r>
              <a:rPr lang="en-GB"/>
              <a:t>Reauthorised in PATRIOT II (2006)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1779-B627-4BC4-97C5-CD7AF1C2BCFC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Privacy &amp; Electronic Communications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Implementing EU Directive 2002/58/EC</a:t>
            </a:r>
          </a:p>
          <a:p>
            <a:r>
              <a:rPr lang="en-GB"/>
              <a:t>Replaces existing Directive (&amp; UK Regulations)</a:t>
            </a:r>
          </a:p>
          <a:p>
            <a:r>
              <a:rPr lang="en-GB"/>
              <a:t>Rules on phone directories, location info etc</a:t>
            </a:r>
          </a:p>
          <a:p>
            <a:r>
              <a:rPr lang="en-GB"/>
              <a:t>Bans unsolicited marketing email to natural persons – but not to legal persons)</a:t>
            </a:r>
          </a:p>
          <a:p>
            <a:pPr lvl="1"/>
            <a:r>
              <a:rPr lang="en-GB"/>
              <a:t>but see your ISP’s “acceptable use policy”</a:t>
            </a:r>
          </a:p>
          <a:p>
            <a:r>
              <a:rPr lang="en-GB"/>
              <a:t>Controls on the use of “cookies”</a:t>
            </a:r>
          </a:p>
          <a:p>
            <a:pPr lvl="1"/>
            <a:r>
              <a:rPr lang="en-GB"/>
              <a:t>transparency: so should avoid, or provide a choice</a:t>
            </a:r>
          </a:p>
          <a:p>
            <a:pPr lvl="1"/>
            <a:r>
              <a:rPr lang="en-GB"/>
              <a:t>or if essential, then tell people what you’re doing</a:t>
            </a:r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1779-B627-4BC4-97C5-CD7AF1C2BCFC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Data Retention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European Directive passed in 2005 (in record time, following attacks in Madrid &amp; London)</a:t>
            </a:r>
          </a:p>
          <a:p>
            <a:r>
              <a:rPr lang="en-GB"/>
              <a:t>Done under 1</a:t>
            </a:r>
            <a:r>
              <a:rPr lang="en-GB" baseline="30000"/>
              <a:t>st</a:t>
            </a:r>
            <a:r>
              <a:rPr lang="en-GB"/>
              <a:t> pillar (internal market) rather than 3</a:t>
            </a:r>
            <a:r>
              <a:rPr lang="en-GB" baseline="30000"/>
              <a:t>rd</a:t>
            </a:r>
            <a:r>
              <a:rPr lang="en-GB"/>
              <a:t> pillar (police/judicial co-operation)</a:t>
            </a:r>
          </a:p>
          <a:p>
            <a:r>
              <a:rPr lang="en-GB"/>
              <a:t>Wording of Directive makes little technical sense – and is therefore being implemented haphazardly and inconsistently.</a:t>
            </a:r>
          </a:p>
          <a:p>
            <a:r>
              <a:rPr lang="en-GB"/>
              <a:t>UK must transpose telco provisions by October and Internet by Spring 2009</a:t>
            </a:r>
          </a:p>
          <a:p>
            <a:pPr lvl="1"/>
            <a:r>
              <a:rPr lang="en-GB"/>
              <a:t>Home Office view is you’ll know if it applies to you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1779-B627-4BC4-97C5-CD7AF1C2BCFC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E-Commerce Law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Distance Selling Regulations (2000)</a:t>
            </a:r>
          </a:p>
          <a:p>
            <a:pPr lvl="1"/>
            <a:r>
              <a:rPr lang="en-GB"/>
              <a:t>remote seller must identify themselves</a:t>
            </a:r>
          </a:p>
          <a:p>
            <a:pPr lvl="1"/>
            <a:r>
              <a:rPr lang="en-GB"/>
              <a:t>details of contract must be delivered (email is OK)</a:t>
            </a:r>
          </a:p>
          <a:p>
            <a:pPr lvl="1"/>
            <a:r>
              <a:rPr lang="en-GB"/>
              <a:t>right to cancel (unless service already delivered)</a:t>
            </a:r>
          </a:p>
          <a:p>
            <a:pPr lvl="1"/>
            <a:r>
              <a:rPr lang="en-GB"/>
              <a:t>contract VOID if conditions not met</a:t>
            </a:r>
          </a:p>
          <a:p>
            <a:r>
              <a:rPr lang="en-GB"/>
              <a:t>E-Commerce Directive (2002)</a:t>
            </a:r>
          </a:p>
          <a:p>
            <a:pPr lvl="1"/>
            <a:r>
              <a:rPr lang="en-GB"/>
              <a:t>restates much of the above</a:t>
            </a:r>
          </a:p>
          <a:p>
            <a:pPr lvl="1"/>
            <a:r>
              <a:rPr lang="en-GB"/>
              <a:t>online selling and advertising is subject to UK law if you are established in the UK – whoever you sell to</a:t>
            </a:r>
          </a:p>
          <a:p>
            <a:pPr lvl="1"/>
            <a:r>
              <a:rPr lang="en-GB"/>
              <a:t>significant complexities if selling to foreign consumers if you specifically marketed to them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1779-B627-4BC4-97C5-CD7AF1C2BCFC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Deep Linking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639175" cy="4400550"/>
          </a:xfrm>
        </p:spPr>
        <p:txBody>
          <a:bodyPr/>
          <a:lstStyle/>
          <a:p>
            <a:r>
              <a:rPr lang="en-GB"/>
              <a:t>Pointing at specific pages on another website</a:t>
            </a:r>
            <a:br>
              <a:rPr lang="en-GB"/>
            </a:br>
            <a:r>
              <a:rPr lang="en-GB"/>
              <a:t>rather than the top level.</a:t>
            </a:r>
          </a:p>
          <a:p>
            <a:r>
              <a:rPr lang="en-GB"/>
              <a:t>Courts ruling against this when “passing off”</a:t>
            </a:r>
          </a:p>
          <a:p>
            <a:pPr lvl="1"/>
            <a:r>
              <a:rPr lang="en-GB"/>
              <a:t>1996 Shetland Times v Shetland News (UK) settled</a:t>
            </a:r>
          </a:p>
          <a:p>
            <a:pPr lvl="1"/>
            <a:r>
              <a:rPr lang="en-GB"/>
              <a:t>1997 TicketMaster v Microsoft (US) settled</a:t>
            </a:r>
          </a:p>
          <a:p>
            <a:pPr lvl="1"/>
            <a:r>
              <a:rPr lang="en-GB"/>
              <a:t>2000 TicketMaster v tickets.com (US) allowed [since clear]</a:t>
            </a:r>
          </a:p>
          <a:p>
            <a:pPr lvl="1"/>
            <a:r>
              <a:rPr lang="en-GB"/>
              <a:t>2006 naukri.com v bixee.com (India) injunction</a:t>
            </a:r>
          </a:p>
          <a:p>
            <a:pPr lvl="1"/>
            <a:r>
              <a:rPr lang="en-GB"/>
              <a:t>2006 HOME v OFiR (Denmark) allowed [not a database]</a:t>
            </a:r>
          </a:p>
          <a:p>
            <a:pPr lvl="1"/>
            <a:r>
              <a:rPr lang="en-GB"/>
              <a:t>2006 SFX motor sports v supercrosslive (Texas) injunction</a:t>
            </a:r>
          </a:p>
          <a:p>
            <a:pPr lvl="1"/>
            <a:r>
              <a:rPr lang="en-GB"/>
              <a:t>2007 Copiepresse Press v Google (Belgium) forbidden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1779-B627-4BC4-97C5-CD7AF1C2BCFC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Framing, Inlining &amp; Linking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233882"/>
          </a:xfrm>
        </p:spPr>
        <p:txBody>
          <a:bodyPr/>
          <a:lstStyle/>
          <a:p>
            <a:r>
              <a:rPr lang="en-GB" dirty="0" err="1"/>
              <a:t>Inlining</a:t>
            </a:r>
            <a:r>
              <a:rPr lang="en-GB" dirty="0"/>
              <a:t> isn’t being permitted</a:t>
            </a:r>
          </a:p>
          <a:p>
            <a:pPr lvl="1"/>
            <a:r>
              <a:rPr lang="en-GB" dirty="0"/>
              <a:t>Kelly v </a:t>
            </a:r>
            <a:r>
              <a:rPr lang="en-GB" dirty="0" err="1"/>
              <a:t>Ariba</a:t>
            </a:r>
            <a:r>
              <a:rPr lang="en-GB" dirty="0"/>
              <a:t> (US) : thumbnails of Kelly’s photos in</a:t>
            </a:r>
            <a:br>
              <a:rPr lang="en-GB" dirty="0"/>
            </a:br>
            <a:r>
              <a:rPr lang="en-GB" dirty="0" err="1"/>
              <a:t>Ariba’s</a:t>
            </a:r>
            <a:r>
              <a:rPr lang="en-GB" dirty="0"/>
              <a:t> search engine were “fair use” but full-size</a:t>
            </a:r>
            <a:br>
              <a:rPr lang="en-GB" dirty="0"/>
            </a:br>
            <a:r>
              <a:rPr lang="en-GB" dirty="0"/>
              <a:t>“</a:t>
            </a:r>
            <a:r>
              <a:rPr lang="en-GB" dirty="0" err="1"/>
              <a:t>inlined</a:t>
            </a:r>
            <a:r>
              <a:rPr lang="en-GB" dirty="0"/>
              <a:t>” copies were not</a:t>
            </a:r>
          </a:p>
          <a:p>
            <a:pPr lvl="1"/>
            <a:r>
              <a:rPr lang="en-GB" dirty="0"/>
              <a:t>and don’t do your own design of a Dilbert page!</a:t>
            </a:r>
          </a:p>
          <a:p>
            <a:r>
              <a:rPr lang="en-GB" dirty="0"/>
              <a:t>Linking is much less of a problem</a:t>
            </a:r>
          </a:p>
          <a:p>
            <a:pPr lvl="1"/>
            <a:r>
              <a:rPr lang="en-GB" dirty="0"/>
              <a:t>even from disparaging site (US) Ford Motor Co case</a:t>
            </a:r>
          </a:p>
          <a:p>
            <a:pPr lvl="1"/>
            <a:r>
              <a:rPr lang="en-GB" dirty="0"/>
              <a:t>but linking to bad things generally bad</a:t>
            </a:r>
          </a:p>
          <a:p>
            <a:r>
              <a:rPr lang="en-GB" dirty="0"/>
              <a:t>In general, framing causes problems</a:t>
            </a:r>
          </a:p>
          <a:p>
            <a:pPr lvl="1"/>
            <a:r>
              <a:rPr lang="en-GB" dirty="0"/>
              <a:t>Hard Rock Café v Morton (US) “single visual presentation”</a:t>
            </a:r>
          </a:p>
          <a:p>
            <a:pPr lvl="1"/>
            <a:r>
              <a:rPr lang="en-GB" dirty="0"/>
              <a:t>Washington Post v Total News (US) settled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1779-B627-4BC4-97C5-CD7AF1C2BCFC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Brand Names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78813" cy="4114800"/>
          </a:xfrm>
        </p:spPr>
        <p:txBody>
          <a:bodyPr/>
          <a:lstStyle/>
          <a:p>
            <a:r>
              <a:rPr lang="en-GB"/>
              <a:t>Significant protection for brands in domain names</a:t>
            </a:r>
          </a:p>
          <a:p>
            <a:pPr lvl="1"/>
            <a:r>
              <a:rPr lang="en-GB"/>
              <a:t>mikerowsoft.com settled, microsuck.com still there…</a:t>
            </a:r>
          </a:p>
          <a:p>
            <a:r>
              <a:rPr lang="en-GB"/>
              <a:t>Using other people’s brand names in meta-tags doesn’t usually survive legal challenge</a:t>
            </a:r>
          </a:p>
          <a:p>
            <a:r>
              <a:rPr lang="en-GB"/>
              <a:t>Rulings on “adwords” now occurring. No pattern so far for just using a trademark (except in Utah!) but if the term is in the ad copy… (follow American Blinds v Google, and Hamzik v Zale to see what the final decisions turn out to be)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1779-B627-4BC4-97C5-CD7AF1C2BCFC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Phishing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Sites clearly illegal (branded to look identical to real banks)</a:t>
            </a:r>
          </a:p>
          <a:p>
            <a:r>
              <a:rPr lang="en-GB"/>
              <a:t>Fraud Act 2006 ensures they can be illegal even if not yet operating</a:t>
            </a:r>
          </a:p>
          <a:p>
            <a:r>
              <a:rPr lang="en-GB"/>
              <a:t>Should you be concerned about what you are being asked to do, Fraud Act (&amp; Serious Crime Bill) worth checking for a range of shiny new offences involving the creation of tools for fraud and offences of helping criminals…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1779-B627-4BC4-97C5-CD7AF1C2BCFC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Outline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r>
              <a:rPr lang="en-GB" dirty="0"/>
              <a:t>IANAL!</a:t>
            </a:r>
          </a:p>
          <a:p>
            <a:r>
              <a:rPr lang="en-GB" dirty="0"/>
              <a:t>Data Protection Act 1998</a:t>
            </a:r>
          </a:p>
          <a:p>
            <a:pPr lvl="1"/>
            <a:r>
              <a:rPr lang="en-GB" dirty="0"/>
              <a:t>US Privacy Laws</a:t>
            </a:r>
          </a:p>
          <a:p>
            <a:r>
              <a:rPr lang="en-GB" dirty="0"/>
              <a:t>Regulation of Investigatory Powers Act 2000</a:t>
            </a:r>
          </a:p>
          <a:p>
            <a:pPr lvl="1"/>
            <a:r>
              <a:rPr lang="en-GB" dirty="0"/>
              <a:t>US PATRIOT Act 2001</a:t>
            </a:r>
          </a:p>
          <a:p>
            <a:r>
              <a:rPr lang="en-GB" dirty="0"/>
              <a:t>Privacy &amp; Electronic Communications Regulations</a:t>
            </a:r>
          </a:p>
          <a:p>
            <a:pPr lvl="1"/>
            <a:r>
              <a:rPr lang="en-GB" dirty="0"/>
              <a:t>Data Retention</a:t>
            </a:r>
          </a:p>
          <a:p>
            <a:r>
              <a:rPr lang="en-GB" dirty="0"/>
              <a:t>E-Commerce Regulations</a:t>
            </a:r>
          </a:p>
          <a:p>
            <a:pPr lvl="1"/>
            <a:r>
              <a:rPr lang="en-GB" dirty="0"/>
              <a:t>Deep Linking and other web-page issues</a:t>
            </a:r>
          </a:p>
          <a:p>
            <a:pPr>
              <a:buFontTx/>
              <a:buNone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1779-B627-4BC4-97C5-CD7AF1C2BCFC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Review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Important to understand difference between European Data Protection &amp; US privacy</a:t>
            </a:r>
          </a:p>
          <a:p>
            <a:r>
              <a:rPr lang="en-GB"/>
              <a:t>However, much common ground and ideas like security breach notification gaining traction</a:t>
            </a:r>
          </a:p>
          <a:p>
            <a:r>
              <a:rPr lang="en-GB"/>
              <a:t>Governments now grok computers and the Internet and are getting into data retention, traffic analysis &amp;c in a major way</a:t>
            </a:r>
          </a:p>
          <a:p>
            <a:r>
              <a:rPr lang="en-GB"/>
              <a:t>Much still to be finally settled on the web</a:t>
            </a:r>
          </a:p>
          <a:p>
            <a:r>
              <a:rPr lang="en-GB"/>
              <a:t>Being a backroom boffin in serious crime is not as safe as it once was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1779-B627-4BC4-97C5-CD7AF1C2BCFC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E-commerce BDU</a:t>
            </a:r>
            <a:endParaRPr lang="en-GB" dirty="0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	</a:t>
            </a:r>
          </a:p>
          <a:p>
            <a:pPr>
              <a:buFontTx/>
              <a:buNone/>
            </a:pPr>
            <a:r>
              <a:rPr lang="en-GB"/>
              <a:t>	</a:t>
            </a:r>
            <a:r>
              <a:rPr lang="en-GB" i="1"/>
              <a:t>Ignorance of the law excuses no man; not that all men know the law; but because ‘tis an excuse every man will plead, and no man can tell how to confute him.</a:t>
            </a:r>
          </a:p>
          <a:p>
            <a:pPr>
              <a:buFontTx/>
              <a:buNone/>
            </a:pPr>
            <a:endParaRPr lang="en-GB" i="1"/>
          </a:p>
          <a:p>
            <a:pPr>
              <a:buFontTx/>
              <a:buNone/>
            </a:pPr>
            <a:r>
              <a:rPr lang="en-GB"/>
              <a:t>					John Selden (1584-1654)</a:t>
            </a:r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1779-B627-4BC4-97C5-CD7AF1C2BCFC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Further Reading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Most of the relevant statutes available online</a:t>
            </a:r>
          </a:p>
          <a:p>
            <a:pPr lvl="1"/>
            <a:r>
              <a:rPr lang="en-GB"/>
              <a:t>many court judgments now also appearing online </a:t>
            </a:r>
          </a:p>
          <a:p>
            <a:pPr lvl="1"/>
            <a:r>
              <a:rPr lang="en-GB"/>
              <a:t>reading acts of parliament is relatively straightforward (judgments vary in clarity!)</a:t>
            </a:r>
          </a:p>
          <a:p>
            <a:pPr lvl="1"/>
            <a:r>
              <a:rPr lang="en-GB"/>
              <a:t>however, law is somewhat flexible in practice, and careful textual analysis may disappoint</a:t>
            </a:r>
          </a:p>
          <a:p>
            <a:r>
              <a:rPr lang="en-GB"/>
              <a:t>Wealth of explanatory websites</a:t>
            </a:r>
          </a:p>
          <a:p>
            <a:pPr lvl="1"/>
            <a:r>
              <a:rPr lang="en-GB"/>
              <a:t>often solicitors (and expert witnesses) seeking to show their expertise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1779-B627-4BC4-97C5-CD7AF1C2BCFC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Data Protection Act 1998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Overriding aim is protect the interests of (and avoid risks to) the Data Subject</a:t>
            </a:r>
          </a:p>
          <a:p>
            <a:pPr lvl="1"/>
            <a:r>
              <a:rPr lang="en-GB"/>
              <a:t>differs from US “privacy protection” landscape</a:t>
            </a:r>
          </a:p>
          <a:p>
            <a:r>
              <a:rPr lang="en-GB"/>
              <a:t>Data processing must comply with the eight principles (as interpreted by the regulator)</a:t>
            </a:r>
          </a:p>
          <a:p>
            <a:r>
              <a:rPr lang="en-GB"/>
              <a:t>All data controllers must “notify” (£35) the Information Commissioner (unless exempt)</a:t>
            </a:r>
          </a:p>
          <a:p>
            <a:pPr lvl="1"/>
            <a:r>
              <a:rPr lang="en-GB"/>
              <a:t>exemptions for “private use”, “basic business purposes” (but not CCTV) : see website for details</a:t>
            </a:r>
          </a:p>
          <a:p>
            <a:r>
              <a:rPr lang="en-GB"/>
              <a:t>Data Subjects have a right to see their 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1779-B627-4BC4-97C5-CD7AF1C2BCFC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 Privacy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07375" cy="4114800"/>
          </a:xfrm>
        </p:spPr>
        <p:txBody>
          <a:bodyPr/>
          <a:lstStyle/>
          <a:p>
            <a:r>
              <a:rPr lang="en-GB" dirty="0"/>
              <a:t>US approach is sector specific (and often driven by specific cases) For example:</a:t>
            </a:r>
          </a:p>
          <a:p>
            <a:pPr lvl="1"/>
            <a:r>
              <a:rPr lang="en-GB" dirty="0"/>
              <a:t>privacy of mail (1782, 1825, 1877)</a:t>
            </a:r>
          </a:p>
          <a:p>
            <a:pPr lvl="1"/>
            <a:r>
              <a:rPr lang="en-GB" dirty="0"/>
              <a:t>privacy of telegrams (state laws in the 1880s)</a:t>
            </a:r>
          </a:p>
          <a:p>
            <a:pPr lvl="1"/>
            <a:r>
              <a:rPr lang="en-GB" dirty="0"/>
              <a:t>privacy of Census (1919)</a:t>
            </a:r>
          </a:p>
          <a:p>
            <a:pPr lvl="1"/>
            <a:r>
              <a:rPr lang="en-GB" dirty="0"/>
              <a:t>Bank Secrecy Act 1970 (requires records kept!)</a:t>
            </a:r>
          </a:p>
          <a:p>
            <a:pPr lvl="1"/>
            <a:r>
              <a:rPr lang="en-GB" dirty="0"/>
              <a:t>Privacy Act 1974 (regulates the Government)</a:t>
            </a:r>
          </a:p>
          <a:p>
            <a:pPr lvl="1"/>
            <a:r>
              <a:rPr lang="en-GB" dirty="0"/>
              <a:t>Cable Communications Policy Act 1984 (viewing data)</a:t>
            </a:r>
          </a:p>
          <a:p>
            <a:pPr lvl="1"/>
            <a:r>
              <a:rPr lang="en-GB" dirty="0"/>
              <a:t>Video Privacy Protection Act 1988 (purchase/rentals)</a:t>
            </a:r>
          </a:p>
          <a:p>
            <a:pPr lvl="1"/>
            <a:r>
              <a:rPr lang="en-GB" dirty="0"/>
              <a:t>Telephone Consumer Protection Act 1991 (DNC in 2003)</a:t>
            </a:r>
          </a:p>
          <a:p>
            <a:pPr lvl="1"/>
            <a:r>
              <a:rPr lang="en-GB" dirty="0"/>
              <a:t>Driver’s Privacy Protection Act 1994 (license data)</a:t>
            </a:r>
          </a:p>
          <a:p>
            <a:pPr lvl="1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1779-B627-4BC4-97C5-CD7AF1C2BCFC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HIPAA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350" cy="4114800"/>
          </a:xfrm>
        </p:spPr>
        <p:txBody>
          <a:bodyPr/>
          <a:lstStyle/>
          <a:p>
            <a:r>
              <a:rPr lang="en-US"/>
              <a:t>US Federal Law (Health Insurance Portability and Accountability Act 1996)</a:t>
            </a:r>
          </a:p>
          <a:p>
            <a:r>
              <a:rPr lang="en-US"/>
              <a:t>Sets standards for privacy and security</a:t>
            </a:r>
          </a:p>
          <a:p>
            <a:pPr lvl="1"/>
            <a:r>
              <a:rPr lang="en-US"/>
              <a:t>Personal Health Information (medical &amp; financial) must be disclosed to individual upon request, and when required by law or for treatment, payments etc (but info must be minimized where appropriate)</a:t>
            </a:r>
          </a:p>
          <a:p>
            <a:pPr lvl="1"/>
            <a:r>
              <a:rPr lang="en-US"/>
              <a:t>all disclosures must be recorded</a:t>
            </a:r>
          </a:p>
          <a:p>
            <a:pPr lvl="1"/>
            <a:r>
              <a:rPr lang="en-US"/>
              <a:t>must record, eg, that patients to be called at work</a:t>
            </a:r>
          </a:p>
          <a:p>
            <a:pPr lvl="1"/>
            <a:r>
              <a:rPr lang="en-US"/>
              <a:t>security implies admin, physical &amp; technical safeguards</a:t>
            </a:r>
          </a:p>
          <a:p>
            <a:r>
              <a:rPr lang="en-US"/>
              <a:t>Requires use of a universal (10digit) identifier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1779-B627-4BC4-97C5-CD7AF1C2BCFC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Sarbanes-Oxley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US Federal Law (</a:t>
            </a:r>
            <a:r>
              <a:rPr lang="en-US"/>
              <a:t>Public Company Accounting Reform and Investor Protection Act of 2002)</a:t>
            </a:r>
          </a:p>
          <a:p>
            <a:pPr lvl="1"/>
            <a:r>
              <a:rPr lang="en-US"/>
              <a:t>introduced after Enron/WorldCom/etc scandals</a:t>
            </a:r>
          </a:p>
          <a:p>
            <a:r>
              <a:rPr lang="en-GB"/>
              <a:t>Public companies have to evaluate and disclose the effectiveness of their internal controls as they relate to financial reporting</a:t>
            </a:r>
          </a:p>
          <a:p>
            <a:r>
              <a:rPr lang="en-GB"/>
              <a:t>Auditors required to understand &amp; evaluate the company controls</a:t>
            </a:r>
          </a:p>
          <a:p>
            <a:r>
              <a:rPr lang="en-GB"/>
              <a:t>Companies now have to pay much more attention to data retention and data retrieval</a:t>
            </a:r>
            <a:endParaRPr lang="en-US"/>
          </a:p>
          <a:p>
            <a:pPr>
              <a:buFontTx/>
              <a:buNone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1779-B627-4BC4-97C5-CD7AF1C2BCFC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Security Breach Disclosure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California State Law SB1386 (2002) updated by AB1950 (2004)</a:t>
            </a:r>
          </a:p>
          <a:p>
            <a:pPr lvl="1"/>
            <a:r>
              <a:rPr lang="en-GB"/>
              <a:t>must protect personal data</a:t>
            </a:r>
          </a:p>
          <a:p>
            <a:pPr lvl="1"/>
            <a:r>
              <a:rPr lang="en-GB"/>
              <a:t>if disclosed then must tell individuals involved</a:t>
            </a:r>
          </a:p>
          <a:p>
            <a:r>
              <a:rPr lang="en-GB"/>
              <a:t>Now taken up by over 30 states &amp; talk of a Federal Law (for harmonisation)</a:t>
            </a:r>
          </a:p>
          <a:p>
            <a:pPr lvl="1"/>
            <a:r>
              <a:rPr lang="en-GB"/>
              <a:t>early on had a dramatic impact, now (100 million disclosures later) becoming part of the landscape</a:t>
            </a:r>
          </a:p>
          <a:p>
            <a:pPr lvl="1"/>
            <a:r>
              <a:rPr lang="en-GB"/>
              <a:t>no central reporting (so hard to track numbers)</a:t>
            </a:r>
          </a:p>
          <a:p>
            <a:pPr lvl="1"/>
            <a:r>
              <a:rPr lang="en-GB"/>
              <a:t>some disclosures look like junk mail!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1779-B627-4BC4-97C5-CD7AF1C2BCFC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E-commerce BDU</a:t>
            </a:r>
            <a:endParaRPr lang="en-GB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RIP Act 2000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400550"/>
          </a:xfrm>
        </p:spPr>
        <p:txBody>
          <a:bodyPr/>
          <a:lstStyle/>
          <a:p>
            <a:r>
              <a:rPr lang="en-GB"/>
              <a:t>Part I, Chapter I	interception</a:t>
            </a:r>
          </a:p>
          <a:p>
            <a:pPr lvl="1"/>
            <a:r>
              <a:rPr lang="en-GB"/>
              <a:t>replaced IOCA; Exceptions for “Lawful Business Practice”</a:t>
            </a:r>
          </a:p>
          <a:p>
            <a:r>
              <a:rPr lang="en-GB"/>
              <a:t>Part I, Chapter II	communications data</a:t>
            </a:r>
          </a:p>
          <a:p>
            <a:pPr lvl="1"/>
            <a:r>
              <a:rPr lang="en-GB"/>
              <a:t>replaced informal scheme under DPA 1984, 1998</a:t>
            </a:r>
          </a:p>
          <a:p>
            <a:r>
              <a:rPr lang="en-GB"/>
              <a:t>Part II			surveillance &amp; informers</a:t>
            </a:r>
          </a:p>
          <a:p>
            <a:pPr lvl="1"/>
            <a:r>
              <a:rPr lang="en-GB"/>
              <a:t>necessary for HRA 1998 compliance</a:t>
            </a:r>
          </a:p>
          <a:p>
            <a:r>
              <a:rPr lang="en-GB"/>
              <a:t>Part III			encryption</a:t>
            </a:r>
          </a:p>
          <a:p>
            <a:pPr lvl="1"/>
            <a:r>
              <a:rPr lang="en-GB"/>
              <a:t>end of a long road, starting with “key escrow”</a:t>
            </a:r>
          </a:p>
          <a:p>
            <a:r>
              <a:rPr lang="en-GB"/>
              <a:t>Part IV			oversight etc</a:t>
            </a:r>
          </a:p>
          <a:p>
            <a:pPr lvl="1"/>
            <a:r>
              <a:rPr lang="en-GB"/>
              <a:t>sets up tribunal &amp; Interception Commissioner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1779-B627-4BC4-97C5-CD7AF1C2BCFC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Designs\Contemporary.pot</Template>
  <TotalTime>7254</TotalTime>
  <Words>1532</Words>
  <Application>Microsoft PowerPoint</Application>
  <PresentationFormat>On-screen Show (4:3)</PresentationFormat>
  <Paragraphs>258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Default Design</vt:lpstr>
      <vt:lpstr>Ecommerce   An International Perspective on Internet Legislation</vt:lpstr>
      <vt:lpstr>Outline</vt:lpstr>
      <vt:lpstr>Further Reading</vt:lpstr>
      <vt:lpstr>Data Protection Act 1998</vt:lpstr>
      <vt:lpstr>US Privacy</vt:lpstr>
      <vt:lpstr>HIPAA</vt:lpstr>
      <vt:lpstr>Sarbanes-Oxley</vt:lpstr>
      <vt:lpstr>Security Breach Disclosure</vt:lpstr>
      <vt:lpstr>RIP Act 2000</vt:lpstr>
      <vt:lpstr>Electronic Communications Act 2000</vt:lpstr>
      <vt:lpstr>RIP Act 2000 – Encryption</vt:lpstr>
      <vt:lpstr>PATRIOT Act</vt:lpstr>
      <vt:lpstr>Privacy &amp; Electronic Communications</vt:lpstr>
      <vt:lpstr>Data Retention</vt:lpstr>
      <vt:lpstr>E-Commerce Law</vt:lpstr>
      <vt:lpstr>Deep Linking</vt:lpstr>
      <vt:lpstr>Framing, Inlining &amp; Linking</vt:lpstr>
      <vt:lpstr>Brand Names</vt:lpstr>
      <vt:lpstr>Phishing</vt:lpstr>
      <vt:lpstr>Review</vt:lpstr>
      <vt:lpstr> </vt:lpstr>
    </vt:vector>
  </TitlesOfParts>
  <Company>Highwayman Associates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Clayton</dc:creator>
  <cp:lastModifiedBy>Aemro</cp:lastModifiedBy>
  <cp:revision>68</cp:revision>
  <cp:lastPrinted>2004-05-04T11:04:38Z</cp:lastPrinted>
  <dcterms:created xsi:type="dcterms:W3CDTF">1999-11-14T17:37:40Z</dcterms:created>
  <dcterms:modified xsi:type="dcterms:W3CDTF">2011-05-06T04:47:30Z</dcterms:modified>
</cp:coreProperties>
</file>