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70" r:id="rId11"/>
    <p:sldId id="267" r:id="rId12"/>
    <p:sldId id="269" r:id="rId13"/>
    <p:sldId id="271" r:id="rId14"/>
    <p:sldId id="272" r:id="rId15"/>
    <p:sldId id="273" r:id="rId16"/>
    <p:sldId id="275" r:id="rId17"/>
    <p:sldId id="274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07ECE-E4F1-407F-B1E9-5F820C055373}" type="datetimeFigureOut">
              <a:rPr lang="en-US" smtClean="0"/>
              <a:pPr/>
              <a:t>4/14/2011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33381E3-2C35-4A15-ADC8-BB027BFFD1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07ECE-E4F1-407F-B1E9-5F820C055373}" type="datetimeFigureOut">
              <a:rPr lang="en-US" smtClean="0"/>
              <a:pPr/>
              <a:t>4/14/2011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81E3-2C35-4A15-ADC8-BB027BFFD1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07ECE-E4F1-407F-B1E9-5F820C055373}" type="datetimeFigureOut">
              <a:rPr lang="en-US" smtClean="0"/>
              <a:pPr/>
              <a:t>4/14/2011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81E3-2C35-4A15-ADC8-BB027BFFD1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07ECE-E4F1-407F-B1E9-5F820C055373}" type="datetimeFigureOut">
              <a:rPr lang="en-US" smtClean="0"/>
              <a:pPr/>
              <a:t>4/14/2011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81E3-2C35-4A15-ADC8-BB027BFFD1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07ECE-E4F1-407F-B1E9-5F820C055373}" type="datetimeFigureOut">
              <a:rPr lang="en-US" smtClean="0"/>
              <a:pPr/>
              <a:t>4/14/2011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33381E3-2C35-4A15-ADC8-BB027BFFD1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07ECE-E4F1-407F-B1E9-5F820C055373}" type="datetimeFigureOut">
              <a:rPr lang="en-US" smtClean="0"/>
              <a:pPr/>
              <a:t>4/14/2011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81E3-2C35-4A15-ADC8-BB027BFFD1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07ECE-E4F1-407F-B1E9-5F820C055373}" type="datetimeFigureOut">
              <a:rPr lang="en-US" smtClean="0"/>
              <a:pPr/>
              <a:t>4/14/2011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81E3-2C35-4A15-ADC8-BB027BFFD1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07ECE-E4F1-407F-B1E9-5F820C055373}" type="datetimeFigureOut">
              <a:rPr lang="en-US" smtClean="0"/>
              <a:pPr/>
              <a:t>4/14/2011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81E3-2C35-4A15-ADC8-BB027BFFD1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07ECE-E4F1-407F-B1E9-5F820C055373}" type="datetimeFigureOut">
              <a:rPr lang="en-US" smtClean="0"/>
              <a:pPr/>
              <a:t>4/14/2011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81E3-2C35-4A15-ADC8-BB027BFFD1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07ECE-E4F1-407F-B1E9-5F820C055373}" type="datetimeFigureOut">
              <a:rPr lang="en-US" smtClean="0"/>
              <a:pPr/>
              <a:t>4/14/2011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81E3-2C35-4A15-ADC8-BB027BFFD1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07ECE-E4F1-407F-B1E9-5F820C055373}" type="datetimeFigureOut">
              <a:rPr lang="en-US" smtClean="0"/>
              <a:pPr/>
              <a:t>4/14/2011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33381E3-2C35-4A15-ADC8-BB027BFFD1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CC07ECE-E4F1-407F-B1E9-5F820C055373}" type="datetimeFigureOut">
              <a:rPr lang="en-US" smtClean="0"/>
              <a:pPr/>
              <a:t>4/14/2011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33381E3-2C35-4A15-ADC8-BB027BFFD1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86780"/>
            <a:ext cx="7543800" cy="523220"/>
          </a:xfr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chemeClr val="tx1"/>
                </a:solidFill>
                <a:latin typeface="Lucida Sans Typewriter" pitchFamily="49" charset="0"/>
                <a:cs typeface="Tahoma" pitchFamily="34" charset="0"/>
              </a:rPr>
              <a:t>Requirements Engineering Process</a:t>
            </a:r>
            <a:endParaRPr lang="en-US" sz="2800" dirty="0">
              <a:solidFill>
                <a:schemeClr val="tx1"/>
              </a:solidFill>
              <a:latin typeface="Lucida Sans Typewriter" pitchFamily="49" charset="0"/>
              <a:cs typeface="Tahom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Chapter Two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19800" y="5181600"/>
            <a:ext cx="19009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By Esubalew A.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066800"/>
            <a:ext cx="8305800" cy="5105400"/>
          </a:xfrm>
        </p:spPr>
        <p:txBody>
          <a:bodyPr>
            <a:normAutofit/>
          </a:bodyPr>
          <a:lstStyle/>
          <a:p>
            <a:pPr lvl="0"/>
            <a:r>
              <a:rPr lang="en-US" sz="2800" b="1" dirty="0" smtClean="0"/>
              <a:t>RE process activities</a:t>
            </a:r>
            <a:endParaRPr lang="en-GB" sz="2800" b="1" dirty="0" smtClean="0"/>
          </a:p>
          <a:p>
            <a:pPr lvl="1"/>
            <a:r>
              <a:rPr lang="en-US" sz="2800" dirty="0" smtClean="0"/>
              <a:t>Requirements elicitation</a:t>
            </a:r>
          </a:p>
          <a:p>
            <a:pPr lvl="2"/>
            <a:r>
              <a:rPr lang="en-US" sz="2400" dirty="0" smtClean="0"/>
              <a:t>Requirements discovered through consultation with stakeholders</a:t>
            </a:r>
          </a:p>
          <a:p>
            <a:pPr lvl="1"/>
            <a:r>
              <a:rPr lang="en-US" sz="2800" dirty="0" smtClean="0"/>
              <a:t>Requirements analysis and negotiation</a:t>
            </a:r>
          </a:p>
          <a:p>
            <a:pPr lvl="2"/>
            <a:r>
              <a:rPr lang="en-US" sz="2400" dirty="0" smtClean="0"/>
              <a:t>Requirements are analyzed and conflicts resolved through negotiation</a:t>
            </a:r>
          </a:p>
          <a:p>
            <a:pPr lvl="1"/>
            <a:r>
              <a:rPr lang="en-US" sz="2800" dirty="0" smtClean="0"/>
              <a:t>Requirements documentation</a:t>
            </a:r>
          </a:p>
          <a:p>
            <a:pPr lvl="2"/>
            <a:r>
              <a:rPr lang="en-US" sz="2400" dirty="0" smtClean="0"/>
              <a:t>A requirements document is produced</a:t>
            </a:r>
          </a:p>
          <a:p>
            <a:pPr lvl="1"/>
            <a:r>
              <a:rPr lang="en-US" sz="2800" dirty="0" smtClean="0"/>
              <a:t>Requirements validation</a:t>
            </a:r>
          </a:p>
          <a:p>
            <a:pPr lvl="2"/>
            <a:r>
              <a:rPr lang="en-US" sz="2400" dirty="0" smtClean="0"/>
              <a:t>The requirements document is checked for consistency and completeness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04800" y="152400"/>
            <a:ext cx="84582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dirty="0" smtClean="0"/>
              <a:t>Process Models…</a:t>
            </a:r>
            <a:endParaRPr lang="en-GB" sz="40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90600"/>
            <a:ext cx="8763000" cy="5410200"/>
          </a:xfrm>
        </p:spPr>
        <p:txBody>
          <a:bodyPr>
            <a:normAutofit/>
          </a:bodyPr>
          <a:lstStyle/>
          <a:p>
            <a:pPr lvl="1"/>
            <a:r>
              <a:rPr lang="en-US" sz="2600" b="1" i="1" dirty="0" smtClean="0"/>
              <a:t>Fine-grain activity models </a:t>
            </a:r>
          </a:p>
          <a:p>
            <a:pPr lvl="2"/>
            <a:r>
              <a:rPr lang="en-US" sz="2400" dirty="0" smtClean="0"/>
              <a:t>detailed model of a specific process. </a:t>
            </a:r>
          </a:p>
          <a:p>
            <a:pPr lvl="2"/>
            <a:r>
              <a:rPr lang="en-US" sz="2400" dirty="0" smtClean="0"/>
              <a:t>Used for understanding &amp; for improving existing process</a:t>
            </a:r>
          </a:p>
          <a:p>
            <a:pPr lvl="1"/>
            <a:r>
              <a:rPr lang="en-US" sz="2600" b="1" i="1" dirty="0" smtClean="0"/>
              <a:t>Role-action models </a:t>
            </a:r>
          </a:p>
          <a:p>
            <a:pPr lvl="2"/>
            <a:r>
              <a:rPr lang="en-US" sz="2400" dirty="0" smtClean="0"/>
              <a:t>show the role of different people involved in the process &amp; the actions which they take. </a:t>
            </a:r>
          </a:p>
          <a:p>
            <a:pPr lvl="2"/>
            <a:r>
              <a:rPr lang="en-US" sz="2400" dirty="0" smtClean="0"/>
              <a:t>Helpful for process understanding &amp; automation</a:t>
            </a:r>
          </a:p>
          <a:p>
            <a:pPr lvl="1"/>
            <a:r>
              <a:rPr lang="en-US" sz="2600" b="1" i="1" dirty="0" smtClean="0"/>
              <a:t>Entity-relation models </a:t>
            </a:r>
          </a:p>
          <a:p>
            <a:pPr lvl="2"/>
            <a:r>
              <a:rPr lang="en-US" sz="2400" dirty="0" smtClean="0"/>
              <a:t>Show the process inputs, outputs &amp; intermediate results &amp; the relationships b/n them</a:t>
            </a:r>
          </a:p>
          <a:p>
            <a:pPr lvl="2"/>
            <a:r>
              <a:rPr lang="en-US" sz="2400" dirty="0" smtClean="0"/>
              <a:t>Used in a quality management system &amp; supplement models of process activities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04800" y="152400"/>
            <a:ext cx="84582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sz="4000" dirty="0" smtClean="0"/>
              <a:t>Process Models…</a:t>
            </a:r>
            <a:endParaRPr lang="en-GB" sz="40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066800"/>
            <a:ext cx="8610600" cy="5334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Actors in a process are the people involved in the execution of that process</a:t>
            </a:r>
          </a:p>
          <a:p>
            <a:r>
              <a:rPr lang="en-US" sz="2800" dirty="0" smtClean="0"/>
              <a:t>Actors are normally identified by their roles e.g. project manager, purchasing director, system engineer rather than individually</a:t>
            </a:r>
          </a:p>
          <a:p>
            <a:r>
              <a:rPr lang="en-US" sz="2800" dirty="0" smtClean="0"/>
              <a:t>Requirements engineering involves actors who are primarily interested in the problem to be solved (end-users, etc) as well actors interested in the solution (system designers, etc.)</a:t>
            </a:r>
          </a:p>
          <a:p>
            <a:r>
              <a:rPr lang="en-US" sz="2800" dirty="0" smtClean="0"/>
              <a:t>Role-action diagrams are process models which show the actors associated with different process activities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04800" y="152400"/>
            <a:ext cx="84582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GB" sz="4000" dirty="0" smtClean="0"/>
              <a:t>Actors in RE process</a:t>
            </a:r>
            <a:endParaRPr lang="en-US" sz="40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066800"/>
            <a:ext cx="8305800" cy="5105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600" dirty="0" smtClean="0"/>
              <a:t> 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04800" y="152400"/>
            <a:ext cx="84582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GB" sz="4000" dirty="0" smtClean="0"/>
              <a:t>Actors in RE process...</a:t>
            </a:r>
            <a:endParaRPr lang="en-US" sz="4000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990600"/>
            <a:ext cx="8610600" cy="3657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1066800" y="5410200"/>
            <a:ext cx="71497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Role Action Diagram (RAD) for software prototyping</a:t>
            </a:r>
            <a:endParaRPr lang="en-U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066800"/>
            <a:ext cx="8305800" cy="55626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Human and social factors</a:t>
            </a:r>
          </a:p>
          <a:p>
            <a:pPr lvl="1"/>
            <a:r>
              <a:rPr lang="en-US" dirty="0" smtClean="0"/>
              <a:t>Requirements engineering processes are dominated by human, social and organizational factors because they always involve a range of stakeholders from different backgrounds and with different individual and organizational goals.</a:t>
            </a:r>
          </a:p>
          <a:p>
            <a:pPr lvl="1"/>
            <a:r>
              <a:rPr lang="en-US" dirty="0" smtClean="0"/>
              <a:t>System stakeholders may come from a range of technical and non-technical background and from different disciplines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04800" y="76200"/>
            <a:ext cx="84582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GB" sz="4000" dirty="0" smtClean="0"/>
              <a:t>Actors in RE process...</a:t>
            </a:r>
            <a:endParaRPr lang="en-US" sz="4000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838200"/>
            <a:ext cx="78486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066800"/>
            <a:ext cx="8458200" cy="5486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CASE tools provide automated support for software engineering processes</a:t>
            </a:r>
          </a:p>
          <a:p>
            <a:pPr lvl="1"/>
            <a:r>
              <a:rPr lang="en-US" dirty="0" smtClean="0"/>
              <a:t>CASE tools increase productivity (not though the scale predicted ) and product quality</a:t>
            </a:r>
          </a:p>
          <a:p>
            <a:r>
              <a:rPr lang="en-US" sz="2800" dirty="0" smtClean="0"/>
              <a:t>The most mature CASE tools support well understood activities such as designing,  programming and testing and the use of structured methods</a:t>
            </a:r>
          </a:p>
          <a:p>
            <a:r>
              <a:rPr lang="en-US" sz="2800" dirty="0" smtClean="0"/>
              <a:t>Support for requirements engineering is still limited because of the informality and the variability of the process</a:t>
            </a:r>
          </a:p>
          <a:p>
            <a:pPr lvl="1"/>
            <a:r>
              <a:rPr lang="en-US" sz="2600" dirty="0" smtClean="0"/>
              <a:t>Some companies have developed their own tools which are directed towards their own RE process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04800" y="152400"/>
            <a:ext cx="84582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GB" sz="4000" dirty="0" smtClean="0"/>
              <a:t>Process support</a:t>
            </a:r>
            <a:endParaRPr lang="en-US" sz="4000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990600"/>
            <a:ext cx="8458200" cy="5715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There are two types of tools which are available to support the requirement engineering process</a:t>
            </a:r>
          </a:p>
          <a:p>
            <a:pPr lvl="1"/>
            <a:r>
              <a:rPr lang="en-US" sz="2800" b="1" i="1" dirty="0" smtClean="0"/>
              <a:t>Modeling and validation tools </a:t>
            </a:r>
          </a:p>
          <a:p>
            <a:pPr lvl="2"/>
            <a:r>
              <a:rPr lang="en-US" sz="2600" dirty="0" smtClean="0"/>
              <a:t>support the development of system models which can be used to specify the system and the checking of these models for completeness and consistency. </a:t>
            </a:r>
          </a:p>
          <a:p>
            <a:pPr lvl="2"/>
            <a:r>
              <a:rPr lang="en-US" sz="2600" dirty="0" smtClean="0"/>
              <a:t>Modeling tools are developed  based on structured methods </a:t>
            </a:r>
            <a:r>
              <a:rPr lang="en-US" sz="2800" i="1" dirty="0" smtClean="0"/>
              <a:t>SADT</a:t>
            </a:r>
            <a:r>
              <a:rPr lang="en-US" sz="2600" dirty="0" smtClean="0"/>
              <a:t>, or specialized requirement languages such as RSL.</a:t>
            </a:r>
          </a:p>
          <a:p>
            <a:pPr lvl="2"/>
            <a:r>
              <a:rPr lang="en-US" sz="2600" dirty="0" smtClean="0"/>
              <a:t>If a mathematical model of requirements are developed using (Z for example) then more extensive checkers may be used</a:t>
            </a:r>
          </a:p>
          <a:p>
            <a:pPr lvl="2"/>
            <a:r>
              <a:rPr lang="en-US" sz="2400" b="1" i="1" dirty="0" smtClean="0"/>
              <a:t>Examples:  </a:t>
            </a:r>
            <a:r>
              <a:rPr lang="en-US" sz="2400" dirty="0" smtClean="0"/>
              <a:t>IBM’s Rational Rose, UML based various modeling tools, ..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04800" y="152400"/>
            <a:ext cx="84582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GB" sz="4000" dirty="0" smtClean="0"/>
              <a:t>Process support...</a:t>
            </a:r>
            <a:endParaRPr lang="en-US" sz="40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90600"/>
            <a:ext cx="8534400" cy="5638800"/>
          </a:xfrm>
        </p:spPr>
        <p:txBody>
          <a:bodyPr>
            <a:normAutofit/>
          </a:bodyPr>
          <a:lstStyle/>
          <a:p>
            <a:pPr lvl="1"/>
            <a:r>
              <a:rPr lang="en-US" sz="2800" b="1" i="1" dirty="0" smtClean="0"/>
              <a:t>Management tools </a:t>
            </a:r>
          </a:p>
          <a:p>
            <a:pPr lvl="2"/>
            <a:r>
              <a:rPr lang="en-US" sz="2400" dirty="0" smtClean="0"/>
              <a:t>Help to manage a database of requirements and support the management of changes to these requirements.</a:t>
            </a:r>
          </a:p>
          <a:p>
            <a:pPr lvl="2"/>
            <a:r>
              <a:rPr lang="en-US" sz="2400" dirty="0" smtClean="0"/>
              <a:t>These tools are developed to alleviate the problem of  large amount of data  collected in RE process &amp; variability of  requirements</a:t>
            </a:r>
          </a:p>
          <a:p>
            <a:pPr lvl="2"/>
            <a:r>
              <a:rPr lang="en-US" sz="2400" dirty="0" smtClean="0"/>
              <a:t>Examples: </a:t>
            </a:r>
            <a:r>
              <a:rPr lang="en-US" sz="2400" dirty="0" err="1" smtClean="0"/>
              <a:t>RequisitPro</a:t>
            </a:r>
            <a:r>
              <a:rPr lang="en-US" sz="2400" dirty="0" smtClean="0"/>
              <a:t>, DOORS </a:t>
            </a:r>
          </a:p>
          <a:p>
            <a:pPr lvl="2"/>
            <a:r>
              <a:rPr lang="en-US" sz="2400" dirty="0" smtClean="0"/>
              <a:t>Requirement Management tools provide a range of facilities to access the information about the requirements. </a:t>
            </a:r>
          </a:p>
          <a:p>
            <a:pPr lvl="3"/>
            <a:r>
              <a:rPr lang="en-US" sz="2200" dirty="0" smtClean="0"/>
              <a:t>Requirements browser</a:t>
            </a:r>
          </a:p>
          <a:p>
            <a:pPr lvl="3"/>
            <a:r>
              <a:rPr lang="en-US" sz="2200" dirty="0" smtClean="0"/>
              <a:t>Requirements query system</a:t>
            </a:r>
          </a:p>
          <a:p>
            <a:pPr lvl="3"/>
            <a:r>
              <a:rPr lang="en-US" sz="2200" dirty="0" smtClean="0"/>
              <a:t>Traceability support system</a:t>
            </a:r>
          </a:p>
          <a:p>
            <a:pPr lvl="3"/>
            <a:r>
              <a:rPr lang="en-US" sz="2200" dirty="0" smtClean="0"/>
              <a:t>Report generator</a:t>
            </a:r>
          </a:p>
          <a:p>
            <a:pPr lvl="3"/>
            <a:r>
              <a:rPr lang="en-US" sz="2200" dirty="0" smtClean="0"/>
              <a:t>Requirements converter and word processor linker</a:t>
            </a:r>
          </a:p>
          <a:p>
            <a:pPr lvl="3"/>
            <a:r>
              <a:rPr lang="en-US" sz="2200" dirty="0" smtClean="0"/>
              <a:t>Change control system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04800" y="152400"/>
            <a:ext cx="84582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GB" sz="4000" dirty="0" smtClean="0"/>
              <a:t>Process support...</a:t>
            </a:r>
            <a:endParaRPr lang="en-US" sz="40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152400"/>
            <a:ext cx="84582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GB" sz="4000" dirty="0" smtClean="0"/>
              <a:t>Process support...</a:t>
            </a:r>
            <a:endParaRPr lang="en-US" sz="4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990600"/>
            <a:ext cx="8676122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2286000" y="5953780"/>
            <a:ext cx="48984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A requirements management system</a:t>
            </a:r>
            <a:endParaRPr lang="en-US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990600"/>
            <a:ext cx="8686800" cy="54864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Process improvement is concerned with modifying processes in order to meet some improvement objectives</a:t>
            </a:r>
          </a:p>
          <a:p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Improvement objectives</a:t>
            </a:r>
          </a:p>
          <a:p>
            <a:pPr lvl="1"/>
            <a:r>
              <a:rPr lang="en-US" i="1" dirty="0" smtClean="0"/>
              <a:t>Quality improvement </a:t>
            </a:r>
            <a:r>
              <a:rPr lang="en-US" dirty="0" smtClean="0"/>
              <a:t>– fewer errors, more complete,  better reflect real needs, etc</a:t>
            </a:r>
          </a:p>
          <a:p>
            <a:pPr lvl="1"/>
            <a:r>
              <a:rPr lang="en-US" i="1" dirty="0" smtClean="0"/>
              <a:t>Schedule reduction </a:t>
            </a:r>
            <a:r>
              <a:rPr lang="en-US" dirty="0" smtClean="0"/>
              <a:t>– output produced more quickly</a:t>
            </a:r>
          </a:p>
          <a:p>
            <a:pPr lvl="1"/>
            <a:r>
              <a:rPr lang="en-US" i="1" dirty="0" smtClean="0"/>
              <a:t>Resource reduction </a:t>
            </a:r>
            <a:r>
              <a:rPr lang="en-US" dirty="0" smtClean="0"/>
              <a:t>- fewer resources needed to enact the process</a:t>
            </a:r>
          </a:p>
          <a:p>
            <a:r>
              <a:rPr lang="en-US" sz="2800" dirty="0" smtClean="0"/>
              <a:t>There are four questions which should be answered when planning process improvements</a:t>
            </a:r>
          </a:p>
          <a:p>
            <a:pPr lvl="1"/>
            <a:r>
              <a:rPr lang="en-US" dirty="0" smtClean="0"/>
              <a:t>What are the problems with current processes?</a:t>
            </a:r>
          </a:p>
          <a:p>
            <a:pPr lvl="1"/>
            <a:r>
              <a:rPr lang="en-US" dirty="0" smtClean="0"/>
              <a:t>What are the improvement goals?</a:t>
            </a:r>
          </a:p>
          <a:p>
            <a:pPr lvl="1"/>
            <a:r>
              <a:rPr lang="en-US" dirty="0" smtClean="0"/>
              <a:t>How can process improvement be introduced to achieve these goals?</a:t>
            </a:r>
          </a:p>
          <a:p>
            <a:pPr lvl="1"/>
            <a:r>
              <a:rPr lang="en-US" dirty="0" smtClean="0"/>
              <a:t>How should process improvements be controlled and managed?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04800" y="152400"/>
            <a:ext cx="84582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GB" sz="4000" dirty="0" smtClean="0"/>
              <a:t>Process Improvement</a:t>
            </a:r>
            <a:endParaRPr lang="en-US" sz="40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153400" cy="5410200"/>
          </a:xfrm>
        </p:spPr>
        <p:txBody>
          <a:bodyPr/>
          <a:lstStyle/>
          <a:p>
            <a:pPr lvl="0"/>
            <a:r>
              <a:rPr lang="en-GB" sz="3200" dirty="0" smtClean="0"/>
              <a:t>What is process?</a:t>
            </a:r>
          </a:p>
          <a:p>
            <a:r>
              <a:rPr lang="en-GB" sz="3200" dirty="0" smtClean="0"/>
              <a:t>Requirement Engineering process</a:t>
            </a:r>
          </a:p>
          <a:p>
            <a:r>
              <a:rPr lang="en-US" sz="3200" dirty="0" smtClean="0"/>
              <a:t>RE process variability</a:t>
            </a:r>
            <a:endParaRPr lang="en-GB" sz="3200" dirty="0" smtClean="0"/>
          </a:p>
          <a:p>
            <a:pPr lvl="0"/>
            <a:r>
              <a:rPr lang="en-GB" sz="3200" dirty="0" smtClean="0"/>
              <a:t>Process Models</a:t>
            </a:r>
            <a:endParaRPr lang="en-US" sz="3200" dirty="0" smtClean="0"/>
          </a:p>
          <a:p>
            <a:pPr lvl="0"/>
            <a:r>
              <a:rPr lang="en-GB" sz="3200" dirty="0" smtClean="0"/>
              <a:t>Actors in Requirements engineering process</a:t>
            </a:r>
            <a:endParaRPr lang="en-US" sz="3200" dirty="0" smtClean="0"/>
          </a:p>
          <a:p>
            <a:pPr lvl="0"/>
            <a:r>
              <a:rPr lang="en-GB" sz="3200" dirty="0" smtClean="0"/>
              <a:t>Process support</a:t>
            </a:r>
            <a:endParaRPr lang="en-US" sz="3200" dirty="0" smtClean="0"/>
          </a:p>
          <a:p>
            <a:r>
              <a:rPr lang="en-GB" sz="3200" dirty="0" smtClean="0"/>
              <a:t>Process Improvement</a:t>
            </a:r>
          </a:p>
          <a:p>
            <a:pPr lvl="1"/>
            <a:r>
              <a:rPr lang="en-GB" sz="2800" dirty="0" smtClean="0"/>
              <a:t>Process Maturity</a:t>
            </a:r>
          </a:p>
          <a:p>
            <a:pPr lvl="1"/>
            <a:r>
              <a:rPr lang="en-GB" sz="2800" dirty="0" smtClean="0"/>
              <a:t>A requirement engineering process maturity model</a:t>
            </a:r>
          </a:p>
          <a:p>
            <a:pPr lvl="1"/>
            <a:r>
              <a:rPr lang="en-US" sz="2800" dirty="0" smtClean="0"/>
              <a:t>Good practice for RE process improvement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04800" y="228600"/>
            <a:ext cx="84582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74320" lvl="1" indent="-274320" algn="ctr">
              <a:buClr>
                <a:schemeClr val="accent3"/>
              </a:buClr>
              <a:buSzPct val="95000"/>
              <a:defRPr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Contents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990600"/>
            <a:ext cx="8458200" cy="5486400"/>
          </a:xfrm>
        </p:spPr>
        <p:txBody>
          <a:bodyPr>
            <a:normAutofit/>
          </a:bodyPr>
          <a:lstStyle/>
          <a:p>
            <a:r>
              <a:rPr lang="en-US" dirty="0" smtClean="0"/>
              <a:t>RE process problems</a:t>
            </a:r>
          </a:p>
          <a:p>
            <a:pPr lvl="1"/>
            <a:r>
              <a:rPr lang="en-US" dirty="0" smtClean="0"/>
              <a:t>Lack of stakeholder involvement</a:t>
            </a:r>
          </a:p>
          <a:p>
            <a:pPr lvl="1"/>
            <a:r>
              <a:rPr lang="en-US" dirty="0" smtClean="0"/>
              <a:t>Business needs not considered</a:t>
            </a:r>
          </a:p>
          <a:p>
            <a:pPr lvl="1"/>
            <a:r>
              <a:rPr lang="en-US" dirty="0" smtClean="0"/>
              <a:t>Lack of requirements management</a:t>
            </a:r>
          </a:p>
          <a:p>
            <a:pPr lvl="1"/>
            <a:r>
              <a:rPr lang="en-US" dirty="0" smtClean="0"/>
              <a:t>Lack of defined responsibilities</a:t>
            </a:r>
          </a:p>
          <a:p>
            <a:pPr lvl="1"/>
            <a:r>
              <a:rPr lang="en-US" dirty="0" smtClean="0"/>
              <a:t>Stakeholder communication problems</a:t>
            </a:r>
          </a:p>
          <a:p>
            <a:pPr lvl="1"/>
            <a:r>
              <a:rPr lang="en-US" dirty="0" smtClean="0"/>
              <a:t>Over-long schedules and poor quality requirements documents</a:t>
            </a:r>
          </a:p>
          <a:p>
            <a:r>
              <a:rPr lang="en-US" dirty="0" smtClean="0"/>
              <a:t>There is no standard set of process improvement which should be introduced nor is there a standard requirement engineering process which all organizations should be aiming to.</a:t>
            </a:r>
          </a:p>
          <a:p>
            <a:r>
              <a:rPr lang="en-US" dirty="0" smtClean="0"/>
              <a:t>Rather, the appropriate improvement depend on the type of organization and the organizational culture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04800" y="152400"/>
            <a:ext cx="84582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GB" sz="4000" dirty="0" smtClean="0"/>
              <a:t>Process Improvement...</a:t>
            </a:r>
            <a:endParaRPr lang="en-US" sz="4000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066800"/>
            <a:ext cx="8839200" cy="5410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Process maturity can be thought of as the extent that </a:t>
            </a:r>
            <a:r>
              <a:rPr lang="en-US" sz="2800" i="1" dirty="0" smtClean="0"/>
              <a:t>an organization has defined its processes</a:t>
            </a:r>
            <a:r>
              <a:rPr lang="en-US" sz="2800" dirty="0" smtClean="0"/>
              <a:t>, </a:t>
            </a:r>
            <a:r>
              <a:rPr lang="en-US" sz="2800" i="1" dirty="0" smtClean="0"/>
              <a:t>actively controls these processes </a:t>
            </a:r>
            <a:r>
              <a:rPr lang="en-US" sz="2800" dirty="0" smtClean="0"/>
              <a:t>and </a:t>
            </a:r>
            <a:r>
              <a:rPr lang="en-US" sz="2800" i="1" dirty="0" smtClean="0"/>
              <a:t>provides systematic human </a:t>
            </a:r>
            <a:r>
              <a:rPr lang="en-US" sz="2800" dirty="0" smtClean="0"/>
              <a:t>and </a:t>
            </a:r>
            <a:r>
              <a:rPr lang="en-US" sz="2800" i="1" dirty="0" smtClean="0"/>
              <a:t>computer-based support for them</a:t>
            </a:r>
            <a:r>
              <a:rPr lang="en-US" sz="2800" dirty="0" smtClean="0"/>
              <a:t>.</a:t>
            </a:r>
          </a:p>
          <a:p>
            <a:pPr lvl="1"/>
            <a:r>
              <a:rPr lang="en-US" dirty="0" smtClean="0"/>
              <a:t>An organization which has 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defined a set of standards for processes </a:t>
            </a:r>
            <a:r>
              <a:rPr lang="en-US" dirty="0" smtClean="0"/>
              <a:t>and provide tool support for these standards is more mature than an organization with only informal process definition.</a:t>
            </a:r>
          </a:p>
          <a:p>
            <a:r>
              <a:rPr lang="en-US" sz="2800" dirty="0" smtClean="0"/>
              <a:t>The SEI’s Capability Maturity Model (CMM) is a framework for assessing software process maturity in development organizations</a:t>
            </a:r>
          </a:p>
          <a:p>
            <a:r>
              <a:rPr lang="en-US" sz="2800" dirty="0" smtClean="0"/>
              <a:t>The basic idea underlying the CMM approach is that organizations should asses their maturity then introduce process changes which will enable them to progress up the maturity </a:t>
            </a:r>
            <a:r>
              <a:rPr lang="en-US" sz="2800" b="1" i="1" dirty="0" smtClean="0"/>
              <a:t>‘ladder’ </a:t>
            </a:r>
            <a:r>
              <a:rPr lang="en-US" sz="2800" dirty="0" smtClean="0"/>
              <a:t>in a five stage process.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04800" y="152400"/>
            <a:ext cx="84582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sz="4000" dirty="0" smtClean="0"/>
              <a:t>Process maturity</a:t>
            </a:r>
          </a:p>
        </p:txBody>
      </p:sp>
    </p:spTree>
  </p:cSld>
  <p:clrMapOvr>
    <a:masterClrMapping/>
  </p:clrMapOvr>
  <p:transition>
    <p:wipe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066800"/>
            <a:ext cx="8458200" cy="5486400"/>
          </a:xfrm>
        </p:spPr>
        <p:txBody>
          <a:bodyPr>
            <a:normAutofit/>
          </a:bodyPr>
          <a:lstStyle/>
          <a:p>
            <a:r>
              <a:rPr lang="en-US" dirty="0" smtClean="0"/>
              <a:t>….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04800" y="152400"/>
            <a:ext cx="84582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sz="4000" dirty="0" smtClean="0"/>
              <a:t>Process maturity…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219200"/>
            <a:ext cx="8458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3581400" y="5943600"/>
            <a:ext cx="533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Process Capability Maturity Model </a:t>
            </a:r>
            <a:endParaRPr lang="en-US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14400"/>
            <a:ext cx="8534400" cy="5791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Level 1 - Initial (Chaotic)</a:t>
            </a:r>
          </a:p>
          <a:p>
            <a:pPr lvl="1"/>
            <a:r>
              <a:rPr lang="en-US" dirty="0" smtClean="0"/>
              <a:t>have undocumented and undisciplined process , the environment for the processes is chaotic or unstable</a:t>
            </a:r>
          </a:p>
          <a:p>
            <a:r>
              <a:rPr lang="en-US" dirty="0" smtClean="0"/>
              <a:t>Level 2 – Repeatable</a:t>
            </a:r>
          </a:p>
          <a:p>
            <a:pPr lvl="1"/>
            <a:r>
              <a:rPr lang="en-US" dirty="0" smtClean="0"/>
              <a:t>Have  basic cost and schedule management procedures in the and processes are repeatable, possibly with consistent results</a:t>
            </a:r>
          </a:p>
          <a:p>
            <a:r>
              <a:rPr lang="en-US" dirty="0" smtClean="0"/>
              <a:t>Level 3 – Defined</a:t>
            </a:r>
          </a:p>
          <a:p>
            <a:pPr lvl="1"/>
            <a:r>
              <a:rPr lang="en-US" dirty="0" smtClean="0"/>
              <a:t>processes at this level are sets of defined and documented standard processes established and subject to some degree of improvement over time.</a:t>
            </a:r>
          </a:p>
          <a:p>
            <a:r>
              <a:rPr lang="en-US" dirty="0" smtClean="0"/>
              <a:t>Level 4 – Managed</a:t>
            </a:r>
          </a:p>
          <a:p>
            <a:pPr lvl="1"/>
            <a:r>
              <a:rPr lang="en-US" dirty="0" smtClean="0"/>
              <a:t>Detailed measurements of both process and product quality are collected and used to control the process</a:t>
            </a:r>
          </a:p>
          <a:p>
            <a:r>
              <a:rPr lang="en-US" dirty="0" smtClean="0"/>
              <a:t>Level 5 – Optimizing</a:t>
            </a:r>
          </a:p>
          <a:p>
            <a:pPr lvl="1"/>
            <a:r>
              <a:rPr lang="en-US" i="1" dirty="0" smtClean="0"/>
              <a:t>has a continuous process improvement strategy,  </a:t>
            </a:r>
            <a:endParaRPr lang="en-US" dirty="0" smtClean="0"/>
          </a:p>
        </p:txBody>
      </p:sp>
      <p:sp>
        <p:nvSpPr>
          <p:cNvPr id="4" name="Rounded Rectangle 3"/>
          <p:cNvSpPr/>
          <p:nvPr/>
        </p:nvSpPr>
        <p:spPr>
          <a:xfrm>
            <a:off x="304800" y="152400"/>
            <a:ext cx="84582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sz="4000" dirty="0" smtClean="0"/>
              <a:t>Process maturity…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143000"/>
            <a:ext cx="86868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Requirement engineering process maturity is extent to which an organization has defined requirement engineering process based on good requirement engineering practice.</a:t>
            </a:r>
          </a:p>
          <a:p>
            <a:r>
              <a:rPr lang="en-US" dirty="0" smtClean="0"/>
              <a:t>An organization with a mature RE process </a:t>
            </a:r>
          </a:p>
          <a:p>
            <a:pPr lvl="1"/>
            <a:r>
              <a:rPr lang="en-US" dirty="0" smtClean="0"/>
              <a:t>will have this process explicitly defined.</a:t>
            </a:r>
          </a:p>
          <a:p>
            <a:pPr lvl="1"/>
            <a:r>
              <a:rPr lang="en-US" dirty="0" smtClean="0"/>
              <a:t>Will use appropriate methods and techniques</a:t>
            </a:r>
          </a:p>
          <a:p>
            <a:pPr lvl="1"/>
            <a:r>
              <a:rPr lang="en-US" dirty="0" smtClean="0"/>
              <a:t>Will have defined standards for requirement documents, requirement descriptions, etc </a:t>
            </a:r>
          </a:p>
          <a:p>
            <a:pPr lvl="1"/>
            <a:r>
              <a:rPr lang="en-US" dirty="0" smtClean="0"/>
              <a:t>Will have used automated tools to support the process</a:t>
            </a:r>
          </a:p>
          <a:p>
            <a:pPr lvl="1"/>
            <a:r>
              <a:rPr lang="en-US" dirty="0" smtClean="0"/>
              <a:t>Will have management policies and procedures in place to ensure that the process is followed </a:t>
            </a:r>
          </a:p>
          <a:p>
            <a:pPr lvl="1"/>
            <a:r>
              <a:rPr lang="en-US" dirty="0" smtClean="0"/>
              <a:t>May use process measurements to collect information about the process to help assess the value of process changes.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04800" y="228600"/>
            <a:ext cx="84582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sz="4000" dirty="0" smtClean="0"/>
              <a:t>RE process Maturity Model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914400"/>
            <a:ext cx="8686800" cy="5638800"/>
          </a:xfrm>
        </p:spPr>
        <p:txBody>
          <a:bodyPr>
            <a:normAutofit/>
          </a:bodyPr>
          <a:lstStyle/>
          <a:p>
            <a:r>
              <a:rPr lang="en-US" dirty="0" smtClean="0"/>
              <a:t>The CMM is mostly concerned with the management of software development process and doesn’t cover RE process.</a:t>
            </a:r>
          </a:p>
          <a:p>
            <a:r>
              <a:rPr lang="en-US" dirty="0" smtClean="0"/>
              <a:t>A comparable model of RE process maturity is discussed by </a:t>
            </a:r>
            <a:r>
              <a:rPr lang="en-US" dirty="0" err="1" smtClean="0"/>
              <a:t>Sommerville</a:t>
            </a:r>
            <a:r>
              <a:rPr lang="en-US" dirty="0" smtClean="0"/>
              <a:t> &amp; </a:t>
            </a:r>
            <a:r>
              <a:rPr lang="en-US" dirty="0" err="1" smtClean="0"/>
              <a:t>Swayer</a:t>
            </a:r>
            <a:r>
              <a:rPr lang="en-US" dirty="0" smtClean="0"/>
              <a:t>, 1997.</a:t>
            </a:r>
          </a:p>
          <a:p>
            <a:r>
              <a:rPr lang="en-US" dirty="0" smtClean="0"/>
              <a:t>The requirement process maturity model is three-level model</a:t>
            </a:r>
          </a:p>
          <a:p>
            <a:endParaRPr lang="en-US" dirty="0" smtClean="0"/>
          </a:p>
        </p:txBody>
      </p:sp>
      <p:sp>
        <p:nvSpPr>
          <p:cNvPr id="4" name="Rounded Rectangle 3"/>
          <p:cNvSpPr/>
          <p:nvPr/>
        </p:nvSpPr>
        <p:spPr>
          <a:xfrm>
            <a:off x="304800" y="152400"/>
            <a:ext cx="84582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sz="4000" dirty="0" smtClean="0"/>
              <a:t>RE process Maturity Model…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048000"/>
            <a:ext cx="81534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066800"/>
            <a:ext cx="8534400" cy="54102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Level 1: Initial Level</a:t>
            </a:r>
          </a:p>
          <a:p>
            <a:pPr lvl="1"/>
            <a:r>
              <a:rPr lang="en-US" sz="2600" dirty="0" smtClean="0"/>
              <a:t>Do not have a defined RE process &amp; often suffer from requirements problems such as excessive requirements volatility, unsatisfied stakeholders &amp; large rework costs when requirements change. </a:t>
            </a:r>
          </a:p>
          <a:p>
            <a:pPr lvl="1"/>
            <a:r>
              <a:rPr lang="en-US" sz="2600" dirty="0" smtClean="0"/>
              <a:t>They do not use advanced methods to support their requirements engineering process.</a:t>
            </a:r>
          </a:p>
          <a:p>
            <a:pPr lvl="1"/>
            <a:r>
              <a:rPr lang="en-US" sz="2600" dirty="0" smtClean="0"/>
              <a:t>They often fail to produce good quality requirement documents on time &amp; within budget.</a:t>
            </a:r>
          </a:p>
          <a:p>
            <a:pPr lvl="1"/>
            <a:r>
              <a:rPr lang="en-US" sz="2600" dirty="0" smtClean="0"/>
              <a:t>The requirements are dependent on the skills and experience of individual engineers for requirements elicitation, analysis &amp; validation.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04800" y="228600"/>
            <a:ext cx="84582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sz="4000" dirty="0" smtClean="0"/>
              <a:t>RE process Maturity Model…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990600"/>
            <a:ext cx="8839200" cy="5562600"/>
          </a:xfrm>
        </p:spPr>
        <p:txBody>
          <a:bodyPr>
            <a:normAutofit lnSpcReduction="10000"/>
          </a:bodyPr>
          <a:lstStyle/>
          <a:p>
            <a:r>
              <a:rPr lang="en-US" sz="2800" b="1" dirty="0" smtClean="0"/>
              <a:t>Level 2: Repeatable level</a:t>
            </a:r>
          </a:p>
          <a:p>
            <a:pPr lvl="1"/>
            <a:r>
              <a:rPr lang="en-US" sz="2600" dirty="0" smtClean="0"/>
              <a:t>Have defined standards for requirements documents and requirements descriptions and have introduced policies and procedures for requirements management.</a:t>
            </a:r>
          </a:p>
          <a:p>
            <a:pPr lvl="1"/>
            <a:r>
              <a:rPr lang="en-US" sz="2600" dirty="0" smtClean="0"/>
              <a:t>They may use some advanced tools and techniques in their RE process</a:t>
            </a:r>
          </a:p>
          <a:p>
            <a:pPr lvl="1"/>
            <a:r>
              <a:rPr lang="en-US" sz="2600" dirty="0" smtClean="0"/>
              <a:t>Their requirements documents are likely to be of a consistent high quality and to produced on schedule.</a:t>
            </a:r>
          </a:p>
          <a:p>
            <a:r>
              <a:rPr lang="en-US" sz="2800" b="1" dirty="0" smtClean="0"/>
              <a:t>Levels: Defined level</a:t>
            </a:r>
          </a:p>
          <a:p>
            <a:pPr lvl="1"/>
            <a:r>
              <a:rPr lang="en-US" sz="2600" dirty="0" smtClean="0"/>
              <a:t>Have a defined requirements engineers process model based on good practice and techniques.</a:t>
            </a:r>
          </a:p>
          <a:p>
            <a:pPr lvl="1"/>
            <a:r>
              <a:rPr lang="en-US" sz="2600" dirty="0" smtClean="0"/>
              <a:t>They have an active process improvement </a:t>
            </a:r>
            <a:r>
              <a:rPr lang="en-US" sz="2600" dirty="0" err="1" smtClean="0"/>
              <a:t>programme</a:t>
            </a:r>
            <a:r>
              <a:rPr lang="en-US" sz="2600" dirty="0" smtClean="0"/>
              <a:t> in place and can make objective assessments of the value of new methods &amp; techniques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04800" y="152400"/>
            <a:ext cx="84582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sz="4000" dirty="0" smtClean="0"/>
              <a:t>RE process Maturity Model…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066800"/>
            <a:ext cx="8686800" cy="54102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RE processes can be improved by the systematic introduction of good requirements engineering practice</a:t>
            </a:r>
          </a:p>
          <a:p>
            <a:r>
              <a:rPr lang="en-US" sz="2800" dirty="0" smtClean="0"/>
              <a:t>Each improvement cycle identifies good practice guidelines and works to introduce them in an organization</a:t>
            </a:r>
          </a:p>
          <a:p>
            <a:r>
              <a:rPr lang="en-US" sz="2800" dirty="0" smtClean="0"/>
              <a:t>Examples of good practice guidelines</a:t>
            </a:r>
          </a:p>
          <a:p>
            <a:pPr lvl="1"/>
            <a:r>
              <a:rPr lang="en-US" dirty="0" smtClean="0"/>
              <a:t>Define a standard document structure</a:t>
            </a:r>
          </a:p>
          <a:p>
            <a:pPr lvl="1"/>
            <a:r>
              <a:rPr lang="en-US" dirty="0" smtClean="0"/>
              <a:t>Uniquely identify each requirement</a:t>
            </a:r>
          </a:p>
          <a:p>
            <a:pPr lvl="1"/>
            <a:r>
              <a:rPr lang="en-US" dirty="0" smtClean="0"/>
              <a:t>Define policies for requirements management</a:t>
            </a:r>
          </a:p>
          <a:p>
            <a:pPr lvl="1"/>
            <a:r>
              <a:rPr lang="en-US" dirty="0" smtClean="0"/>
              <a:t>Use checklists for requirements analysis</a:t>
            </a:r>
          </a:p>
          <a:p>
            <a:pPr lvl="1"/>
            <a:r>
              <a:rPr lang="en-US" dirty="0" smtClean="0"/>
              <a:t>Use scenarios to elicit requirements</a:t>
            </a:r>
          </a:p>
          <a:p>
            <a:pPr lvl="1"/>
            <a:r>
              <a:rPr lang="en-US" dirty="0" smtClean="0"/>
              <a:t>Specify requirements quantitatively</a:t>
            </a:r>
          </a:p>
          <a:p>
            <a:pPr lvl="1"/>
            <a:r>
              <a:rPr lang="en-US" dirty="0" smtClean="0"/>
              <a:t>Use prototyping to animate requirements</a:t>
            </a:r>
          </a:p>
          <a:p>
            <a:pPr lvl="1"/>
            <a:r>
              <a:rPr lang="en-US" dirty="0" smtClean="0"/>
              <a:t>Reuse requirements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04800" y="228600"/>
            <a:ext cx="84582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sz="4000" dirty="0" smtClean="0"/>
              <a:t>Good practice for RE process improvement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WordArt 4"/>
          <p:cNvSpPr>
            <a:spLocks noChangeArrowheads="1" noChangeShapeType="1" noTextEdit="1"/>
          </p:cNvSpPr>
          <p:nvPr/>
        </p:nvSpPr>
        <p:spPr bwMode="auto">
          <a:xfrm>
            <a:off x="1524000" y="1981200"/>
            <a:ext cx="5257800" cy="22860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en-US" sz="60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Thank You!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066800"/>
            <a:ext cx="8686800" cy="5486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process is an organized set of activities which transforms inputs to outputs</a:t>
            </a:r>
          </a:p>
          <a:p>
            <a:r>
              <a:rPr lang="en-US" dirty="0" smtClean="0"/>
              <a:t>Process descriptions (should be as complete, consistent and clear) encapsulate knowledge and allow it to be reused</a:t>
            </a:r>
          </a:p>
          <a:p>
            <a:pPr lvl="1"/>
            <a:r>
              <a:rPr lang="en-US" dirty="0" smtClean="0"/>
              <a:t>Once someone has worked out how to solve a problem, they can document the way in which that solution was derived as a process.</a:t>
            </a:r>
          </a:p>
          <a:p>
            <a:r>
              <a:rPr lang="en-US" dirty="0" smtClean="0"/>
              <a:t>Examples of process descriptions</a:t>
            </a:r>
          </a:p>
          <a:p>
            <a:pPr lvl="1"/>
            <a:r>
              <a:rPr lang="en-US" dirty="0" smtClean="0"/>
              <a:t>Instruction manual for a dishwasher</a:t>
            </a:r>
          </a:p>
          <a:p>
            <a:pPr lvl="1"/>
            <a:r>
              <a:rPr lang="en-US" dirty="0" smtClean="0"/>
              <a:t>Cookery book</a:t>
            </a:r>
          </a:p>
          <a:p>
            <a:pPr lvl="1"/>
            <a:r>
              <a:rPr lang="en-US" dirty="0" smtClean="0"/>
              <a:t>Procedures manual for a bank</a:t>
            </a:r>
          </a:p>
          <a:p>
            <a:pPr lvl="1"/>
            <a:r>
              <a:rPr lang="en-US" dirty="0" smtClean="0"/>
              <a:t>Quality manual for software development</a:t>
            </a:r>
          </a:p>
          <a:p>
            <a:r>
              <a:rPr lang="en-US" dirty="0" smtClean="0"/>
              <a:t>Process may be defined in </a:t>
            </a:r>
          </a:p>
          <a:p>
            <a:pPr lvl="1"/>
            <a:r>
              <a:rPr lang="en-US" dirty="0" smtClean="0"/>
              <a:t>a very fine level of detail (steps followed exactly they appear)</a:t>
            </a:r>
          </a:p>
          <a:p>
            <a:pPr lvl="1"/>
            <a:r>
              <a:rPr lang="en-US" dirty="0" smtClean="0"/>
              <a:t>An abstract way (process user may enact the process)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04800" y="228600"/>
            <a:ext cx="84582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GB" sz="4000" dirty="0" smtClean="0"/>
              <a:t>What is process?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143000"/>
            <a:ext cx="84582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…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04800" y="228600"/>
            <a:ext cx="84582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GB" sz="4000" dirty="0" smtClean="0"/>
              <a:t>Requirement Engineering process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1" y="1066800"/>
            <a:ext cx="85344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066800"/>
            <a:ext cx="8763000" cy="5257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…</a:t>
            </a:r>
            <a:endParaRPr lang="en-US" dirty="0" smtClean="0"/>
          </a:p>
        </p:txBody>
      </p:sp>
      <p:sp>
        <p:nvSpPr>
          <p:cNvPr id="4" name="Rounded Rectangle 3"/>
          <p:cNvSpPr/>
          <p:nvPr/>
        </p:nvSpPr>
        <p:spPr>
          <a:xfrm>
            <a:off x="304800" y="228600"/>
            <a:ext cx="84582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GB" sz="4000" dirty="0" smtClean="0"/>
              <a:t>Requirement Engineering process...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990600"/>
            <a:ext cx="89916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14400"/>
            <a:ext cx="8610600" cy="5715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For Library information System(LIS) the following are example requirements for inputs</a:t>
            </a:r>
          </a:p>
          <a:p>
            <a:pPr lvl="1"/>
            <a:r>
              <a:rPr lang="en-US" dirty="0" smtClean="0"/>
              <a:t>Existing System information </a:t>
            </a:r>
          </a:p>
          <a:p>
            <a:pPr lvl="2"/>
            <a:r>
              <a:rPr lang="en-US" dirty="0" smtClean="0"/>
              <a:t>The LIS shall poll the bar code reader system and process all of the transaction requests every two seconds</a:t>
            </a:r>
          </a:p>
          <a:p>
            <a:pPr lvl="1"/>
            <a:r>
              <a:rPr lang="en-US" dirty="0" smtClean="0"/>
              <a:t>Stakeholder needs</a:t>
            </a:r>
          </a:p>
          <a:p>
            <a:pPr lvl="2"/>
            <a:r>
              <a:rPr lang="en-US" dirty="0" smtClean="0"/>
              <a:t>The system should provide a help facility which will explain the facilities of the system to new user. This help facility should be accessible from all user interface screens</a:t>
            </a:r>
          </a:p>
          <a:p>
            <a:pPr lvl="1"/>
            <a:r>
              <a:rPr lang="en-US" dirty="0" smtClean="0"/>
              <a:t>Organizational standards</a:t>
            </a:r>
          </a:p>
          <a:p>
            <a:pPr lvl="2"/>
            <a:r>
              <a:rPr lang="en-US" dirty="0" smtClean="0"/>
              <a:t>The system shall run on a Sun server running the Solaris 2.0 operating system</a:t>
            </a:r>
          </a:p>
          <a:p>
            <a:pPr lvl="1"/>
            <a:r>
              <a:rPr lang="en-US" dirty="0" smtClean="0"/>
              <a:t>Regulations</a:t>
            </a:r>
          </a:p>
          <a:p>
            <a:pPr lvl="2"/>
            <a:r>
              <a:rPr lang="en-US" dirty="0" smtClean="0"/>
              <a:t>The system shall include a facility to a print all of the </a:t>
            </a:r>
            <a:r>
              <a:rPr lang="en-US" dirty="0" err="1" smtClean="0"/>
              <a:t>personel</a:t>
            </a:r>
            <a:r>
              <a:rPr lang="en-US" dirty="0" smtClean="0"/>
              <a:t> information which is maintained for a library user</a:t>
            </a:r>
          </a:p>
          <a:p>
            <a:pPr lvl="1"/>
            <a:r>
              <a:rPr lang="en-US" dirty="0" smtClean="0"/>
              <a:t>Domain information</a:t>
            </a:r>
          </a:p>
          <a:p>
            <a:pPr lvl="2"/>
            <a:r>
              <a:rPr lang="en-US" dirty="0" smtClean="0"/>
              <a:t>Books are uniquely identified by an international Standard Book Number which is a 10 digit identifier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04800" y="76200"/>
            <a:ext cx="84582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GB" sz="4000" dirty="0" smtClean="0"/>
              <a:t>Requirement Engineering process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90600"/>
            <a:ext cx="8763000" cy="5638800"/>
          </a:xfrm>
        </p:spPr>
        <p:txBody>
          <a:bodyPr>
            <a:normAutofit/>
          </a:bodyPr>
          <a:lstStyle/>
          <a:p>
            <a:r>
              <a:rPr lang="en-US" dirty="0" smtClean="0"/>
              <a:t>RE processes vary radically from one organization to another</a:t>
            </a:r>
          </a:p>
          <a:p>
            <a:r>
              <a:rPr lang="en-US" dirty="0" smtClean="0"/>
              <a:t>Factors contributing to this variability include</a:t>
            </a:r>
          </a:p>
          <a:p>
            <a:pPr lvl="1"/>
            <a:r>
              <a:rPr lang="en-US" i="1" dirty="0" smtClean="0"/>
              <a:t>Technical maturity </a:t>
            </a:r>
            <a:r>
              <a:rPr lang="en-US" dirty="0" smtClean="0"/>
              <a:t>– technologies and methods used vary</a:t>
            </a:r>
          </a:p>
          <a:p>
            <a:pPr lvl="1"/>
            <a:r>
              <a:rPr lang="en-US" i="1" dirty="0" smtClean="0"/>
              <a:t>Disciplinary involvement </a:t>
            </a:r>
            <a:r>
              <a:rPr lang="en-US" dirty="0" smtClean="0"/>
              <a:t>– engineering &amp; managerial disciples  involved vary</a:t>
            </a:r>
          </a:p>
          <a:p>
            <a:pPr lvl="1"/>
            <a:r>
              <a:rPr lang="en-US" i="1" dirty="0" smtClean="0"/>
              <a:t>Organizational culture (</a:t>
            </a:r>
            <a:r>
              <a:rPr lang="en-US" dirty="0" smtClean="0"/>
              <a:t>psychology, attitudes, experiences, beliefs and values </a:t>
            </a:r>
            <a:r>
              <a:rPr lang="en-US" i="1" dirty="0" smtClean="0"/>
              <a:t>) </a:t>
            </a:r>
            <a:r>
              <a:rPr lang="en-US" dirty="0" smtClean="0"/>
              <a:t>– culture of an organization has effect on all business processes</a:t>
            </a:r>
          </a:p>
          <a:p>
            <a:pPr lvl="1"/>
            <a:r>
              <a:rPr lang="en-US" i="1" dirty="0" smtClean="0"/>
              <a:t>Application domain </a:t>
            </a:r>
            <a:r>
              <a:rPr lang="en-US" dirty="0" smtClean="0"/>
              <a:t>– different applications need different RE process</a:t>
            </a:r>
          </a:p>
          <a:p>
            <a:endParaRPr lang="en-US" dirty="0" smtClean="0"/>
          </a:p>
          <a:p>
            <a:r>
              <a:rPr lang="en-US" dirty="0" smtClean="0"/>
              <a:t>There is therefore no ‘ideal’ requirements engineering process</a:t>
            </a:r>
          </a:p>
          <a:p>
            <a:r>
              <a:rPr lang="en-US" dirty="0" smtClean="0"/>
              <a:t>Rather organizations should start with generic RE process  and instantiate this into more detailed process which is appropriate to their own needs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04800" y="152400"/>
            <a:ext cx="84582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sz="4000" dirty="0" smtClean="0"/>
              <a:t>RE process variability</a:t>
            </a:r>
            <a:endParaRPr lang="en-GB" sz="40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990600"/>
            <a:ext cx="8382000" cy="5638800"/>
          </a:xfrm>
        </p:spPr>
        <p:txBody>
          <a:bodyPr>
            <a:normAutofit/>
          </a:bodyPr>
          <a:lstStyle/>
          <a:p>
            <a:r>
              <a:rPr lang="en-US" dirty="0" smtClean="0"/>
              <a:t>A process model is a simplified description of a process presented from a particular perspective.</a:t>
            </a:r>
          </a:p>
          <a:p>
            <a:r>
              <a:rPr lang="en-US" dirty="0" smtClean="0"/>
              <a:t>No single model gives you a complete understanding of the process</a:t>
            </a:r>
          </a:p>
          <a:p>
            <a:r>
              <a:rPr lang="en-US" dirty="0" smtClean="0"/>
              <a:t>To describe a process in detail it is usual to produce several different types of model giving different process information</a:t>
            </a:r>
          </a:p>
          <a:p>
            <a:r>
              <a:rPr lang="en-US" dirty="0" smtClean="0"/>
              <a:t>Types of process model include:</a:t>
            </a:r>
          </a:p>
          <a:p>
            <a:pPr lvl="1"/>
            <a:r>
              <a:rPr lang="en-US" sz="2600" b="1" i="1" dirty="0" smtClean="0"/>
              <a:t>Coarse-grain activity models </a:t>
            </a:r>
          </a:p>
          <a:p>
            <a:pPr lvl="2"/>
            <a:r>
              <a:rPr lang="en-US" sz="2400" dirty="0" smtClean="0"/>
              <a:t> shows the major activities involved in particular process and shows and their </a:t>
            </a:r>
            <a:r>
              <a:rPr lang="en-US" sz="2400" b="1" i="1" dirty="0" smtClean="0"/>
              <a:t>approximate</a:t>
            </a:r>
            <a:r>
              <a:rPr lang="en-US" sz="2400" dirty="0" smtClean="0"/>
              <a:t> sequencing</a:t>
            </a:r>
          </a:p>
          <a:p>
            <a:pPr lvl="2"/>
            <a:r>
              <a:rPr lang="en-US" sz="2400" dirty="0" smtClean="0"/>
              <a:t>Used as starting point for process description with separate sections covering each box in the model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04800" y="152400"/>
            <a:ext cx="84582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sz="4000" dirty="0" smtClean="0"/>
              <a:t>Process Models</a:t>
            </a:r>
            <a:endParaRPr lang="en-GB" sz="40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152400"/>
            <a:ext cx="84582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sz="4000" dirty="0" smtClean="0"/>
              <a:t>Process Models…</a:t>
            </a:r>
            <a:endParaRPr lang="en-GB" sz="40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066800"/>
            <a:ext cx="8567018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1880934" y="5191780"/>
            <a:ext cx="45960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Coarse-grain activity model of RE</a:t>
            </a:r>
            <a:endParaRPr lang="en-US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784</TotalTime>
  <Words>1843</Words>
  <Application>Microsoft Office PowerPoint</Application>
  <PresentationFormat>On-screen Show (4:3)</PresentationFormat>
  <Paragraphs>208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Equity</vt:lpstr>
      <vt:lpstr>Chapter Two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Two</dc:title>
  <dc:creator>esubalew</dc:creator>
  <cp:lastModifiedBy>MA</cp:lastModifiedBy>
  <cp:revision>77</cp:revision>
  <dcterms:created xsi:type="dcterms:W3CDTF">2011-02-27T05:49:38Z</dcterms:created>
  <dcterms:modified xsi:type="dcterms:W3CDTF">2011-04-14T01:49:14Z</dcterms:modified>
</cp:coreProperties>
</file>