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7" r:id="rId2"/>
    <p:sldId id="258" r:id="rId3"/>
    <p:sldId id="259" r:id="rId4"/>
    <p:sldId id="260" r:id="rId5"/>
    <p:sldId id="262" r:id="rId6"/>
    <p:sldId id="267" r:id="rId7"/>
    <p:sldId id="261" r:id="rId8"/>
    <p:sldId id="263" r:id="rId9"/>
    <p:sldId id="265" r:id="rId10"/>
    <p:sldId id="291" r:id="rId11"/>
    <p:sldId id="266" r:id="rId12"/>
    <p:sldId id="268" r:id="rId13"/>
    <p:sldId id="273" r:id="rId14"/>
    <p:sldId id="269" r:id="rId15"/>
    <p:sldId id="274" r:id="rId16"/>
    <p:sldId id="270" r:id="rId17"/>
    <p:sldId id="271" r:id="rId18"/>
    <p:sldId id="275" r:id="rId19"/>
    <p:sldId id="276" r:id="rId20"/>
    <p:sldId id="277" r:id="rId21"/>
    <p:sldId id="292" r:id="rId22"/>
    <p:sldId id="272" r:id="rId23"/>
    <p:sldId id="279" r:id="rId24"/>
    <p:sldId id="280" r:id="rId25"/>
    <p:sldId id="281" r:id="rId26"/>
    <p:sldId id="283" r:id="rId27"/>
    <p:sldId id="282" r:id="rId28"/>
    <p:sldId id="284" r:id="rId29"/>
    <p:sldId id="285" r:id="rId30"/>
    <p:sldId id="286" r:id="rId31"/>
    <p:sldId id="288" r:id="rId32"/>
    <p:sldId id="289" r:id="rId33"/>
    <p:sldId id="29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p:cViewPr varScale="1">
        <p:scale>
          <a:sx n="100" d="100"/>
          <a:sy n="100" d="100"/>
        </p:scale>
        <p:origin x="-70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0A99FB-F005-4C4C-93B2-378F8904335E}" type="datetimeFigureOut">
              <a:rPr lang="en-US" smtClean="0"/>
              <a:pPr/>
              <a:t>4/16/2011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172B7D-A702-48E9-A8CA-F9A34CD75510}"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7CA87AC-EAB1-4F18-9E94-BD932F664F53}" type="datetimeFigureOut">
              <a:rPr lang="en-US" smtClean="0"/>
              <a:pPr/>
              <a:t>4/16/2011</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D509104D-4142-4134-BCF5-C5EB1D984534}"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CA87AC-EAB1-4F18-9E94-BD932F664F53}" type="datetimeFigureOut">
              <a:rPr lang="en-US" smtClean="0"/>
              <a:pPr/>
              <a:t>4/16/2011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09104D-4142-4134-BCF5-C5EB1D98453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7CA87AC-EAB1-4F18-9E94-BD932F664F53}" type="datetimeFigureOut">
              <a:rPr lang="en-US" smtClean="0"/>
              <a:pPr/>
              <a:t>4/16/2011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09104D-4142-4134-BCF5-C5EB1D98453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7CA87AC-EAB1-4F18-9E94-BD932F664F53}" type="datetimeFigureOut">
              <a:rPr lang="en-US" smtClean="0"/>
              <a:pPr/>
              <a:t>4/16/2011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09104D-4142-4134-BCF5-C5EB1D984534}"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7CA87AC-EAB1-4F18-9E94-BD932F664F53}" type="datetimeFigureOut">
              <a:rPr lang="en-US" smtClean="0"/>
              <a:pPr/>
              <a:t>4/16/2011</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D509104D-4142-4134-BCF5-C5EB1D98453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7CA87AC-EAB1-4F18-9E94-BD932F664F53}" type="datetimeFigureOut">
              <a:rPr lang="en-US" smtClean="0"/>
              <a:pPr/>
              <a:t>4/16/2011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09104D-4142-4134-BCF5-C5EB1D984534}"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7CA87AC-EAB1-4F18-9E94-BD932F664F53}" type="datetimeFigureOut">
              <a:rPr lang="en-US" smtClean="0"/>
              <a:pPr/>
              <a:t>4/16/2011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09104D-4142-4134-BCF5-C5EB1D984534}"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7CA87AC-EAB1-4F18-9E94-BD932F664F53}" type="datetimeFigureOut">
              <a:rPr lang="en-US" smtClean="0"/>
              <a:pPr/>
              <a:t>4/16/2011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09104D-4142-4134-BCF5-C5EB1D98453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CA87AC-EAB1-4F18-9E94-BD932F664F53}" type="datetimeFigureOut">
              <a:rPr lang="en-US" smtClean="0"/>
              <a:pPr/>
              <a:t>4/16/2011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09104D-4142-4134-BCF5-C5EB1D98453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7CA87AC-EAB1-4F18-9E94-BD932F664F53}" type="datetimeFigureOut">
              <a:rPr lang="en-US" smtClean="0"/>
              <a:pPr/>
              <a:t>4/16/2011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09104D-4142-4134-BCF5-C5EB1D984534}"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7CA87AC-EAB1-4F18-9E94-BD932F664F53}" type="datetimeFigureOut">
              <a:rPr lang="en-US" smtClean="0"/>
              <a:pPr/>
              <a:t>4/16/2011</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D509104D-4142-4134-BCF5-C5EB1D984534}"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7CA87AC-EAB1-4F18-9E94-BD932F664F53}" type="datetimeFigureOut">
              <a:rPr lang="en-US" smtClean="0"/>
              <a:pPr/>
              <a:t>4/16/2011</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509104D-4142-4134-BCF5-C5EB1D98453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subTitle" idx="1"/>
          </p:nvPr>
        </p:nvSpPr>
        <p:spPr>
          <a:xfrm>
            <a:off x="1295400" y="1600200"/>
            <a:ext cx="6781800" cy="1371600"/>
          </a:xfrm>
        </p:spPr>
        <p:txBody>
          <a:bodyPr bIns="91440" anchor="ctr">
            <a:normAutofit/>
          </a:bodyPr>
          <a:lstStyle/>
          <a:p>
            <a:pPr>
              <a:spcBef>
                <a:spcPct val="0"/>
              </a:spcBef>
              <a:buFont typeface="Wingdings 2"/>
              <a:buNone/>
              <a:defRPr/>
            </a:pPr>
            <a:r>
              <a:rPr lang="en-US" sz="6000" dirty="0" smtClean="0">
                <a:solidFill>
                  <a:srgbClr val="FFFFFF"/>
                </a:solidFill>
                <a:latin typeface="+mj-lt"/>
                <a:ea typeface="+mj-ea"/>
                <a:cs typeface="+mj-cs"/>
              </a:rPr>
              <a:t>Chapter 3</a:t>
            </a:r>
          </a:p>
        </p:txBody>
      </p:sp>
      <p:sp>
        <p:nvSpPr>
          <p:cNvPr id="40962" name="Rectangle 2"/>
          <p:cNvSpPr>
            <a:spLocks noGrp="1" noChangeArrowheads="1"/>
          </p:cNvSpPr>
          <p:nvPr>
            <p:ph type="ctrTitle"/>
          </p:nvPr>
        </p:nvSpPr>
        <p:spPr>
          <a:xfrm>
            <a:off x="228600" y="3946525"/>
            <a:ext cx="8610600" cy="569387"/>
          </a:xfrm>
        </p:spPr>
        <p:txBody>
          <a:bodyPr wrap="square">
            <a:spAutoFit/>
          </a:bodyPr>
          <a:lstStyle/>
          <a:p>
            <a:pPr eaLnBrk="0" hangingPunct="0">
              <a:defRPr/>
            </a:pPr>
            <a:r>
              <a:rPr sz="2800" smtClean="0">
                <a:solidFill>
                  <a:schemeClr val="tx1"/>
                </a:solidFill>
                <a:latin typeface="Lucida Sans Typewriter" pitchFamily="49" charset="0"/>
                <a:ea typeface="+mn-ea"/>
                <a:cs typeface="Tahoma" pitchFamily="34" charset="0"/>
              </a:rPr>
              <a:t>Requirement Elicitation and Analysis</a:t>
            </a:r>
            <a:endParaRPr sz="2800">
              <a:solidFill>
                <a:schemeClr val="tx1"/>
              </a:solidFill>
              <a:latin typeface="Lucida Sans Typewriter" pitchFamily="49" charset="0"/>
              <a:ea typeface="+mn-ea"/>
              <a:cs typeface="Tahoma" pitchFamily="34" charset="0"/>
            </a:endParaRPr>
          </a:p>
        </p:txBody>
      </p:sp>
      <p:sp>
        <p:nvSpPr>
          <p:cNvPr id="12292" name="Rectangle 3"/>
          <p:cNvSpPr>
            <a:spLocks noChangeArrowheads="1"/>
          </p:cNvSpPr>
          <p:nvPr/>
        </p:nvSpPr>
        <p:spPr bwMode="auto">
          <a:xfrm>
            <a:off x="6662738" y="6019800"/>
            <a:ext cx="2176462" cy="461963"/>
          </a:xfrm>
          <a:prstGeom prst="rect">
            <a:avLst/>
          </a:prstGeom>
          <a:noFill/>
          <a:ln w="9525">
            <a:noFill/>
            <a:miter lim="800000"/>
            <a:headEnd/>
            <a:tailEnd/>
          </a:ln>
        </p:spPr>
        <p:txBody>
          <a:bodyPr wrap="none">
            <a:spAutoFit/>
          </a:bodyPr>
          <a:lstStyle/>
          <a:p>
            <a:r>
              <a:rPr lang="en-US" dirty="0"/>
              <a:t>By </a:t>
            </a:r>
            <a:r>
              <a:rPr lang="en-US" dirty="0" err="1"/>
              <a:t>Esubalew</a:t>
            </a:r>
            <a:r>
              <a:rPr lang="en-US" dirty="0"/>
              <a:t> 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143000"/>
            <a:ext cx="8610600" cy="5486400"/>
          </a:xfrm>
        </p:spPr>
        <p:txBody>
          <a:bodyPr>
            <a:noAutofit/>
          </a:bodyPr>
          <a:lstStyle/>
          <a:p>
            <a:r>
              <a:rPr lang="en-US" sz="2800" dirty="0" smtClean="0"/>
              <a:t>The objectives of requirement analysis &amp;  negotiation is to establish an agreed set of requirements which are complete and consistent.</a:t>
            </a:r>
          </a:p>
          <a:p>
            <a:r>
              <a:rPr lang="en-US" sz="2800" dirty="0" smtClean="0"/>
              <a:t>During analysis process</a:t>
            </a:r>
          </a:p>
          <a:p>
            <a:pPr lvl="1"/>
            <a:r>
              <a:rPr lang="en-US" dirty="0" smtClean="0"/>
              <a:t>Missing requirements</a:t>
            </a:r>
          </a:p>
          <a:p>
            <a:pPr lvl="1"/>
            <a:r>
              <a:rPr lang="en-US" dirty="0" smtClean="0"/>
              <a:t>Requirements conflict </a:t>
            </a:r>
          </a:p>
          <a:p>
            <a:pPr lvl="1"/>
            <a:r>
              <a:rPr lang="en-US" dirty="0" smtClean="0"/>
              <a:t>Ambiguous requirements                     are discovered</a:t>
            </a:r>
          </a:p>
          <a:p>
            <a:pPr lvl="1"/>
            <a:r>
              <a:rPr lang="en-US" dirty="0" smtClean="0"/>
              <a:t>Overlapping requirements</a:t>
            </a:r>
          </a:p>
          <a:p>
            <a:pPr lvl="1"/>
            <a:r>
              <a:rPr lang="en-US" dirty="0" smtClean="0"/>
              <a:t>Unrealistic requirements </a:t>
            </a:r>
          </a:p>
          <a:p>
            <a:r>
              <a:rPr lang="en-US" dirty="0" smtClean="0"/>
              <a:t>For conflicting &amp; ambiguous requirements stakeholders should negotiate and agree on modifications and simplifications of the requirements</a:t>
            </a:r>
            <a:endParaRPr lang="en-US" dirty="0"/>
          </a:p>
        </p:txBody>
      </p:sp>
      <p:sp>
        <p:nvSpPr>
          <p:cNvPr id="4" name="Rounded Rectangle 3"/>
          <p:cNvSpPr/>
          <p:nvPr/>
        </p:nvSpPr>
        <p:spPr>
          <a:xfrm>
            <a:off x="304800" y="152400"/>
            <a:ext cx="8534400" cy="8382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200" b="1" dirty="0" smtClean="0"/>
              <a:t>Analysis &amp; Negotiation</a:t>
            </a:r>
            <a:endParaRPr lang="en-US" sz="4400" dirty="0">
              <a:cs typeface="Times New Roman" pitchFamily="18" charset="0"/>
            </a:endParaRPr>
          </a:p>
        </p:txBody>
      </p:sp>
      <p:sp>
        <p:nvSpPr>
          <p:cNvPr id="5" name="Right Brace 4"/>
          <p:cNvSpPr/>
          <p:nvPr/>
        </p:nvSpPr>
        <p:spPr>
          <a:xfrm>
            <a:off x="3962400" y="3048000"/>
            <a:ext cx="914400" cy="1905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31304"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Elicitation, analysis and negotiation</a:t>
            </a:r>
          </a:p>
        </p:txBody>
      </p:sp>
      <p:pic>
        <p:nvPicPr>
          <p:cNvPr id="2050" name="Picture 2"/>
          <p:cNvPicPr>
            <a:picLocks noChangeAspect="1" noChangeArrowheads="1"/>
          </p:cNvPicPr>
          <p:nvPr/>
        </p:nvPicPr>
        <p:blipFill>
          <a:blip r:embed="rId2"/>
          <a:srcRect/>
          <a:stretch>
            <a:fillRect/>
          </a:stretch>
        </p:blipFill>
        <p:spPr bwMode="auto">
          <a:xfrm>
            <a:off x="762000" y="1066800"/>
            <a:ext cx="7391400" cy="5616784"/>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304800" y="914400"/>
            <a:ext cx="8610600" cy="5715000"/>
          </a:xfrm>
        </p:spPr>
        <p:txBody>
          <a:bodyPr>
            <a:noAutofit/>
          </a:bodyPr>
          <a:lstStyle/>
          <a:p>
            <a:endParaRPr lang="en-US" sz="2800" b="1" i="1" dirty="0" smtClean="0"/>
          </a:p>
          <a:p>
            <a:endParaRPr lang="en-US" sz="2800" b="1" i="1" dirty="0" smtClean="0"/>
          </a:p>
          <a:p>
            <a:endParaRPr lang="en-US" sz="2800" b="1" i="1" dirty="0" smtClean="0"/>
          </a:p>
          <a:p>
            <a:endParaRPr lang="en-US" sz="2800" b="1" i="1" dirty="0" smtClean="0"/>
          </a:p>
          <a:p>
            <a:endParaRPr lang="en-US" sz="2800" b="1" i="1" dirty="0" smtClean="0"/>
          </a:p>
          <a:p>
            <a:pPr lvl="1"/>
            <a:endParaRPr lang="en-US" sz="2800" b="1" i="1" dirty="0" smtClean="0"/>
          </a:p>
          <a:p>
            <a:pPr lvl="1"/>
            <a:endParaRPr lang="en-US" sz="2800" b="1" i="1" dirty="0" smtClean="0"/>
          </a:p>
          <a:p>
            <a:pPr lvl="1"/>
            <a:endParaRPr lang="en-US" sz="2800" b="1" i="1" dirty="0" smtClean="0"/>
          </a:p>
          <a:p>
            <a:r>
              <a:rPr lang="en-US" sz="2800" b="1" i="1" dirty="0" smtClean="0"/>
              <a:t>Objective setting: </a:t>
            </a:r>
            <a:r>
              <a:rPr lang="en-US" dirty="0" smtClean="0"/>
              <a:t>establish the overall organizational objectives: why is the system necessary?</a:t>
            </a:r>
          </a:p>
          <a:p>
            <a:r>
              <a:rPr lang="en-US" sz="2800" b="1" i="1" dirty="0" smtClean="0"/>
              <a:t>Background of knowledge acquisition: </a:t>
            </a:r>
            <a:r>
              <a:rPr lang="en-US" dirty="0" smtClean="0"/>
              <a:t>gather and understand more background information about the system</a:t>
            </a:r>
            <a:endParaRPr lang="en-US" dirty="0"/>
          </a:p>
        </p:txBody>
      </p:sp>
      <p:sp>
        <p:nvSpPr>
          <p:cNvPr id="4" name="Rounded Rectangle 3"/>
          <p:cNvSpPr/>
          <p:nvPr/>
        </p:nvSpPr>
        <p:spPr>
          <a:xfrm>
            <a:off x="291548"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The requirements elicitation process</a:t>
            </a:r>
          </a:p>
        </p:txBody>
      </p:sp>
      <p:pic>
        <p:nvPicPr>
          <p:cNvPr id="3074" name="Picture 2"/>
          <p:cNvPicPr>
            <a:picLocks noChangeAspect="1" noChangeArrowheads="1"/>
          </p:cNvPicPr>
          <p:nvPr/>
        </p:nvPicPr>
        <p:blipFill>
          <a:blip r:embed="rId2"/>
          <a:srcRect/>
          <a:stretch>
            <a:fillRect/>
          </a:stretch>
        </p:blipFill>
        <p:spPr bwMode="auto">
          <a:xfrm>
            <a:off x="304800" y="990600"/>
            <a:ext cx="8534400" cy="38100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14400"/>
            <a:ext cx="8839200" cy="5715000"/>
          </a:xfrm>
        </p:spPr>
        <p:txBody>
          <a:bodyPr>
            <a:noAutofit/>
          </a:bodyPr>
          <a:lstStyle/>
          <a:p>
            <a:endParaRPr lang="en-US" sz="2800" b="1" i="1" dirty="0" smtClean="0"/>
          </a:p>
          <a:p>
            <a:endParaRPr lang="en-US" sz="2800" b="1" i="1" dirty="0" smtClean="0"/>
          </a:p>
          <a:p>
            <a:endParaRPr lang="en-US" sz="2800" b="1" i="1" dirty="0" smtClean="0"/>
          </a:p>
          <a:p>
            <a:endParaRPr lang="en-US" sz="2800" b="1" i="1" dirty="0" smtClean="0"/>
          </a:p>
          <a:p>
            <a:endParaRPr lang="en-US" sz="2800" b="1" i="1" dirty="0" smtClean="0"/>
          </a:p>
          <a:p>
            <a:pPr lvl="1"/>
            <a:endParaRPr lang="en-US" sz="2800" b="1" i="1" dirty="0" smtClean="0"/>
          </a:p>
          <a:p>
            <a:pPr lvl="1"/>
            <a:endParaRPr lang="en-US" sz="2800" b="1" i="1" dirty="0" smtClean="0"/>
          </a:p>
          <a:p>
            <a:endParaRPr lang="en-US" b="1" i="1" dirty="0" smtClean="0"/>
          </a:p>
          <a:p>
            <a:r>
              <a:rPr lang="en-US" sz="2800" b="1" i="1" dirty="0" smtClean="0"/>
              <a:t>Knowledge organization: </a:t>
            </a:r>
            <a:r>
              <a:rPr lang="en-US" dirty="0" smtClean="0"/>
              <a:t>organize, prioritize and collate/compare the large amount of data collected in the previous phases</a:t>
            </a:r>
          </a:p>
          <a:p>
            <a:r>
              <a:rPr lang="en-US" sz="2800" b="1" i="1" dirty="0" smtClean="0"/>
              <a:t>Stakeholder requirements collection: </a:t>
            </a:r>
            <a:r>
              <a:rPr lang="en-US" dirty="0" smtClean="0"/>
              <a:t>involve system stakeholders to discover their requirements.</a:t>
            </a:r>
            <a:endParaRPr lang="en-US" dirty="0"/>
          </a:p>
        </p:txBody>
      </p:sp>
      <p:sp>
        <p:nvSpPr>
          <p:cNvPr id="4" name="Rounded Rectangle 3"/>
          <p:cNvSpPr/>
          <p:nvPr/>
        </p:nvSpPr>
        <p:spPr>
          <a:xfrm>
            <a:off x="291548"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The requirements elicitation process…</a:t>
            </a:r>
          </a:p>
        </p:txBody>
      </p:sp>
      <p:pic>
        <p:nvPicPr>
          <p:cNvPr id="4098" name="Picture 2"/>
          <p:cNvPicPr>
            <a:picLocks noChangeAspect="1" noChangeArrowheads="1"/>
          </p:cNvPicPr>
          <p:nvPr/>
        </p:nvPicPr>
        <p:blipFill>
          <a:blip r:embed="rId2"/>
          <a:srcRect/>
          <a:stretch>
            <a:fillRect/>
          </a:stretch>
        </p:blipFill>
        <p:spPr bwMode="auto">
          <a:xfrm>
            <a:off x="152400" y="990600"/>
            <a:ext cx="8686800" cy="388620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839200" cy="5562600"/>
          </a:xfrm>
        </p:spPr>
        <p:txBody>
          <a:bodyPr>
            <a:noAutofit/>
          </a:bodyPr>
          <a:lstStyle/>
          <a:p>
            <a:endParaRPr lang="en-US" sz="2800" b="1" i="1" dirty="0" smtClean="0"/>
          </a:p>
          <a:p>
            <a:endParaRPr lang="en-US" sz="2800" b="1" i="1" dirty="0" smtClean="0"/>
          </a:p>
          <a:p>
            <a:endParaRPr lang="en-US" sz="2800" b="1" i="1" dirty="0" smtClean="0"/>
          </a:p>
          <a:p>
            <a:endParaRPr lang="en-US" sz="2800" b="1" i="1" dirty="0" smtClean="0"/>
          </a:p>
          <a:p>
            <a:endParaRPr lang="en-US" sz="2800" b="1" i="1" dirty="0" smtClean="0"/>
          </a:p>
          <a:p>
            <a:endParaRPr lang="en-US" b="1" dirty="0" smtClean="0"/>
          </a:p>
          <a:p>
            <a:r>
              <a:rPr lang="en-US" b="1" i="1" dirty="0" smtClean="0"/>
              <a:t>Necessity checking </a:t>
            </a:r>
            <a:r>
              <a:rPr lang="en-US" b="1" dirty="0" smtClean="0"/>
              <a:t>- </a:t>
            </a:r>
            <a:r>
              <a:rPr lang="en-US" sz="2200" dirty="0" smtClean="0"/>
              <a:t>Sometimes requirements don’t contribute to the business goals of the organization or to the specific problem to be addressed by the system</a:t>
            </a:r>
          </a:p>
          <a:p>
            <a:r>
              <a:rPr lang="en-US" b="1" i="1" dirty="0" smtClean="0"/>
              <a:t>Consistency and completeness checking </a:t>
            </a:r>
            <a:r>
              <a:rPr lang="en-US" b="1" dirty="0" smtClean="0"/>
              <a:t>- </a:t>
            </a:r>
            <a:r>
              <a:rPr lang="en-US" sz="2200" dirty="0" smtClean="0"/>
              <a:t>Cross-checking for consistency and completeness (no contradictions, no services or constraints are missed out)</a:t>
            </a:r>
          </a:p>
          <a:p>
            <a:r>
              <a:rPr lang="en-US" sz="2800" dirty="0" smtClean="0"/>
              <a:t> </a:t>
            </a:r>
            <a:r>
              <a:rPr lang="en-US" b="1" i="1" dirty="0" smtClean="0"/>
              <a:t>Feasibility checking  </a:t>
            </a:r>
            <a:r>
              <a:rPr lang="en-US" b="1" dirty="0" smtClean="0"/>
              <a:t>- </a:t>
            </a:r>
            <a:r>
              <a:rPr lang="en-US" sz="2200" dirty="0" smtClean="0"/>
              <a:t>the context of the budget and schedule</a:t>
            </a:r>
            <a:endParaRPr lang="en-US" sz="2200" dirty="0"/>
          </a:p>
        </p:txBody>
      </p:sp>
      <p:sp>
        <p:nvSpPr>
          <p:cNvPr id="4" name="Rounded Rectangle 3"/>
          <p:cNvSpPr/>
          <p:nvPr/>
        </p:nvSpPr>
        <p:spPr>
          <a:xfrm>
            <a:off x="304800" y="152400"/>
            <a:ext cx="8534400" cy="6858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200" dirty="0" smtClean="0"/>
              <a:t>Requirements Analysis and Negotiation: Analysis</a:t>
            </a:r>
            <a:endParaRPr lang="en-US" sz="4400" dirty="0">
              <a:cs typeface="Times New Roman" pitchFamily="18" charset="0"/>
            </a:endParaRPr>
          </a:p>
        </p:txBody>
      </p:sp>
      <p:pic>
        <p:nvPicPr>
          <p:cNvPr id="5122" name="Picture 2"/>
          <p:cNvPicPr>
            <a:picLocks noChangeAspect="1" noChangeArrowheads="1"/>
          </p:cNvPicPr>
          <p:nvPr/>
        </p:nvPicPr>
        <p:blipFill>
          <a:blip r:embed="rId3"/>
          <a:srcRect/>
          <a:stretch>
            <a:fillRect/>
          </a:stretch>
        </p:blipFill>
        <p:spPr bwMode="auto">
          <a:xfrm>
            <a:off x="304800" y="762000"/>
            <a:ext cx="8610600" cy="335280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143000"/>
            <a:ext cx="8763000" cy="5486400"/>
          </a:xfrm>
        </p:spPr>
        <p:txBody>
          <a:bodyPr>
            <a:noAutofit/>
          </a:bodyPr>
          <a:lstStyle/>
          <a:p>
            <a:endParaRPr lang="en-US" sz="2800" b="1" i="1" dirty="0" smtClean="0"/>
          </a:p>
          <a:p>
            <a:endParaRPr lang="en-US" sz="2800" b="1" i="1" dirty="0" smtClean="0"/>
          </a:p>
          <a:p>
            <a:endParaRPr lang="en-US" sz="2800" b="1" i="1" dirty="0" smtClean="0"/>
          </a:p>
          <a:p>
            <a:endParaRPr lang="en-US" sz="2800" b="1" i="1" dirty="0" smtClean="0"/>
          </a:p>
          <a:p>
            <a:endParaRPr lang="en-US" b="1" dirty="0" smtClean="0"/>
          </a:p>
          <a:p>
            <a:endParaRPr lang="en-US" b="1" dirty="0" smtClean="0"/>
          </a:p>
          <a:p>
            <a:r>
              <a:rPr lang="en-US" b="1" i="1" dirty="0" smtClean="0"/>
              <a:t>Requirements discussion </a:t>
            </a:r>
            <a:r>
              <a:rPr lang="en-US" b="1" dirty="0" smtClean="0"/>
              <a:t>- </a:t>
            </a:r>
            <a:r>
              <a:rPr lang="en-US" dirty="0" smtClean="0"/>
              <a:t> </a:t>
            </a:r>
            <a:r>
              <a:rPr lang="en-US" sz="2400" dirty="0" smtClean="0"/>
              <a:t>Requirements highlighted as problematical are discussed. The stakeholders involved present their views about the requirements</a:t>
            </a:r>
          </a:p>
          <a:p>
            <a:r>
              <a:rPr lang="en-US" b="1" i="1" dirty="0" smtClean="0"/>
              <a:t>Requirements prioritization- </a:t>
            </a:r>
            <a:r>
              <a:rPr lang="en-US" sz="2400" dirty="0" smtClean="0"/>
              <a:t>Identification of critical requirements</a:t>
            </a:r>
          </a:p>
          <a:p>
            <a:r>
              <a:rPr lang="en-US" b="1" dirty="0" smtClean="0"/>
              <a:t> </a:t>
            </a:r>
            <a:r>
              <a:rPr lang="en-US" b="1" i="1" dirty="0" smtClean="0"/>
              <a:t>Requirements agreement </a:t>
            </a:r>
            <a:r>
              <a:rPr lang="en-US" b="1" dirty="0" smtClean="0"/>
              <a:t>- </a:t>
            </a:r>
            <a:r>
              <a:rPr lang="en-US" sz="2400" dirty="0" smtClean="0"/>
              <a:t>A compromised set of requirements are agreed </a:t>
            </a:r>
            <a:r>
              <a:rPr lang="en-US" sz="2200" dirty="0" smtClean="0">
                <a:sym typeface="Wingdings" pitchFamily="2" charset="2"/>
              </a:rPr>
              <a:t> </a:t>
            </a:r>
            <a:r>
              <a:rPr lang="en-US" sz="2200" dirty="0" smtClean="0"/>
              <a:t>changes to some of the requirements</a:t>
            </a:r>
            <a:endParaRPr lang="en-US" dirty="0"/>
          </a:p>
        </p:txBody>
      </p:sp>
      <p:sp>
        <p:nvSpPr>
          <p:cNvPr id="4" name="Rounded Rectangle 3"/>
          <p:cNvSpPr/>
          <p:nvPr/>
        </p:nvSpPr>
        <p:spPr>
          <a:xfrm>
            <a:off x="304800" y="152400"/>
            <a:ext cx="8534400" cy="6858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200" dirty="0" smtClean="0"/>
              <a:t>Requirements Analysis and Negotiation: Negotiation</a:t>
            </a:r>
            <a:endParaRPr lang="en-US" sz="3200" dirty="0" smtClean="0">
              <a:cs typeface="Times New Roman" pitchFamily="18" charset="0"/>
            </a:endParaRPr>
          </a:p>
        </p:txBody>
      </p:sp>
      <p:pic>
        <p:nvPicPr>
          <p:cNvPr id="5" name="Picture 2"/>
          <p:cNvPicPr>
            <a:picLocks noChangeAspect="1" noChangeArrowheads="1"/>
          </p:cNvPicPr>
          <p:nvPr/>
        </p:nvPicPr>
        <p:blipFill>
          <a:blip r:embed="rId3"/>
          <a:srcRect/>
          <a:stretch>
            <a:fillRect/>
          </a:stretch>
        </p:blipFill>
        <p:spPr bwMode="auto">
          <a:xfrm>
            <a:off x="304800" y="762000"/>
            <a:ext cx="8610600" cy="3352800"/>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304800" y="1371600"/>
            <a:ext cx="8610600" cy="5029200"/>
          </a:xfrm>
        </p:spPr>
        <p:txBody>
          <a:bodyPr>
            <a:noAutofit/>
          </a:bodyPr>
          <a:lstStyle/>
          <a:p>
            <a:r>
              <a:rPr lang="en-US" sz="2800" b="1" i="1" dirty="0" smtClean="0"/>
              <a:t>.</a:t>
            </a:r>
            <a:endParaRPr lang="en-US" dirty="0"/>
          </a:p>
        </p:txBody>
      </p:sp>
      <p:sp>
        <p:nvSpPr>
          <p:cNvPr id="4" name="Rounded Rectangle 3"/>
          <p:cNvSpPr/>
          <p:nvPr/>
        </p:nvSpPr>
        <p:spPr>
          <a:xfrm>
            <a:off x="304800" y="152400"/>
            <a:ext cx="8534400" cy="9144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200" dirty="0" smtClean="0"/>
              <a:t>Process of Requirements Elicitation: </a:t>
            </a:r>
          </a:p>
          <a:p>
            <a:r>
              <a:rPr lang="en-US" sz="3200" dirty="0" smtClean="0"/>
              <a:t>Products of Requirements Process</a:t>
            </a:r>
            <a:endParaRPr lang="en-US" sz="4400" dirty="0">
              <a:cs typeface="Times New Roman" pitchFamily="18" charset="0"/>
            </a:endParaRPr>
          </a:p>
        </p:txBody>
      </p:sp>
      <p:pic>
        <p:nvPicPr>
          <p:cNvPr id="6146" name="Picture 2"/>
          <p:cNvPicPr>
            <a:picLocks noChangeAspect="1" noChangeArrowheads="1"/>
          </p:cNvPicPr>
          <p:nvPr/>
        </p:nvPicPr>
        <p:blipFill>
          <a:blip r:embed="rId2"/>
          <a:srcRect/>
          <a:stretch>
            <a:fillRect/>
          </a:stretch>
        </p:blipFill>
        <p:spPr bwMode="auto">
          <a:xfrm>
            <a:off x="228600" y="1066800"/>
            <a:ext cx="7924800" cy="4495800"/>
          </a:xfrm>
          <a:prstGeom prst="rect">
            <a:avLst/>
          </a:prstGeom>
          <a:noFill/>
          <a:ln w="9525">
            <a:noFill/>
            <a:miter lim="800000"/>
            <a:headEnd/>
            <a:tailEnd/>
          </a:ln>
          <a:effectLst/>
        </p:spPr>
      </p:pic>
      <p:sp>
        <p:nvSpPr>
          <p:cNvPr id="5" name="Rectangle 4"/>
          <p:cNvSpPr/>
          <p:nvPr/>
        </p:nvSpPr>
        <p:spPr>
          <a:xfrm>
            <a:off x="914400" y="5692914"/>
            <a:ext cx="8001000" cy="523220"/>
          </a:xfrm>
          <a:prstGeom prst="rect">
            <a:avLst/>
          </a:prstGeom>
        </p:spPr>
        <p:txBody>
          <a:bodyPr wrap="square">
            <a:spAutoFit/>
          </a:bodyPr>
          <a:lstStyle/>
          <a:p>
            <a:r>
              <a:rPr lang="en-US" sz="2800" dirty="0" smtClean="0"/>
              <a:t>uses formal (Z, pi-calculus) or semi-formal notation (UML)</a:t>
            </a:r>
            <a:endParaRPr lang="en-US" sz="2800" dirty="0"/>
          </a:p>
        </p:txBody>
      </p:sp>
      <p:sp>
        <p:nvSpPr>
          <p:cNvPr id="7" name="Oval Callout 6"/>
          <p:cNvSpPr/>
          <p:nvPr/>
        </p:nvSpPr>
        <p:spPr>
          <a:xfrm rot="7008661">
            <a:off x="7527567" y="5125408"/>
            <a:ext cx="498431" cy="782463"/>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867400" y="2209800"/>
            <a:ext cx="2907847" cy="523220"/>
          </a:xfrm>
          <a:prstGeom prst="rect">
            <a:avLst/>
          </a:prstGeom>
        </p:spPr>
        <p:txBody>
          <a:bodyPr wrap="none">
            <a:spAutoFit/>
          </a:bodyPr>
          <a:lstStyle/>
          <a:p>
            <a:r>
              <a:rPr lang="en-US" sz="2800" dirty="0" smtClean="0"/>
              <a:t>uses natural language</a:t>
            </a:r>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14400"/>
            <a:ext cx="8839200" cy="5562600"/>
          </a:xfrm>
        </p:spPr>
        <p:txBody>
          <a:bodyPr>
            <a:noAutofit/>
          </a:bodyPr>
          <a:lstStyle/>
          <a:p>
            <a:r>
              <a:rPr lang="en-US" dirty="0" smtClean="0"/>
              <a:t> The problem statement is developed by the client as a condensed description of the requirements that should be addressed by the system</a:t>
            </a:r>
          </a:p>
          <a:p>
            <a:pPr lvl="1"/>
            <a:r>
              <a:rPr lang="en-US" sz="2200" dirty="0" smtClean="0"/>
              <a:t>Describes the problem that should be solved </a:t>
            </a:r>
          </a:p>
          <a:p>
            <a:pPr lvl="1"/>
            <a:r>
              <a:rPr lang="en-US" sz="2200" dirty="0" smtClean="0"/>
              <a:t> It describes “what” is needed, not “how” it should be reached</a:t>
            </a:r>
          </a:p>
          <a:p>
            <a:r>
              <a:rPr lang="en-US" dirty="0" smtClean="0"/>
              <a:t> The problem statement contains</a:t>
            </a:r>
          </a:p>
          <a:p>
            <a:pPr lvl="1"/>
            <a:r>
              <a:rPr lang="en-US" sz="2200" b="1" i="1" dirty="0" smtClean="0"/>
              <a:t>Current situation: </a:t>
            </a:r>
            <a:r>
              <a:rPr lang="en-US" sz="2200" dirty="0" smtClean="0"/>
              <a:t>The Problem to be solved (a few pages)</a:t>
            </a:r>
          </a:p>
          <a:p>
            <a:pPr lvl="1"/>
            <a:r>
              <a:rPr lang="en-US" sz="2200" b="1" i="1" dirty="0" smtClean="0"/>
              <a:t>Description of one or more scenarios</a:t>
            </a:r>
          </a:p>
          <a:p>
            <a:pPr lvl="1"/>
            <a:r>
              <a:rPr lang="en-US" sz="2200" b="1" i="1" dirty="0" smtClean="0"/>
              <a:t>Some initial requirements </a:t>
            </a:r>
            <a:r>
              <a:rPr lang="en-US" sz="2200" dirty="0" smtClean="0"/>
              <a:t>( Functional and Non-functional requirements.  No complete description)</a:t>
            </a:r>
          </a:p>
          <a:p>
            <a:pPr lvl="1"/>
            <a:r>
              <a:rPr lang="en-US" sz="2200" dirty="0" smtClean="0"/>
              <a:t> </a:t>
            </a:r>
            <a:r>
              <a:rPr lang="en-US" sz="2200" b="1" i="1" dirty="0" smtClean="0"/>
              <a:t>Project Schedule </a:t>
            </a:r>
            <a:r>
              <a:rPr lang="en-US" sz="2200" dirty="0" smtClean="0"/>
              <a:t>( Major milestones that involve interaction with the client including deadline for delivery of the system)</a:t>
            </a:r>
          </a:p>
          <a:p>
            <a:pPr lvl="1"/>
            <a:r>
              <a:rPr lang="en-US" sz="2200" dirty="0" smtClean="0"/>
              <a:t> </a:t>
            </a:r>
            <a:r>
              <a:rPr lang="en-US" sz="2200" b="1" i="1" dirty="0" smtClean="0"/>
              <a:t>Target environment </a:t>
            </a:r>
            <a:r>
              <a:rPr lang="en-US" sz="2200" dirty="0" smtClean="0"/>
              <a:t>(The environment in which the delivered system has to perform a specified set of system tests</a:t>
            </a:r>
            <a:r>
              <a:rPr lang="en-US" sz="2200" i="1" dirty="0" smtClean="0"/>
              <a:t> </a:t>
            </a:r>
            <a:endParaRPr lang="en-US" sz="2200" dirty="0" smtClean="0"/>
          </a:p>
          <a:p>
            <a:pPr lvl="1"/>
            <a:r>
              <a:rPr lang="en-US" sz="2200" dirty="0" smtClean="0"/>
              <a:t> </a:t>
            </a:r>
            <a:r>
              <a:rPr lang="en-US" sz="2200" b="1" i="1" dirty="0" smtClean="0"/>
              <a:t>Client Acceptance Criteria </a:t>
            </a:r>
            <a:r>
              <a:rPr lang="en-US" sz="2200" dirty="0" smtClean="0"/>
              <a:t>( Criteria for the system tests)</a:t>
            </a:r>
            <a:endParaRPr lang="en-US" sz="2200" dirty="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Problem Statement</a:t>
            </a:r>
            <a:endParaRPr lang="en-US" sz="4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Example: Library System</a:t>
            </a:r>
            <a:endParaRPr lang="en-US" sz="4000" dirty="0"/>
          </a:p>
        </p:txBody>
      </p:sp>
      <p:sp>
        <p:nvSpPr>
          <p:cNvPr id="5" name="Content Placeholder 4"/>
          <p:cNvSpPr>
            <a:spLocks noGrp="1"/>
          </p:cNvSpPr>
          <p:nvPr>
            <p:ph sz="quarter" idx="1"/>
          </p:nvPr>
        </p:nvSpPr>
        <p:spPr>
          <a:xfrm>
            <a:off x="381000" y="990600"/>
            <a:ext cx="8534400" cy="5638800"/>
          </a:xfrm>
        </p:spPr>
        <p:txBody>
          <a:bodyPr>
            <a:normAutofit fontScale="92500"/>
          </a:bodyPr>
          <a:lstStyle/>
          <a:p>
            <a:pPr>
              <a:lnSpc>
                <a:spcPct val="150000"/>
              </a:lnSpc>
            </a:pPr>
            <a:r>
              <a:rPr lang="en-US" b="1" i="1" dirty="0" smtClean="0"/>
              <a:t>Idea: </a:t>
            </a:r>
            <a:r>
              <a:rPr lang="en-US" dirty="0" smtClean="0"/>
              <a:t>A Library Management System should be designed. Information on books, CDs, DVDs, Journals, etc. can be stored and retrieved. </a:t>
            </a:r>
            <a:r>
              <a:rPr lang="en-US" i="1" dirty="0" smtClean="0"/>
              <a:t>(problem statement)</a:t>
            </a:r>
          </a:p>
          <a:p>
            <a:pPr>
              <a:lnSpc>
                <a:spcPct val="150000"/>
              </a:lnSpc>
            </a:pPr>
            <a:r>
              <a:rPr lang="en-US" b="1" i="1" dirty="0" smtClean="0"/>
              <a:t>Possible Requirements:</a:t>
            </a:r>
          </a:p>
          <a:p>
            <a:pPr lvl="1">
              <a:lnSpc>
                <a:spcPct val="150000"/>
              </a:lnSpc>
            </a:pPr>
            <a:r>
              <a:rPr lang="en-US" dirty="0" smtClean="0"/>
              <a:t>Searching by Title, Author, and/or ISDN should be possible</a:t>
            </a:r>
            <a:endParaRPr lang="en-US" i="1" dirty="0" smtClean="0"/>
          </a:p>
          <a:p>
            <a:pPr lvl="1">
              <a:lnSpc>
                <a:spcPct val="150000"/>
              </a:lnSpc>
            </a:pPr>
            <a:r>
              <a:rPr lang="en-US" dirty="0" smtClean="0"/>
              <a:t> User Interface should be web-based (accessible via WWW Browser)</a:t>
            </a:r>
          </a:p>
          <a:p>
            <a:pPr lvl="1">
              <a:lnSpc>
                <a:spcPct val="150000"/>
              </a:lnSpc>
            </a:pPr>
            <a:r>
              <a:rPr lang="en-US" dirty="0" smtClean="0"/>
              <a:t>At least 20 transactions per seconds should be possible</a:t>
            </a:r>
          </a:p>
          <a:p>
            <a:pPr lvl="1">
              <a:lnSpc>
                <a:spcPct val="150000"/>
              </a:lnSpc>
            </a:pPr>
            <a:r>
              <a:rPr lang="en-US" dirty="0" smtClean="0"/>
              <a:t>All services should be available within 10 minutes</a:t>
            </a:r>
          </a:p>
          <a:p>
            <a:pPr lvl="1">
              <a:lnSpc>
                <a:spcPct val="150000"/>
              </a:lnSpc>
            </a:pPr>
            <a:r>
              <a:rPr lang="en-US" dirty="0" smtClean="0"/>
              <a:t> Users have no access to personal data of other users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Elicitation techniques - Introduction</a:t>
            </a:r>
            <a:endParaRPr lang="en-US" sz="4000" dirty="0"/>
          </a:p>
        </p:txBody>
      </p:sp>
      <p:sp>
        <p:nvSpPr>
          <p:cNvPr id="5" name="Content Placeholder 4"/>
          <p:cNvSpPr>
            <a:spLocks noGrp="1"/>
          </p:cNvSpPr>
          <p:nvPr>
            <p:ph sz="quarter" idx="1"/>
          </p:nvPr>
        </p:nvSpPr>
        <p:spPr>
          <a:xfrm>
            <a:off x="228600" y="1066800"/>
            <a:ext cx="8686800" cy="5486400"/>
          </a:xfrm>
        </p:spPr>
        <p:txBody>
          <a:bodyPr>
            <a:normAutofit fontScale="92500"/>
          </a:bodyPr>
          <a:lstStyle/>
          <a:p>
            <a:r>
              <a:rPr lang="en-US" sz="2800" dirty="0" smtClean="0"/>
              <a:t>Specific techniques which may be used to collect knowledge about system requirements</a:t>
            </a:r>
          </a:p>
          <a:p>
            <a:r>
              <a:rPr lang="en-US" sz="2800" dirty="0" smtClean="0"/>
              <a:t>This knowledge must be structured</a:t>
            </a:r>
          </a:p>
          <a:p>
            <a:pPr lvl="1"/>
            <a:r>
              <a:rPr lang="en-US" b="1" dirty="0" smtClean="0"/>
              <a:t>Partitioning </a:t>
            </a:r>
            <a:r>
              <a:rPr lang="en-US" dirty="0" smtClean="0"/>
              <a:t>- aggregating related knowledge</a:t>
            </a:r>
          </a:p>
          <a:p>
            <a:pPr lvl="1"/>
            <a:r>
              <a:rPr lang="en-US" b="1" dirty="0" smtClean="0"/>
              <a:t>Abstraction </a:t>
            </a:r>
            <a:r>
              <a:rPr lang="en-US" dirty="0" smtClean="0"/>
              <a:t>- recognizing generalities</a:t>
            </a:r>
          </a:p>
          <a:p>
            <a:pPr lvl="1"/>
            <a:r>
              <a:rPr lang="en-US" b="1" dirty="0" smtClean="0"/>
              <a:t> Projection </a:t>
            </a:r>
            <a:r>
              <a:rPr lang="en-US" dirty="0" smtClean="0"/>
              <a:t>– organizing knowledge from several perspectives</a:t>
            </a:r>
          </a:p>
          <a:p>
            <a:r>
              <a:rPr lang="en-US" dirty="0" smtClean="0"/>
              <a:t> </a:t>
            </a:r>
            <a:r>
              <a:rPr lang="en-US" sz="2800" dirty="0" smtClean="0"/>
              <a:t>Requirements elicitation is cooperative process involving requirements engineers and system stakeholders. </a:t>
            </a:r>
          </a:p>
          <a:p>
            <a:pPr lvl="1"/>
            <a:r>
              <a:rPr lang="en-US" sz="2600" dirty="0" smtClean="0"/>
              <a:t>Problems:</a:t>
            </a:r>
          </a:p>
          <a:p>
            <a:pPr lvl="2"/>
            <a:r>
              <a:rPr lang="en-US" sz="2400" dirty="0" smtClean="0"/>
              <a:t>Not enough time for elicitation</a:t>
            </a:r>
          </a:p>
          <a:p>
            <a:pPr lvl="2"/>
            <a:r>
              <a:rPr lang="en-US" sz="2400" dirty="0" smtClean="0"/>
              <a:t>Inadequate preparation by engineers</a:t>
            </a:r>
          </a:p>
          <a:p>
            <a:pPr lvl="2"/>
            <a:r>
              <a:rPr lang="en-US" sz="2400" dirty="0" smtClean="0"/>
              <a:t>Stakeholders are unconvinced of the need for a new system</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304800" y="1066800"/>
            <a:ext cx="8382000" cy="5486400"/>
          </a:xfrm>
        </p:spPr>
        <p:txBody>
          <a:bodyPr>
            <a:normAutofit lnSpcReduction="10000"/>
          </a:bodyPr>
          <a:lstStyle/>
          <a:p>
            <a:pPr>
              <a:defRPr/>
            </a:pPr>
            <a:r>
              <a:rPr lang="en-US" sz="2800" dirty="0" smtClean="0"/>
              <a:t>Requirements Elicitation</a:t>
            </a:r>
          </a:p>
          <a:p>
            <a:pPr>
              <a:defRPr/>
            </a:pPr>
            <a:r>
              <a:rPr lang="en-US" sz="2800" dirty="0" smtClean="0"/>
              <a:t>Difficulties of Requirements Elicitation</a:t>
            </a:r>
          </a:p>
          <a:p>
            <a:r>
              <a:rPr lang="en-US" sz="2800" dirty="0" smtClean="0"/>
              <a:t>Components of Elicitation</a:t>
            </a:r>
          </a:p>
          <a:p>
            <a:pPr>
              <a:defRPr/>
            </a:pPr>
            <a:r>
              <a:rPr lang="en-US" sz="2800" dirty="0" smtClean="0"/>
              <a:t>Analysis &amp; Negotiation</a:t>
            </a:r>
          </a:p>
          <a:p>
            <a:pPr>
              <a:defRPr/>
            </a:pPr>
            <a:r>
              <a:rPr lang="en-GB" sz="2800" dirty="0" smtClean="0"/>
              <a:t>Elicitation , </a:t>
            </a:r>
            <a:r>
              <a:rPr lang="en-US" sz="2800" dirty="0" smtClean="0"/>
              <a:t>Analysis &amp; Negotiation</a:t>
            </a:r>
            <a:endParaRPr lang="en-US" sz="4000" dirty="0" smtClean="0">
              <a:cs typeface="Times New Roman" pitchFamily="18" charset="0"/>
            </a:endParaRPr>
          </a:p>
          <a:p>
            <a:pPr>
              <a:defRPr/>
            </a:pPr>
            <a:r>
              <a:rPr lang="en-US" sz="2800" dirty="0" smtClean="0"/>
              <a:t>The requirements elicitation process</a:t>
            </a:r>
          </a:p>
          <a:p>
            <a:pPr>
              <a:defRPr/>
            </a:pPr>
            <a:r>
              <a:rPr lang="en-US" sz="2800" dirty="0" smtClean="0"/>
              <a:t>The requirements Analysis &amp; Negotiation Process</a:t>
            </a:r>
          </a:p>
          <a:p>
            <a:pPr lvl="0"/>
            <a:r>
              <a:rPr lang="en-GB" sz="2800" dirty="0" smtClean="0"/>
              <a:t>Elicitation Techniques</a:t>
            </a:r>
          </a:p>
          <a:p>
            <a:pPr lvl="1"/>
            <a:r>
              <a:rPr lang="en-US" sz="2800" dirty="0" smtClean="0"/>
              <a:t>Traditional techniques</a:t>
            </a:r>
          </a:p>
          <a:p>
            <a:pPr lvl="1"/>
            <a:r>
              <a:rPr lang="en-US" sz="2800" dirty="0" smtClean="0"/>
              <a:t>Collaborative techniques</a:t>
            </a:r>
          </a:p>
          <a:p>
            <a:pPr lvl="1">
              <a:lnSpc>
                <a:spcPct val="90000"/>
              </a:lnSpc>
            </a:pPr>
            <a:r>
              <a:rPr lang="en-US" sz="2800" dirty="0" smtClean="0"/>
              <a:t>Cognitive techniques                [Next class]</a:t>
            </a:r>
          </a:p>
          <a:p>
            <a:pPr lvl="1">
              <a:lnSpc>
                <a:spcPct val="90000"/>
              </a:lnSpc>
            </a:pPr>
            <a:r>
              <a:rPr lang="en-US" sz="2800" dirty="0" smtClean="0"/>
              <a:t>Contextual approaches</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a:latin typeface="Times New Roman" pitchFamily="18" charset="0"/>
                <a:cs typeface="Times New Roman" pitchFamily="18" charset="0"/>
              </a:rPr>
              <a:t>Contents</a:t>
            </a:r>
          </a:p>
        </p:txBody>
      </p:sp>
      <p:sp>
        <p:nvSpPr>
          <p:cNvPr id="5" name="Right Brace 4"/>
          <p:cNvSpPr/>
          <p:nvPr/>
        </p:nvSpPr>
        <p:spPr>
          <a:xfrm>
            <a:off x="4267200" y="5334000"/>
            <a:ext cx="381000" cy="990600"/>
          </a:xfrm>
          <a:prstGeom prst="rightBrace">
            <a:avLst>
              <a:gd name="adj1" fmla="val 55000"/>
              <a:gd name="adj2" fmla="val 55352"/>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600" dirty="0" smtClean="0"/>
              <a:t>Elicitation techniques</a:t>
            </a:r>
            <a:endParaRPr lang="en-US" sz="3600" dirty="0"/>
          </a:p>
        </p:txBody>
      </p:sp>
      <p:sp>
        <p:nvSpPr>
          <p:cNvPr id="5" name="Content Placeholder 4"/>
          <p:cNvSpPr>
            <a:spLocks noGrp="1"/>
          </p:cNvSpPr>
          <p:nvPr>
            <p:ph sz="quarter" idx="1"/>
          </p:nvPr>
        </p:nvSpPr>
        <p:spPr>
          <a:xfrm>
            <a:off x="152400" y="990600"/>
            <a:ext cx="4191000" cy="5715000"/>
          </a:xfrm>
          <a:solidFill>
            <a:schemeClr val="accent4">
              <a:lumMod val="20000"/>
              <a:lumOff val="80000"/>
            </a:schemeClr>
          </a:solidFill>
        </p:spPr>
        <p:txBody>
          <a:bodyPr>
            <a:normAutofit fontScale="85000" lnSpcReduction="20000"/>
          </a:bodyPr>
          <a:lstStyle/>
          <a:p>
            <a:r>
              <a:rPr lang="en-US" sz="2800" b="1" i="1" dirty="0" smtClean="0"/>
              <a:t>Traditional techniques</a:t>
            </a:r>
          </a:p>
          <a:p>
            <a:pPr lvl="1"/>
            <a:r>
              <a:rPr lang="en-US" dirty="0" smtClean="0"/>
              <a:t> </a:t>
            </a:r>
            <a:r>
              <a:rPr lang="en-US" sz="2600" dirty="0" smtClean="0"/>
              <a:t>Introspection</a:t>
            </a:r>
          </a:p>
          <a:p>
            <a:pPr lvl="1"/>
            <a:r>
              <a:rPr lang="en-US" sz="2600" dirty="0" smtClean="0"/>
              <a:t>Reading existing documents</a:t>
            </a:r>
          </a:p>
          <a:p>
            <a:pPr lvl="1"/>
            <a:r>
              <a:rPr lang="en-US" sz="2600" dirty="0" smtClean="0"/>
              <a:t> Analyzing hard data</a:t>
            </a:r>
          </a:p>
          <a:p>
            <a:pPr lvl="1"/>
            <a:r>
              <a:rPr lang="en-US" sz="2600" dirty="0" smtClean="0"/>
              <a:t> Interviews</a:t>
            </a:r>
          </a:p>
          <a:p>
            <a:pPr lvl="2"/>
            <a:r>
              <a:rPr lang="en-US" sz="2400" dirty="0" smtClean="0"/>
              <a:t>Open-ended</a:t>
            </a:r>
          </a:p>
          <a:p>
            <a:pPr lvl="2"/>
            <a:r>
              <a:rPr lang="en-US" sz="2400" dirty="0" smtClean="0"/>
              <a:t>Structured</a:t>
            </a:r>
          </a:p>
          <a:p>
            <a:pPr lvl="1"/>
            <a:r>
              <a:rPr lang="en-US" sz="2600" dirty="0" smtClean="0"/>
              <a:t>Surveys / Questionnaires</a:t>
            </a:r>
          </a:p>
          <a:p>
            <a:pPr lvl="1"/>
            <a:r>
              <a:rPr lang="en-US" sz="2600" dirty="0" smtClean="0"/>
              <a:t> Meetings</a:t>
            </a:r>
          </a:p>
          <a:p>
            <a:r>
              <a:rPr lang="en-US" sz="2800" b="1" i="1" dirty="0" smtClean="0"/>
              <a:t>Collaborative techniques</a:t>
            </a:r>
          </a:p>
          <a:p>
            <a:pPr lvl="1"/>
            <a:r>
              <a:rPr lang="en-US" sz="2600" dirty="0" smtClean="0"/>
              <a:t>Group techniques</a:t>
            </a:r>
          </a:p>
          <a:p>
            <a:pPr lvl="1"/>
            <a:r>
              <a:rPr lang="en-US" sz="2600" dirty="0" smtClean="0"/>
              <a:t>Focus Groups</a:t>
            </a:r>
          </a:p>
          <a:p>
            <a:pPr lvl="1"/>
            <a:r>
              <a:rPr lang="en-US" sz="2600" dirty="0" smtClean="0"/>
              <a:t>Brainstorming</a:t>
            </a:r>
          </a:p>
          <a:p>
            <a:pPr lvl="1"/>
            <a:r>
              <a:rPr lang="en-US" sz="2600" dirty="0" smtClean="0"/>
              <a:t>JAD/RAD workshops</a:t>
            </a:r>
          </a:p>
          <a:p>
            <a:pPr lvl="1"/>
            <a:r>
              <a:rPr lang="en-US" sz="2600" dirty="0" smtClean="0"/>
              <a:t>Prototyping</a:t>
            </a:r>
          </a:p>
          <a:p>
            <a:pPr lvl="1"/>
            <a:r>
              <a:rPr lang="en-US" sz="2600" dirty="0" smtClean="0"/>
              <a:t>Participatory Design</a:t>
            </a:r>
          </a:p>
        </p:txBody>
      </p:sp>
      <p:sp>
        <p:nvSpPr>
          <p:cNvPr id="6" name="Content Placeholder 4"/>
          <p:cNvSpPr txBox="1">
            <a:spLocks/>
          </p:cNvSpPr>
          <p:nvPr/>
        </p:nvSpPr>
        <p:spPr>
          <a:xfrm>
            <a:off x="4419600" y="990600"/>
            <a:ext cx="4572000" cy="5791200"/>
          </a:xfrm>
          <a:prstGeom prst="rect">
            <a:avLst/>
          </a:prstGeom>
          <a:solidFill>
            <a:schemeClr val="accent4">
              <a:lumMod val="20000"/>
              <a:lumOff val="80000"/>
            </a:schemeClr>
          </a:solidFill>
        </p:spPr>
        <p:txBody>
          <a:bodyPr vert="horz">
            <a:normAutofit fontScale="92500" lnSpcReduction="20000"/>
          </a:bodyPr>
          <a:lstStyle/>
          <a:p>
            <a:pPr marL="274320" indent="-274320">
              <a:lnSpc>
                <a:spcPct val="90000"/>
              </a:lnSpc>
              <a:spcBef>
                <a:spcPts val="580"/>
              </a:spcBef>
              <a:buClr>
                <a:schemeClr val="accent1"/>
              </a:buClr>
              <a:buSzPct val="85000"/>
              <a:buFont typeface="Wingdings 2"/>
              <a:buChar char=""/>
            </a:pPr>
            <a:r>
              <a:rPr lang="en-US" sz="2800" b="1" i="1" dirty="0" smtClean="0"/>
              <a:t>Cognitive techniques</a:t>
            </a:r>
          </a:p>
          <a:p>
            <a:pPr marL="548640" lvl="1" indent="-228600">
              <a:spcBef>
                <a:spcPts val="370"/>
              </a:spcBef>
              <a:buClr>
                <a:schemeClr val="accent2"/>
              </a:buClr>
              <a:buSzPct val="85000"/>
              <a:buFont typeface="Wingdings 2"/>
              <a:buChar char=""/>
            </a:pPr>
            <a:r>
              <a:rPr lang="en-US" sz="2600" dirty="0" smtClean="0"/>
              <a:t>Task analysis</a:t>
            </a:r>
          </a:p>
          <a:p>
            <a:pPr marL="548640" lvl="1" indent="-228600">
              <a:spcBef>
                <a:spcPts val="370"/>
              </a:spcBef>
              <a:buClr>
                <a:schemeClr val="accent2"/>
              </a:buClr>
              <a:buSzPct val="85000"/>
              <a:buFont typeface="Wingdings 2"/>
              <a:buChar char=""/>
            </a:pPr>
            <a:r>
              <a:rPr lang="en-US" sz="2600" dirty="0" smtClean="0"/>
              <a:t>Protocol analysis</a:t>
            </a:r>
          </a:p>
          <a:p>
            <a:pPr marL="548640" lvl="1" indent="-228600">
              <a:spcBef>
                <a:spcPts val="370"/>
              </a:spcBef>
              <a:buClr>
                <a:schemeClr val="accent2"/>
              </a:buClr>
              <a:buSzPct val="85000"/>
              <a:buFont typeface="Wingdings 2"/>
              <a:buChar char=""/>
            </a:pPr>
            <a:r>
              <a:rPr lang="en-US" sz="2600" dirty="0" smtClean="0"/>
              <a:t>Knowledge Acquisition Techniques</a:t>
            </a:r>
          </a:p>
          <a:p>
            <a:pPr marL="822960" lvl="2" indent="-228600">
              <a:lnSpc>
                <a:spcPct val="90000"/>
              </a:lnSpc>
              <a:spcBef>
                <a:spcPts val="370"/>
              </a:spcBef>
              <a:buClr>
                <a:schemeClr val="accent1">
                  <a:tint val="60000"/>
                </a:schemeClr>
              </a:buClr>
              <a:buSzPct val="85000"/>
              <a:buFont typeface="Wingdings 2"/>
              <a:buChar char=""/>
            </a:pPr>
            <a:r>
              <a:rPr lang="en-US" sz="2300" dirty="0" smtClean="0"/>
              <a:t>Card Sorting</a:t>
            </a:r>
          </a:p>
          <a:p>
            <a:pPr marL="822960" lvl="2" indent="-228600">
              <a:lnSpc>
                <a:spcPct val="90000"/>
              </a:lnSpc>
              <a:spcBef>
                <a:spcPts val="370"/>
              </a:spcBef>
              <a:buClr>
                <a:schemeClr val="accent1">
                  <a:tint val="60000"/>
                </a:schemeClr>
              </a:buClr>
              <a:buSzPct val="85000"/>
              <a:buFont typeface="Wingdings 2"/>
              <a:buChar char=""/>
            </a:pPr>
            <a:r>
              <a:rPr lang="en-US" sz="2300" dirty="0" smtClean="0"/>
              <a:t>Laddering</a:t>
            </a:r>
          </a:p>
          <a:p>
            <a:pPr marL="822960" lvl="2" indent="-228600">
              <a:lnSpc>
                <a:spcPct val="90000"/>
              </a:lnSpc>
              <a:spcBef>
                <a:spcPts val="370"/>
              </a:spcBef>
              <a:buClr>
                <a:schemeClr val="accent1">
                  <a:tint val="60000"/>
                </a:schemeClr>
              </a:buClr>
              <a:buSzPct val="85000"/>
              <a:buFont typeface="Wingdings 2"/>
              <a:buChar char=""/>
            </a:pPr>
            <a:r>
              <a:rPr lang="en-US" sz="2300" dirty="0" smtClean="0"/>
              <a:t>Repertory Grids</a:t>
            </a:r>
          </a:p>
          <a:p>
            <a:pPr marL="822960" lvl="2" indent="-228600">
              <a:lnSpc>
                <a:spcPct val="90000"/>
              </a:lnSpc>
              <a:spcBef>
                <a:spcPts val="370"/>
              </a:spcBef>
              <a:buClr>
                <a:schemeClr val="accent1">
                  <a:tint val="60000"/>
                </a:schemeClr>
              </a:buClr>
              <a:buSzPct val="85000"/>
              <a:buFont typeface="Wingdings 2"/>
              <a:buChar char=""/>
            </a:pPr>
            <a:r>
              <a:rPr lang="en-US" sz="2300" dirty="0" smtClean="0"/>
              <a:t>Proximity Scaling Techniques</a:t>
            </a:r>
          </a:p>
          <a:p>
            <a:pPr marL="274320" indent="-274320">
              <a:lnSpc>
                <a:spcPct val="90000"/>
              </a:lnSpc>
              <a:spcBef>
                <a:spcPts val="580"/>
              </a:spcBef>
              <a:buClr>
                <a:schemeClr val="accent1"/>
              </a:buClr>
              <a:buSzPct val="85000"/>
              <a:buFont typeface="Wingdings 2"/>
              <a:buChar char=""/>
            </a:pPr>
            <a:r>
              <a:rPr lang="en-US" sz="2800" b="1" i="1" dirty="0" smtClean="0"/>
              <a:t>Contextual approaches</a:t>
            </a:r>
          </a:p>
          <a:p>
            <a:pPr marL="548640" lvl="1" indent="-228600">
              <a:spcBef>
                <a:spcPts val="370"/>
              </a:spcBef>
              <a:buClr>
                <a:schemeClr val="accent2"/>
              </a:buClr>
              <a:buSzPct val="85000"/>
              <a:buFont typeface="Wingdings 2"/>
              <a:buChar char=""/>
            </a:pPr>
            <a:r>
              <a:rPr lang="en-US" sz="2600" dirty="0" smtClean="0"/>
              <a:t>Ethnographic techniques</a:t>
            </a:r>
          </a:p>
          <a:p>
            <a:pPr marL="822960" lvl="2" indent="-228600">
              <a:lnSpc>
                <a:spcPct val="90000"/>
              </a:lnSpc>
              <a:spcBef>
                <a:spcPts val="370"/>
              </a:spcBef>
              <a:buClr>
                <a:schemeClr val="accent1">
                  <a:tint val="60000"/>
                </a:schemeClr>
              </a:buClr>
              <a:buSzPct val="85000"/>
              <a:buFont typeface="Wingdings 2"/>
              <a:buChar char=""/>
            </a:pPr>
            <a:r>
              <a:rPr lang="en-US" sz="2300" dirty="0" smtClean="0"/>
              <a:t>Participant Observation</a:t>
            </a:r>
          </a:p>
          <a:p>
            <a:pPr marL="822960" lvl="2" indent="-228600">
              <a:lnSpc>
                <a:spcPct val="90000"/>
              </a:lnSpc>
              <a:spcBef>
                <a:spcPts val="370"/>
              </a:spcBef>
              <a:buClr>
                <a:schemeClr val="accent1">
                  <a:tint val="60000"/>
                </a:schemeClr>
              </a:buClr>
              <a:buSzPct val="85000"/>
              <a:buFont typeface="Wingdings 2"/>
              <a:buChar char=""/>
            </a:pPr>
            <a:r>
              <a:rPr lang="en-US" sz="2300" dirty="0" smtClean="0"/>
              <a:t>Enthnomethodology</a:t>
            </a:r>
          </a:p>
          <a:p>
            <a:pPr marL="548640" lvl="1" indent="-228600">
              <a:lnSpc>
                <a:spcPct val="90000"/>
              </a:lnSpc>
              <a:spcBef>
                <a:spcPts val="370"/>
              </a:spcBef>
              <a:buClr>
                <a:schemeClr val="accent2"/>
              </a:buClr>
              <a:buSzPct val="85000"/>
              <a:buFont typeface="Wingdings 2"/>
              <a:buChar char=""/>
            </a:pPr>
            <a:r>
              <a:rPr lang="en-US" sz="2600" dirty="0" err="1" smtClean="0"/>
              <a:t> </a:t>
            </a:r>
            <a:r>
              <a:rPr lang="en-US" sz="2600" dirty="0" smtClean="0"/>
              <a:t>Discourse Analysis</a:t>
            </a:r>
          </a:p>
          <a:p>
            <a:pPr marL="822960" lvl="2" indent="-228600">
              <a:lnSpc>
                <a:spcPct val="90000"/>
              </a:lnSpc>
              <a:spcBef>
                <a:spcPts val="370"/>
              </a:spcBef>
              <a:buClr>
                <a:schemeClr val="accent1">
                  <a:tint val="60000"/>
                </a:schemeClr>
              </a:buClr>
              <a:buSzPct val="85000"/>
              <a:buFont typeface="Wingdings 2"/>
              <a:buChar char=""/>
            </a:pPr>
            <a:r>
              <a:rPr lang="en-US" sz="2300" dirty="0" smtClean="0"/>
              <a:t>Conversation Analysis</a:t>
            </a:r>
          </a:p>
          <a:p>
            <a:pPr marL="822960" lvl="2" indent="-228600">
              <a:lnSpc>
                <a:spcPct val="90000"/>
              </a:lnSpc>
              <a:spcBef>
                <a:spcPts val="370"/>
              </a:spcBef>
              <a:buClr>
                <a:schemeClr val="accent1">
                  <a:tint val="60000"/>
                </a:schemeClr>
              </a:buClr>
              <a:buSzPct val="85000"/>
              <a:buFont typeface="Wingdings 2"/>
              <a:buChar char=""/>
            </a:pPr>
            <a:r>
              <a:rPr lang="en-US" sz="2300" dirty="0" smtClean="0"/>
              <a:t>Speech Act Analysis</a:t>
            </a:r>
          </a:p>
          <a:p>
            <a:pPr marL="548640" lvl="1" indent="-228600">
              <a:lnSpc>
                <a:spcPct val="90000"/>
              </a:lnSpc>
              <a:spcBef>
                <a:spcPts val="370"/>
              </a:spcBef>
              <a:buClr>
                <a:schemeClr val="accent2"/>
              </a:buClr>
              <a:buSzPct val="85000"/>
              <a:buFont typeface="Wingdings 2"/>
              <a:buChar char=""/>
            </a:pPr>
            <a:r>
              <a:rPr lang="en-US" sz="2600" dirty="0" smtClean="0"/>
              <a:t> Sociotechnical Methods</a:t>
            </a:r>
          </a:p>
          <a:p>
            <a:pPr marL="822960" lvl="2" indent="-228600">
              <a:lnSpc>
                <a:spcPct val="90000"/>
              </a:lnSpc>
              <a:spcBef>
                <a:spcPts val="370"/>
              </a:spcBef>
              <a:buClr>
                <a:schemeClr val="accent1">
                  <a:tint val="60000"/>
                </a:schemeClr>
              </a:buClr>
              <a:buSzPct val="85000"/>
              <a:buFont typeface="Wingdings 2"/>
              <a:buChar char=""/>
            </a:pPr>
            <a:r>
              <a:rPr lang="en-US" sz="2300" dirty="0" smtClean="0"/>
              <a:t>Soft Systems Analysis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r>
              <a:rPr lang="en-US" sz="4000" dirty="0" smtClean="0"/>
              <a:t> Introspection</a:t>
            </a:r>
          </a:p>
        </p:txBody>
      </p:sp>
      <p:sp>
        <p:nvSpPr>
          <p:cNvPr id="5" name="Content Placeholder 4"/>
          <p:cNvSpPr>
            <a:spLocks noGrp="1"/>
          </p:cNvSpPr>
          <p:nvPr>
            <p:ph sz="quarter" idx="1"/>
          </p:nvPr>
        </p:nvSpPr>
        <p:spPr>
          <a:xfrm>
            <a:off x="228600" y="1066800"/>
            <a:ext cx="8763000" cy="5486400"/>
          </a:xfrm>
        </p:spPr>
        <p:txBody>
          <a:bodyPr>
            <a:normAutofit fontScale="85000" lnSpcReduction="20000"/>
          </a:bodyPr>
          <a:lstStyle/>
          <a:p>
            <a:r>
              <a:rPr lang="en-US" sz="2800" dirty="0" smtClean="0"/>
              <a:t>Is the mental thoughts of the requirements engineering about the wants and needs of the stakeholders about the systems.</a:t>
            </a:r>
          </a:p>
          <a:p>
            <a:pPr lvl="1"/>
            <a:r>
              <a:rPr lang="en-US" dirty="0" smtClean="0"/>
              <a:t>It amounts to imagining what kind of system I would want if I were doing this job, using this equipment, etc.</a:t>
            </a:r>
          </a:p>
          <a:p>
            <a:r>
              <a:rPr lang="en-US" sz="2800" dirty="0" smtClean="0"/>
              <a:t>The introspection technique is the starting point for other requirement elicitation techniques. </a:t>
            </a:r>
          </a:p>
          <a:p>
            <a:r>
              <a:rPr lang="en-US" sz="2800" b="1" i="1" dirty="0" smtClean="0"/>
              <a:t>Advantages</a:t>
            </a:r>
          </a:p>
          <a:p>
            <a:pPr lvl="1"/>
            <a:r>
              <a:rPr lang="en-US" sz="2600" dirty="0" smtClean="0"/>
              <a:t>It helps the other elicitation techniques. So it is a good starting activity for requirement elicitation.</a:t>
            </a:r>
          </a:p>
          <a:p>
            <a:pPr lvl="1"/>
            <a:r>
              <a:rPr lang="en-US" sz="2600" dirty="0" smtClean="0"/>
              <a:t>There are almost no costs of this technique.</a:t>
            </a:r>
          </a:p>
          <a:p>
            <a:r>
              <a:rPr lang="en-US" sz="2800" b="1" i="1" dirty="0" smtClean="0"/>
              <a:t>Disadvantages</a:t>
            </a:r>
          </a:p>
          <a:p>
            <a:pPr lvl="1"/>
            <a:r>
              <a:rPr lang="en-US" sz="2600" dirty="0" smtClean="0"/>
              <a:t>In case of using the introspection the analyst should not only be familiar with the domain and goals of the system, but also should be expert in the business processes of the users.</a:t>
            </a:r>
          </a:p>
          <a:p>
            <a:pPr lvl="1"/>
            <a:r>
              <a:rPr lang="en-US" sz="2600" dirty="0" smtClean="0"/>
              <a:t>In other words this technique requires a huge experience of the requirement analyst.</a:t>
            </a:r>
            <a:endParaRPr lang="en-US" sz="2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14400"/>
            <a:ext cx="8839200" cy="5791200"/>
          </a:xfrm>
        </p:spPr>
        <p:txBody>
          <a:bodyPr>
            <a:noAutofit/>
          </a:bodyPr>
          <a:lstStyle/>
          <a:p>
            <a:r>
              <a:rPr lang="en-US" b="1" i="1" dirty="0" smtClean="0"/>
              <a:t>Sources of information:</a:t>
            </a:r>
          </a:p>
          <a:p>
            <a:pPr lvl="1"/>
            <a:r>
              <a:rPr lang="en-US" dirty="0" smtClean="0"/>
              <a:t>Company reports, organization charts, policy  manuals, job descriptions, reports, documentation of existing systems, etc.</a:t>
            </a:r>
          </a:p>
          <a:p>
            <a:r>
              <a:rPr lang="en-US" b="1" i="1" dirty="0" smtClean="0"/>
              <a:t>Advantages:</a:t>
            </a:r>
          </a:p>
          <a:p>
            <a:pPr lvl="1"/>
            <a:r>
              <a:rPr lang="en-US" dirty="0" smtClean="0"/>
              <a:t> Helps the analyst to get an understanding of the organization before meeting the people who work there.</a:t>
            </a:r>
          </a:p>
          <a:p>
            <a:pPr lvl="1"/>
            <a:r>
              <a:rPr lang="en-US" dirty="0" smtClean="0"/>
              <a:t>Helps to prepare for other types of fact finding</a:t>
            </a:r>
          </a:p>
          <a:p>
            <a:pPr lvl="2"/>
            <a:r>
              <a:rPr lang="en-US" sz="2400" dirty="0" smtClean="0"/>
              <a:t>e.g. by being aware of the business objectives of the organization.</a:t>
            </a:r>
          </a:p>
          <a:p>
            <a:pPr lvl="1"/>
            <a:r>
              <a:rPr lang="en-US" dirty="0" smtClean="0"/>
              <a:t> May tell you the detailed requirements for the current system.</a:t>
            </a:r>
          </a:p>
          <a:p>
            <a:r>
              <a:rPr lang="en-US" b="1" i="1" dirty="0" smtClean="0"/>
              <a:t>Disadvantages:</a:t>
            </a:r>
          </a:p>
          <a:p>
            <a:pPr lvl="1"/>
            <a:r>
              <a:rPr lang="en-US" dirty="0" smtClean="0"/>
              <a:t>Written documents often do not match up to reality.</a:t>
            </a:r>
          </a:p>
          <a:p>
            <a:pPr lvl="1"/>
            <a:r>
              <a:rPr lang="en-US" dirty="0" smtClean="0"/>
              <a:t>Can be long-winded with much irrelevant detail</a:t>
            </a:r>
          </a:p>
          <a:p>
            <a:r>
              <a:rPr lang="en-US" b="1" i="1" dirty="0" smtClean="0"/>
              <a:t>Appropriate for - </a:t>
            </a:r>
            <a:r>
              <a:rPr lang="en-US" sz="2400" dirty="0" smtClean="0"/>
              <a:t>Whenever you are unfamiliar with the organization being investigated.</a:t>
            </a:r>
            <a:endParaRPr lang="en-US" sz="2400" dirty="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Background Reading</a:t>
            </a:r>
            <a:endParaRPr lang="en-US" sz="5400" dirty="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90600"/>
            <a:ext cx="8534400" cy="5410200"/>
          </a:xfrm>
        </p:spPr>
        <p:txBody>
          <a:bodyPr>
            <a:noAutofit/>
          </a:bodyPr>
          <a:lstStyle/>
          <a:p>
            <a:r>
              <a:rPr lang="en-US" sz="2800" b="1" i="1" dirty="0" smtClean="0"/>
              <a:t>Identify Collections of Hard Data</a:t>
            </a:r>
          </a:p>
          <a:p>
            <a:pPr lvl="1"/>
            <a:r>
              <a:rPr lang="en-US" dirty="0" smtClean="0"/>
              <a:t>Facts and figures, financial information,…</a:t>
            </a:r>
          </a:p>
          <a:p>
            <a:pPr lvl="1"/>
            <a:r>
              <a:rPr lang="en-US" dirty="0" smtClean="0"/>
              <a:t>Reports used for decision making,…</a:t>
            </a:r>
          </a:p>
          <a:p>
            <a:pPr lvl="1"/>
            <a:r>
              <a:rPr lang="en-US" dirty="0" smtClean="0"/>
              <a:t>Survey results, marketing data,…</a:t>
            </a:r>
          </a:p>
          <a:p>
            <a:r>
              <a:rPr lang="en-US" sz="2800" b="1" i="1" dirty="0" smtClean="0"/>
              <a:t>Sampling</a:t>
            </a:r>
          </a:p>
          <a:p>
            <a:pPr lvl="1"/>
            <a:r>
              <a:rPr lang="en-US" sz="2600" dirty="0" smtClean="0"/>
              <a:t>Sampling used to select representative set from a population</a:t>
            </a:r>
          </a:p>
          <a:p>
            <a:pPr lvl="2"/>
            <a:r>
              <a:rPr lang="en-US" sz="2400" i="1" dirty="0" smtClean="0"/>
              <a:t>Purposive Sampling </a:t>
            </a:r>
            <a:r>
              <a:rPr lang="en-US" sz="2400" dirty="0" smtClean="0"/>
              <a:t>- choose the parts you think are relevant without worrying about statistical issues</a:t>
            </a:r>
          </a:p>
          <a:p>
            <a:pPr lvl="2"/>
            <a:r>
              <a:rPr lang="en-US" sz="2400" i="1" dirty="0" smtClean="0"/>
              <a:t>Simple Random Sampling </a:t>
            </a:r>
            <a:r>
              <a:rPr lang="en-US" sz="2400" dirty="0" smtClean="0"/>
              <a:t>- choose every </a:t>
            </a:r>
            <a:r>
              <a:rPr lang="en-US" sz="2400" dirty="0" err="1" smtClean="0"/>
              <a:t>kth</a:t>
            </a:r>
            <a:r>
              <a:rPr lang="en-US" sz="2400" dirty="0" smtClean="0"/>
              <a:t> element</a:t>
            </a:r>
          </a:p>
          <a:p>
            <a:pPr lvl="2"/>
            <a:r>
              <a:rPr lang="en-US" sz="2400" i="1" dirty="0" smtClean="0"/>
              <a:t>Stratified Random Sampling </a:t>
            </a:r>
            <a:r>
              <a:rPr lang="en-US" sz="2400" dirty="0" smtClean="0"/>
              <a:t>- identify strata/class and sample each</a:t>
            </a:r>
          </a:p>
          <a:p>
            <a:pPr lvl="2"/>
            <a:r>
              <a:rPr lang="en-US" sz="2400" i="1" dirty="0" smtClean="0"/>
              <a:t>Clustered Random Sampling </a:t>
            </a:r>
            <a:r>
              <a:rPr lang="en-US" sz="2400" dirty="0" smtClean="0"/>
              <a:t>- choose a representative subpopulation and sample it</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“Hard Data” Collection</a:t>
            </a:r>
            <a:endParaRPr lang="en-US" sz="5400" dirty="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334000"/>
          </a:xfrm>
        </p:spPr>
        <p:txBody>
          <a:bodyPr>
            <a:noAutofit/>
          </a:bodyPr>
          <a:lstStyle/>
          <a:p>
            <a:pPr lvl="1"/>
            <a:r>
              <a:rPr lang="en-US" sz="2800" b="1" i="1" dirty="0" smtClean="0"/>
              <a:t>Sample Size is important</a:t>
            </a:r>
          </a:p>
          <a:p>
            <a:pPr lvl="2"/>
            <a:r>
              <a:rPr lang="en-US" sz="2400" dirty="0" smtClean="0"/>
              <a:t>balance between cost of data collection/analysis and required significance</a:t>
            </a:r>
            <a:endParaRPr lang="en-US" sz="3200" dirty="0" smtClean="0"/>
          </a:p>
          <a:p>
            <a:pPr lvl="1"/>
            <a:r>
              <a:rPr lang="en-US" sz="2800" b="1" i="1" dirty="0" smtClean="0"/>
              <a:t>Process (How?):</a:t>
            </a:r>
          </a:p>
          <a:p>
            <a:pPr lvl="2"/>
            <a:r>
              <a:rPr lang="en-US" sz="2400" dirty="0" smtClean="0"/>
              <a:t>Decide what data should be collected - e.g. banking transactions</a:t>
            </a:r>
          </a:p>
          <a:p>
            <a:pPr lvl="2"/>
            <a:r>
              <a:rPr lang="en-US" sz="2400" dirty="0" smtClean="0"/>
              <a:t>Determine the population to be sampled - e.g. all transactions at 5 local branches over one week</a:t>
            </a:r>
          </a:p>
          <a:p>
            <a:pPr lvl="2"/>
            <a:r>
              <a:rPr lang="en-US" sz="2400" dirty="0" smtClean="0"/>
              <a:t>Choose type of sample - e.g. simple random sampling</a:t>
            </a:r>
          </a:p>
          <a:p>
            <a:pPr lvl="2"/>
            <a:r>
              <a:rPr lang="en-US" sz="2400" dirty="0" smtClean="0"/>
              <a:t>Choose sample size - e.g. every 10th transaction</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“Hard Data” Collection…</a:t>
            </a:r>
            <a:endParaRPr lang="en-US" sz="5400" dirty="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p:cNvPicPr>
            <a:picLocks noChangeAspect="1" noChangeArrowheads="1"/>
          </p:cNvPicPr>
          <p:nvPr/>
        </p:nvPicPr>
        <p:blipFill>
          <a:blip r:embed="rId2"/>
          <a:srcRect/>
          <a:stretch>
            <a:fillRect/>
          </a:stretch>
        </p:blipFill>
        <p:spPr bwMode="auto">
          <a:xfrm>
            <a:off x="0" y="76200"/>
            <a:ext cx="8915400" cy="6530324"/>
          </a:xfrm>
          <a:prstGeom prst="rect">
            <a:avLst/>
          </a:prstGeom>
          <a:noFill/>
          <a:ln w="9525">
            <a:solidFill>
              <a:schemeClr val="accent1">
                <a:shade val="50000"/>
              </a:schemeClr>
            </a:solidFill>
            <a:miter lim="800000"/>
            <a:headEnd/>
            <a:tailEnd/>
          </a:ln>
          <a:effectLst/>
        </p:spPr>
      </p:pic>
      <p:sp>
        <p:nvSpPr>
          <p:cNvPr id="4" name="Rectangle 3"/>
          <p:cNvSpPr/>
          <p:nvPr/>
        </p:nvSpPr>
        <p:spPr>
          <a:xfrm>
            <a:off x="6172200" y="1066800"/>
            <a:ext cx="2286000" cy="954107"/>
          </a:xfrm>
          <a:prstGeom prst="rect">
            <a:avLst/>
          </a:prstGeom>
          <a:ln>
            <a:solidFill>
              <a:schemeClr val="accent1"/>
            </a:solidFill>
          </a:ln>
        </p:spPr>
        <p:txBody>
          <a:bodyPr wrap="square">
            <a:spAutoFit/>
          </a:bodyPr>
          <a:lstStyle/>
          <a:p>
            <a:r>
              <a:rPr lang="en-US" sz="2800" b="1" dirty="0" smtClean="0"/>
              <a:t>Example of</a:t>
            </a:r>
          </a:p>
          <a:p>
            <a:r>
              <a:rPr lang="en-US" sz="2800" b="1" dirty="0" smtClean="0"/>
              <a:t>hard data</a:t>
            </a:r>
            <a:endParaRPr 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90600"/>
            <a:ext cx="8839200" cy="5562600"/>
          </a:xfrm>
        </p:spPr>
        <p:txBody>
          <a:bodyPr>
            <a:noAutofit/>
          </a:bodyPr>
          <a:lstStyle/>
          <a:p>
            <a:r>
              <a:rPr lang="en-US" sz="2800" dirty="0" smtClean="0"/>
              <a:t>Probably the most common technique of requirements elicitation.</a:t>
            </a:r>
          </a:p>
          <a:p>
            <a:r>
              <a:rPr lang="en-US" sz="2800" dirty="0" smtClean="0"/>
              <a:t>Interviewers must be open-minded and should not approach the interview with pre-conceived notions about what is required</a:t>
            </a:r>
          </a:p>
          <a:p>
            <a:r>
              <a:rPr lang="en-US" sz="2800" dirty="0" smtClean="0"/>
              <a:t>Stakeholders must be given a starting point for discussion (a question,  a requirements proposal, an existing system)</a:t>
            </a:r>
          </a:p>
          <a:p>
            <a:r>
              <a:rPr lang="en-US" sz="2800" dirty="0" smtClean="0"/>
              <a:t> Interviewers must be aware of organizational politics</a:t>
            </a:r>
          </a:p>
          <a:p>
            <a:pPr lvl="1"/>
            <a:r>
              <a:rPr lang="en-US" sz="1800" dirty="0" smtClean="0"/>
              <a:t> </a:t>
            </a:r>
            <a:r>
              <a:rPr lang="en-US" dirty="0" smtClean="0"/>
              <a:t>Some requirements may not be discussed because of their political implications</a:t>
            </a:r>
          </a:p>
          <a:p>
            <a:r>
              <a:rPr lang="en-US" sz="2800" dirty="0" smtClean="0"/>
              <a:t>Interviews with different stakeholders </a:t>
            </a:r>
            <a:r>
              <a:rPr lang="en-US" sz="2800" dirty="0" smtClean="0">
                <a:sym typeface="Wingdings" pitchFamily="2" charset="2"/>
              </a:rPr>
              <a:t></a:t>
            </a:r>
            <a:r>
              <a:rPr lang="en-US" dirty="0" smtClean="0"/>
              <a:t>Different perspectives</a:t>
            </a:r>
          </a:p>
          <a:p>
            <a:r>
              <a:rPr lang="en-US" sz="2800" dirty="0" smtClean="0"/>
              <a:t>Interviews no good way for understanding concepts of application domain</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Interview</a:t>
            </a:r>
            <a:endParaRPr lang="en-US" sz="5400" dirty="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86800" cy="5486400"/>
          </a:xfrm>
        </p:spPr>
        <p:txBody>
          <a:bodyPr>
            <a:noAutofit/>
          </a:bodyPr>
          <a:lstStyle/>
          <a:p>
            <a:r>
              <a:rPr lang="en-US" sz="2800" b="1" i="1" dirty="0" smtClean="0"/>
              <a:t>Structured (closed) interviews</a:t>
            </a:r>
          </a:p>
          <a:p>
            <a:pPr lvl="1"/>
            <a:r>
              <a:rPr lang="en-US" sz="2600" dirty="0" smtClean="0"/>
              <a:t>Stakeholders answer a predefined set of questions</a:t>
            </a:r>
          </a:p>
          <a:p>
            <a:pPr lvl="1"/>
            <a:r>
              <a:rPr lang="en-US" sz="2600" dirty="0" smtClean="0"/>
              <a:t>Easy to analyze (+)</a:t>
            </a:r>
          </a:p>
          <a:p>
            <a:pPr lvl="1"/>
            <a:r>
              <a:rPr lang="en-US" sz="2600" dirty="0" smtClean="0"/>
              <a:t> Well-formed questions generate well-formed answers (you have to know your goals) (+)</a:t>
            </a:r>
          </a:p>
          <a:p>
            <a:pPr lvl="1"/>
            <a:r>
              <a:rPr lang="en-US" sz="2600" dirty="0" smtClean="0"/>
              <a:t>Knowledge about what and how to ask (-)</a:t>
            </a:r>
          </a:p>
          <a:p>
            <a:r>
              <a:rPr lang="en-US" sz="2800" b="1" i="1" dirty="0" smtClean="0"/>
              <a:t>Non-structured (open) interviews</a:t>
            </a:r>
          </a:p>
          <a:p>
            <a:pPr lvl="1"/>
            <a:r>
              <a:rPr lang="en-US" sz="2600" dirty="0" smtClean="0"/>
              <a:t>No predefined agenda</a:t>
            </a:r>
          </a:p>
          <a:p>
            <a:pPr lvl="1"/>
            <a:r>
              <a:rPr lang="en-US" sz="2600" dirty="0" smtClean="0"/>
              <a:t>Generating new ideas (experimental, brain storming) (+)</a:t>
            </a:r>
          </a:p>
          <a:p>
            <a:pPr lvl="1"/>
            <a:r>
              <a:rPr lang="en-US" sz="2600" dirty="0" smtClean="0"/>
              <a:t> sometimes hard to handle (dynamics of discussion) (-)</a:t>
            </a:r>
          </a:p>
          <a:p>
            <a:pPr lvl="1"/>
            <a:endParaRPr lang="en-US" sz="2600" dirty="0" smtClean="0"/>
          </a:p>
          <a:p>
            <a:r>
              <a:rPr lang="en-US" sz="2800" dirty="0" smtClean="0"/>
              <a:t>In practice: mixed interview types are normal</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Interviews Different Techniques</a:t>
            </a:r>
            <a:endParaRPr lang="en-US" sz="5400" dirty="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90600"/>
            <a:ext cx="8686800" cy="5715000"/>
          </a:xfrm>
        </p:spPr>
        <p:txBody>
          <a:bodyPr>
            <a:noAutofit/>
          </a:bodyPr>
          <a:lstStyle/>
          <a:p>
            <a:r>
              <a:rPr lang="en-US" sz="2800" dirty="0" smtClean="0"/>
              <a:t>Oral interviews:</a:t>
            </a:r>
          </a:p>
          <a:p>
            <a:pPr lvl="1"/>
            <a:r>
              <a:rPr lang="en-US" dirty="0" smtClean="0"/>
              <a:t>possibility to discussion (+)</a:t>
            </a:r>
          </a:p>
          <a:p>
            <a:pPr lvl="1"/>
            <a:r>
              <a:rPr lang="en-US" dirty="0" smtClean="0"/>
              <a:t>interviewer may influence interviewee (-)</a:t>
            </a:r>
          </a:p>
          <a:p>
            <a:r>
              <a:rPr lang="en-US" sz="2800" dirty="0" smtClean="0"/>
              <a:t>Written interviews</a:t>
            </a:r>
          </a:p>
          <a:p>
            <a:pPr lvl="1"/>
            <a:r>
              <a:rPr lang="en-US" dirty="0" smtClean="0"/>
              <a:t>problems in understanding (-)</a:t>
            </a:r>
          </a:p>
          <a:p>
            <a:pPr lvl="1"/>
            <a:r>
              <a:rPr lang="en-US" dirty="0" smtClean="0"/>
              <a:t>already transcribed, thus easy to analyze (+)</a:t>
            </a:r>
          </a:p>
          <a:p>
            <a:r>
              <a:rPr lang="en-US" sz="2800" dirty="0" smtClean="0"/>
              <a:t>Interviewing a single person:</a:t>
            </a:r>
          </a:p>
          <a:p>
            <a:pPr lvl="1"/>
            <a:r>
              <a:rPr lang="en-US" sz="1800" dirty="0" smtClean="0"/>
              <a:t> </a:t>
            </a:r>
            <a:r>
              <a:rPr lang="en-US" dirty="0" smtClean="0"/>
              <a:t>individual opinions (+)</a:t>
            </a:r>
          </a:p>
          <a:p>
            <a:r>
              <a:rPr lang="en-US" sz="2800" dirty="0" smtClean="0"/>
              <a:t>Interviewing a group of people: - </a:t>
            </a:r>
          </a:p>
          <a:p>
            <a:pPr lvl="1"/>
            <a:r>
              <a:rPr lang="en-US" dirty="0" smtClean="0"/>
              <a:t>Involvement of many perspectives</a:t>
            </a:r>
          </a:p>
          <a:p>
            <a:pPr lvl="1"/>
            <a:r>
              <a:rPr lang="en-US" dirty="0" smtClean="0"/>
              <a:t>Developer need experience to moderate (-)</a:t>
            </a:r>
          </a:p>
          <a:p>
            <a:pPr lvl="1"/>
            <a:r>
              <a:rPr lang="en-US" dirty="0" smtClean="0"/>
              <a:t>Sometimes single or silent opinions are not noticed (-)</a:t>
            </a:r>
          </a:p>
          <a:p>
            <a:pPr lvl="1"/>
            <a:r>
              <a:rPr lang="en-US" dirty="0" smtClean="0"/>
              <a:t>Independent </a:t>
            </a:r>
            <a:r>
              <a:rPr lang="en-US" b="1" dirty="0" smtClean="0"/>
              <a:t>Moderator</a:t>
            </a:r>
            <a:r>
              <a:rPr lang="en-US" dirty="0" smtClean="0"/>
              <a:t> can mediate between group</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200" dirty="0" smtClean="0"/>
              <a:t>Interviews: Written vs. oral interviews, group vs. single</a:t>
            </a:r>
            <a:r>
              <a:rPr lang="en-US" sz="3600" dirty="0" smtClean="0"/>
              <a:t> </a:t>
            </a:r>
            <a:endParaRPr lang="en-US" sz="4800" dirty="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86800" cy="5638800"/>
          </a:xfrm>
        </p:spPr>
        <p:txBody>
          <a:bodyPr>
            <a:noAutofit/>
          </a:bodyPr>
          <a:lstStyle/>
          <a:p>
            <a:r>
              <a:rPr lang="en-US" sz="2800" dirty="0" smtClean="0"/>
              <a:t>Prepare some initial questions </a:t>
            </a:r>
            <a:r>
              <a:rPr lang="en-US" sz="2800" dirty="0" smtClean="0">
                <a:sym typeface="Wingdings" pitchFamily="2" charset="2"/>
              </a:rPr>
              <a:t></a:t>
            </a:r>
            <a:r>
              <a:rPr lang="en-US" sz="2800" dirty="0" smtClean="0"/>
              <a:t> good entry point</a:t>
            </a:r>
          </a:p>
          <a:p>
            <a:r>
              <a:rPr lang="en-US" sz="2800" dirty="0" smtClean="0"/>
              <a:t>Do not press the interviewee through the questionnaire</a:t>
            </a:r>
          </a:p>
          <a:p>
            <a:r>
              <a:rPr lang="en-US" sz="2800" dirty="0" smtClean="0"/>
              <a:t>Restrict the time frame for the questionnaire (approx. 1 hour)</a:t>
            </a:r>
          </a:p>
          <a:p>
            <a:pPr lvl="1"/>
            <a:r>
              <a:rPr lang="en-US" dirty="0" smtClean="0"/>
              <a:t>Announce the estimated time for the interview</a:t>
            </a:r>
          </a:p>
          <a:p>
            <a:r>
              <a:rPr lang="en-US" sz="2800" dirty="0" smtClean="0"/>
              <a:t>Short introduction for the purpose of the interview</a:t>
            </a:r>
          </a:p>
          <a:p>
            <a:r>
              <a:rPr lang="en-US" sz="2800" dirty="0" smtClean="0"/>
              <a:t>Ensure anonymity (if necessary)</a:t>
            </a:r>
          </a:p>
          <a:p>
            <a:r>
              <a:rPr lang="en-US" sz="2800" dirty="0" smtClean="0"/>
              <a:t>Make notes to the answers</a:t>
            </a:r>
          </a:p>
          <a:p>
            <a:pPr lvl="1"/>
            <a:r>
              <a:rPr lang="en-US" dirty="0" smtClean="0"/>
              <a:t>Explain the purpose of the records (reduces potential fear!)</a:t>
            </a:r>
          </a:p>
          <a:p>
            <a:r>
              <a:rPr lang="en-US" sz="2800" dirty="0" smtClean="0"/>
              <a:t>Do not interrupt the interviewee’s flow of words</a:t>
            </a:r>
          </a:p>
          <a:p>
            <a:r>
              <a:rPr lang="en-US" sz="2800" dirty="0" smtClean="0"/>
              <a:t>Allow people to refuse a question (don’t insist on answers!)</a:t>
            </a:r>
          </a:p>
          <a:p>
            <a:r>
              <a:rPr lang="en-US" sz="2800" dirty="0" smtClean="0"/>
              <a:t>Announce feedback (evaluation) at the end</a:t>
            </a:r>
            <a:endParaRPr lang="en-US" dirty="0" smtClean="0"/>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600" dirty="0" smtClean="0"/>
              <a:t>Interviewing Tips</a:t>
            </a:r>
            <a:endParaRPr lang="en-US" sz="4800" dirty="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304800" y="1066800"/>
            <a:ext cx="8382000" cy="5486400"/>
          </a:xfrm>
        </p:spPr>
        <p:txBody>
          <a:bodyPr>
            <a:normAutofit/>
          </a:bodyPr>
          <a:lstStyle/>
          <a:p>
            <a:r>
              <a:rPr lang="en-US" sz="2800" dirty="0" smtClean="0"/>
              <a:t>Encompass all activities involved in discovering the requirements of a system</a:t>
            </a:r>
          </a:p>
          <a:p>
            <a:r>
              <a:rPr lang="en-US" sz="2800" dirty="0" smtClean="0"/>
              <a:t>System developers and engineers work in close relationship with customer and end-users to</a:t>
            </a:r>
            <a:endParaRPr lang="en-US" sz="2800" b="1" i="1" dirty="0" smtClean="0"/>
          </a:p>
          <a:p>
            <a:pPr lvl="2">
              <a:lnSpc>
                <a:spcPct val="90000"/>
              </a:lnSpc>
            </a:pPr>
            <a:r>
              <a:rPr lang="en-US" sz="2600" dirty="0" smtClean="0"/>
              <a:t>Find out and understand the</a:t>
            </a:r>
            <a:r>
              <a:rPr lang="en-US" sz="2600" i="1" dirty="0" smtClean="0"/>
              <a:t> problems </a:t>
            </a:r>
            <a:r>
              <a:rPr lang="en-US" sz="2600" dirty="0" smtClean="0"/>
              <a:t>to be solved</a:t>
            </a:r>
          </a:p>
          <a:p>
            <a:pPr lvl="2">
              <a:lnSpc>
                <a:spcPct val="90000"/>
              </a:lnSpc>
            </a:pPr>
            <a:r>
              <a:rPr lang="en-US" sz="2600" dirty="0" smtClean="0"/>
              <a:t>Find out and understand the </a:t>
            </a:r>
            <a:r>
              <a:rPr lang="en-US" sz="2600" i="1" dirty="0" smtClean="0"/>
              <a:t>functionalities o</a:t>
            </a:r>
            <a:r>
              <a:rPr lang="en-US" sz="2600" dirty="0" smtClean="0"/>
              <a:t>f the  system</a:t>
            </a:r>
          </a:p>
          <a:p>
            <a:pPr lvl="2">
              <a:lnSpc>
                <a:spcPct val="90000"/>
              </a:lnSpc>
            </a:pPr>
            <a:r>
              <a:rPr lang="en-US" sz="2600" dirty="0" smtClean="0"/>
              <a:t>Find out the required “</a:t>
            </a:r>
            <a:r>
              <a:rPr lang="en-US" sz="2600" i="1" dirty="0" smtClean="0"/>
              <a:t>performance” </a:t>
            </a:r>
            <a:r>
              <a:rPr lang="en-US" sz="2600" dirty="0" smtClean="0"/>
              <a:t>of the solution</a:t>
            </a:r>
          </a:p>
          <a:p>
            <a:pPr lvl="2">
              <a:lnSpc>
                <a:spcPct val="90000"/>
              </a:lnSpc>
            </a:pPr>
            <a:r>
              <a:rPr lang="en-US" sz="2600" dirty="0" smtClean="0"/>
              <a:t>Find out </a:t>
            </a:r>
            <a:r>
              <a:rPr lang="en-US" sz="2600" i="1" dirty="0" smtClean="0"/>
              <a:t>constraints, </a:t>
            </a:r>
            <a:r>
              <a:rPr lang="en-US" sz="2600" dirty="0" smtClean="0"/>
              <a:t>such as hardware and other, on the solution</a:t>
            </a:r>
            <a:endParaRPr lang="en-US" sz="2600" dirty="0" smtClean="0">
              <a:latin typeface="Times New Roman" pitchFamily="18" charset="0"/>
              <a:cs typeface="Times New Roman" pitchFamily="18" charset="0"/>
            </a:endParaRP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lgn="ctr">
              <a:buClr>
                <a:schemeClr val="accent3"/>
              </a:buClr>
              <a:buSzPct val="95000"/>
              <a:defRPr/>
            </a:pPr>
            <a:r>
              <a:rPr lang="en-US" sz="4000" dirty="0" smtClean="0"/>
              <a:t>Requirements elicitation</a:t>
            </a:r>
            <a:endParaRPr lang="en-US" sz="4000" dirty="0">
              <a:cs typeface="Times New Roman" pitchFamily="18" charset="0"/>
            </a:endParaRPr>
          </a:p>
        </p:txBody>
      </p:sp>
      <p:sp>
        <p:nvSpPr>
          <p:cNvPr id="5" name="Text Box 7"/>
          <p:cNvSpPr txBox="1">
            <a:spLocks noChangeArrowheads="1"/>
          </p:cNvSpPr>
          <p:nvPr/>
        </p:nvSpPr>
        <p:spPr bwMode="auto">
          <a:xfrm>
            <a:off x="381000" y="4971871"/>
            <a:ext cx="8382000" cy="1384995"/>
          </a:xfrm>
          <a:prstGeom prst="rect">
            <a:avLst/>
          </a:prstGeom>
          <a:solidFill>
            <a:schemeClr val="accent5">
              <a:lumMod val="40000"/>
              <a:lumOff val="60000"/>
            </a:schemeClr>
          </a:solidFill>
          <a:ln w="9525">
            <a:noFill/>
            <a:miter lim="800000"/>
            <a:headEnd/>
            <a:tailEnd/>
          </a:ln>
          <a:effectLst/>
        </p:spPr>
        <p:txBody>
          <a:bodyPr wrap="square">
            <a:spAutoFit/>
          </a:bodyPr>
          <a:lstStyle/>
          <a:p>
            <a:r>
              <a:rPr lang="en-US" sz="2800" b="1" dirty="0"/>
              <a:t>It is not as simple as </a:t>
            </a:r>
            <a:r>
              <a:rPr lang="en-US" sz="2800" b="1" i="1" dirty="0"/>
              <a:t>“let’s ask the users what they want.”</a:t>
            </a:r>
          </a:p>
          <a:p>
            <a:r>
              <a:rPr lang="en-US" sz="2800" b="1" dirty="0"/>
              <a:t>  </a:t>
            </a:r>
          </a:p>
          <a:p>
            <a:r>
              <a:rPr lang="en-US" sz="2800" b="1" dirty="0"/>
              <a:t>                                            Why ? Because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381000" y="1219200"/>
            <a:ext cx="8305800" cy="5334000"/>
          </a:xfrm>
        </p:spPr>
        <p:txBody>
          <a:bodyPr>
            <a:noAutofit/>
          </a:bodyPr>
          <a:lstStyle/>
          <a:p>
            <a:r>
              <a:rPr lang="en-US" sz="2800" b="1" i="1" dirty="0" smtClean="0"/>
              <a:t>Advantages</a:t>
            </a:r>
          </a:p>
          <a:p>
            <a:pPr lvl="1"/>
            <a:r>
              <a:rPr lang="en-US" dirty="0" smtClean="0"/>
              <a:t>Rich collection of information</a:t>
            </a:r>
          </a:p>
          <a:p>
            <a:pPr lvl="1"/>
            <a:r>
              <a:rPr lang="en-US" dirty="0" smtClean="0"/>
              <a:t>Good for uncovering opinions, feelings, goals, as well as hard facts</a:t>
            </a:r>
          </a:p>
          <a:p>
            <a:pPr lvl="1"/>
            <a:r>
              <a:rPr lang="en-US" dirty="0" smtClean="0"/>
              <a:t>Can probe in depth, &amp; adapt follow up questions to what the person tells you</a:t>
            </a:r>
          </a:p>
          <a:p>
            <a:r>
              <a:rPr lang="en-US" sz="2800" b="1" i="1" dirty="0" smtClean="0"/>
              <a:t>Disadvantages</a:t>
            </a:r>
          </a:p>
          <a:p>
            <a:pPr lvl="1"/>
            <a:r>
              <a:rPr lang="en-US" dirty="0" smtClean="0"/>
              <a:t>Large amount of qualitative data can be hard to analyze</a:t>
            </a:r>
          </a:p>
          <a:p>
            <a:pPr lvl="1"/>
            <a:r>
              <a:rPr lang="en-US" dirty="0" smtClean="0"/>
              <a:t>Hard to compare different respondents</a:t>
            </a:r>
          </a:p>
          <a:p>
            <a:pPr lvl="1"/>
            <a:r>
              <a:rPr lang="en-US" dirty="0" smtClean="0"/>
              <a:t>Interviewing is a difficult skill to master</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600" dirty="0" smtClean="0"/>
              <a:t>Interviewing …</a:t>
            </a:r>
            <a:endParaRPr lang="en-US" sz="4800" dirty="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304800" y="914400"/>
            <a:ext cx="8686800" cy="5791200"/>
          </a:xfrm>
        </p:spPr>
        <p:txBody>
          <a:bodyPr>
            <a:noAutofit/>
          </a:bodyPr>
          <a:lstStyle/>
          <a:p>
            <a:r>
              <a:rPr lang="en-US" b="1" i="1" dirty="0" smtClean="0"/>
              <a:t>Advantages</a:t>
            </a:r>
          </a:p>
          <a:p>
            <a:pPr lvl="1"/>
            <a:r>
              <a:rPr lang="en-US" dirty="0" smtClean="0"/>
              <a:t>Can quickly collect info from large numbers of people</a:t>
            </a:r>
          </a:p>
          <a:p>
            <a:pPr lvl="1"/>
            <a:r>
              <a:rPr lang="en-US" dirty="0" smtClean="0"/>
              <a:t>Can be administered remotely</a:t>
            </a:r>
          </a:p>
          <a:p>
            <a:pPr lvl="1"/>
            <a:r>
              <a:rPr lang="en-US" dirty="0" smtClean="0"/>
              <a:t>Can collect attitudes, beliefs, characteristics</a:t>
            </a:r>
          </a:p>
          <a:p>
            <a:r>
              <a:rPr lang="en-US" b="1" i="1" dirty="0" smtClean="0"/>
              <a:t>Disadvantages</a:t>
            </a:r>
          </a:p>
          <a:p>
            <a:pPr lvl="1"/>
            <a:r>
              <a:rPr lang="en-US" dirty="0" smtClean="0"/>
              <a:t>Simplistic (presupposed) categories provide very little context</a:t>
            </a:r>
          </a:p>
          <a:p>
            <a:pPr lvl="1"/>
            <a:r>
              <a:rPr lang="en-US" dirty="0" smtClean="0"/>
              <a:t>No room for users to convey their real needs</a:t>
            </a:r>
          </a:p>
          <a:p>
            <a:r>
              <a:rPr lang="en-US" b="1" i="1" dirty="0" smtClean="0"/>
              <a:t>Watch for:</a:t>
            </a:r>
          </a:p>
          <a:p>
            <a:pPr lvl="1"/>
            <a:r>
              <a:rPr lang="en-US" dirty="0" smtClean="0"/>
              <a:t>Bias in sample selection &amp; in self-selecting respondents</a:t>
            </a:r>
          </a:p>
          <a:p>
            <a:pPr lvl="1"/>
            <a:r>
              <a:rPr lang="en-US" dirty="0" smtClean="0"/>
              <a:t>Small sample size (lack of statistical significance)</a:t>
            </a:r>
          </a:p>
          <a:p>
            <a:pPr lvl="1"/>
            <a:r>
              <a:rPr lang="en-US" dirty="0" smtClean="0"/>
              <a:t>Open ended questions (very hard to analyze!)</a:t>
            </a:r>
          </a:p>
          <a:p>
            <a:pPr lvl="1"/>
            <a:r>
              <a:rPr lang="en-US" dirty="0" smtClean="0"/>
              <a:t>Appropriation (“What is this a picture of?”)</a:t>
            </a:r>
          </a:p>
          <a:p>
            <a:pPr lvl="1"/>
            <a:r>
              <a:rPr lang="en-US" dirty="0" smtClean="0"/>
              <a:t>Ambiguous questions (I.e. not everyone is answering the same question)</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600" dirty="0" smtClean="0"/>
              <a:t>Surveys and Questionnaires</a:t>
            </a:r>
            <a:endParaRPr lang="en-US" sz="4800" dirty="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763000" cy="5334000"/>
          </a:xfrm>
        </p:spPr>
        <p:txBody>
          <a:bodyPr>
            <a:noAutofit/>
          </a:bodyPr>
          <a:lstStyle/>
          <a:p>
            <a:r>
              <a:rPr lang="en-US" dirty="0" smtClean="0"/>
              <a:t>Used for summarization and feedback</a:t>
            </a:r>
          </a:p>
          <a:p>
            <a:pPr lvl="1"/>
            <a:r>
              <a:rPr lang="en-US" sz="2600" dirty="0" smtClean="0"/>
              <a:t>E.g. meet with stakeholders towards the end of each stage:</a:t>
            </a:r>
          </a:p>
          <a:p>
            <a:pPr lvl="2"/>
            <a:r>
              <a:rPr lang="en-US" sz="2400" dirty="0" smtClean="0"/>
              <a:t>to discuss the results of the information gathering stage</a:t>
            </a:r>
          </a:p>
          <a:p>
            <a:pPr lvl="2"/>
            <a:r>
              <a:rPr lang="en-US" sz="2400" dirty="0" smtClean="0"/>
              <a:t> to conclude on a set of requirements</a:t>
            </a:r>
          </a:p>
          <a:p>
            <a:pPr lvl="2"/>
            <a:r>
              <a:rPr lang="en-US" sz="2400" dirty="0" smtClean="0"/>
              <a:t> to agree on a design etc.</a:t>
            </a:r>
          </a:p>
          <a:p>
            <a:pPr lvl="1"/>
            <a:r>
              <a:rPr lang="en-US" sz="2600" dirty="0" smtClean="0"/>
              <a:t> Use the meeting to confirm what has been learned, talk about findings</a:t>
            </a:r>
          </a:p>
          <a:p>
            <a:r>
              <a:rPr lang="en-US" dirty="0" smtClean="0"/>
              <a:t>Meetings are an important managerial tool</a:t>
            </a:r>
          </a:p>
          <a:p>
            <a:pPr lvl="1"/>
            <a:r>
              <a:rPr lang="en-US" dirty="0" smtClean="0"/>
              <a:t>Used to move a system development project forward.</a:t>
            </a:r>
          </a:p>
          <a:p>
            <a:pPr lvl="1"/>
            <a:r>
              <a:rPr lang="en-US" dirty="0" smtClean="0"/>
              <a:t>Need to determine objectives for the meeting:</a:t>
            </a:r>
          </a:p>
          <a:p>
            <a:pPr lvl="2"/>
            <a:r>
              <a:rPr lang="en-US" sz="2400" dirty="0" smtClean="0"/>
              <a:t>E.g. presentation, problem solving, conflict resolution, progress analysis, gathering and merging of facts, training, planning,...</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Meetings</a:t>
            </a:r>
            <a:endParaRPr lang="en-US" sz="5400" dirty="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143000"/>
            <a:ext cx="8686800" cy="5486400"/>
          </a:xfrm>
        </p:spPr>
        <p:txBody>
          <a:bodyPr>
            <a:noAutofit/>
          </a:bodyPr>
          <a:lstStyle/>
          <a:p>
            <a:pPr lvl="1"/>
            <a:r>
              <a:rPr lang="en-US" sz="2800" dirty="0" smtClean="0"/>
              <a:t>Plan the meeting carefully</a:t>
            </a:r>
          </a:p>
          <a:p>
            <a:pPr lvl="2"/>
            <a:r>
              <a:rPr lang="en-US" sz="2400" dirty="0" smtClean="0"/>
              <a:t>Schedule the meeting and arrange for facilities</a:t>
            </a:r>
          </a:p>
          <a:p>
            <a:pPr lvl="2"/>
            <a:r>
              <a:rPr lang="en-US" sz="2400" dirty="0" smtClean="0"/>
              <a:t>Prepare an agenda and distribute it well in advance</a:t>
            </a:r>
          </a:p>
          <a:p>
            <a:pPr lvl="2"/>
            <a:r>
              <a:rPr lang="en-US" sz="2400" dirty="0" smtClean="0"/>
              <a:t>Keep track of time and agenda during the meeting</a:t>
            </a:r>
          </a:p>
          <a:p>
            <a:pPr lvl="2"/>
            <a:r>
              <a:rPr lang="en-US" sz="2400" dirty="0" smtClean="0"/>
              <a:t>Follow up with a written summary to be distributed to meeting participants</a:t>
            </a:r>
          </a:p>
          <a:p>
            <a:pPr lvl="2"/>
            <a:r>
              <a:rPr lang="en-US" sz="2400" dirty="0" smtClean="0"/>
              <a:t>Special rules apply for formal presentations, walkthroughs, brainstorming, etc.</a:t>
            </a:r>
            <a:endParaRPr lang="en-US" sz="102800" dirty="0" smtClean="0"/>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Meetings…</a:t>
            </a:r>
            <a:endParaRPr lang="en-US" sz="5400" dirty="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304800" y="990600"/>
            <a:ext cx="8610600" cy="5562600"/>
          </a:xfrm>
        </p:spPr>
        <p:txBody>
          <a:bodyPr>
            <a:noAutofit/>
          </a:bodyPr>
          <a:lstStyle/>
          <a:p>
            <a:pPr>
              <a:lnSpc>
                <a:spcPct val="80000"/>
              </a:lnSpc>
            </a:pPr>
            <a:r>
              <a:rPr lang="en-US" sz="2800" b="1" i="1" dirty="0" smtClean="0"/>
              <a:t>User/Customer:</a:t>
            </a:r>
          </a:p>
          <a:p>
            <a:pPr marL="990600" lvl="1" indent="-533400">
              <a:lnSpc>
                <a:spcPct val="80000"/>
              </a:lnSpc>
              <a:buFontTx/>
              <a:buAutoNum type="arabicPeriod"/>
            </a:pPr>
            <a:r>
              <a:rPr lang="en-US" dirty="0" smtClean="0"/>
              <a:t>Don’t always know all the requirements; may only know their own respective areas</a:t>
            </a:r>
          </a:p>
          <a:p>
            <a:pPr marL="1371600" lvl="2" indent="-457200">
              <a:lnSpc>
                <a:spcPct val="80000"/>
              </a:lnSpc>
            </a:pPr>
            <a:r>
              <a:rPr lang="en-US" sz="2400" dirty="0" smtClean="0"/>
              <a:t>May not know the grand, organizational needs and objectives</a:t>
            </a:r>
          </a:p>
          <a:p>
            <a:pPr marL="1371600" lvl="2" indent="-457200">
              <a:lnSpc>
                <a:spcPct val="80000"/>
              </a:lnSpc>
            </a:pPr>
            <a:r>
              <a:rPr lang="en-US" sz="2400" dirty="0" smtClean="0"/>
              <a:t>May not know the “politics” at play</a:t>
            </a:r>
          </a:p>
          <a:p>
            <a:pPr marL="990600" lvl="1" indent="-533400">
              <a:lnSpc>
                <a:spcPct val="80000"/>
              </a:lnSpc>
              <a:buFontTx/>
              <a:buAutoNum type="arabicPeriod"/>
            </a:pPr>
            <a:r>
              <a:rPr lang="en-US" dirty="0" smtClean="0"/>
              <a:t>May give conflicting requirements</a:t>
            </a:r>
          </a:p>
          <a:p>
            <a:pPr marL="990600" lvl="1" indent="-533400">
              <a:lnSpc>
                <a:spcPct val="80000"/>
              </a:lnSpc>
              <a:buFontTx/>
              <a:buAutoNum type="arabicPeriod"/>
            </a:pPr>
            <a:r>
              <a:rPr lang="en-US" dirty="0" smtClean="0"/>
              <a:t>May prioritize differently among themselves</a:t>
            </a:r>
          </a:p>
          <a:p>
            <a:pPr marL="990600" lvl="1" indent="-533400">
              <a:lnSpc>
                <a:spcPct val="80000"/>
              </a:lnSpc>
              <a:buFontTx/>
              <a:buAutoNum type="arabicPeriod"/>
            </a:pPr>
            <a:r>
              <a:rPr lang="en-US" dirty="0" smtClean="0"/>
              <a:t>May intermix needs with wants</a:t>
            </a:r>
          </a:p>
          <a:p>
            <a:pPr marL="990600" lvl="1" indent="-533400">
              <a:lnSpc>
                <a:spcPct val="80000"/>
              </a:lnSpc>
              <a:buFontTx/>
              <a:buAutoNum type="arabicPeriod"/>
            </a:pPr>
            <a:r>
              <a:rPr lang="en-US" dirty="0" smtClean="0"/>
              <a:t>May not have time or forget to give the complete picture  etc.</a:t>
            </a:r>
          </a:p>
          <a:p>
            <a:pPr>
              <a:lnSpc>
                <a:spcPct val="80000"/>
              </a:lnSpc>
            </a:pPr>
            <a:r>
              <a:rPr lang="en-US" sz="2800" b="1" i="1" dirty="0" smtClean="0"/>
              <a:t>Requirements Analyst:</a:t>
            </a:r>
          </a:p>
          <a:p>
            <a:pPr marL="990600" lvl="1" indent="-533400">
              <a:lnSpc>
                <a:spcPct val="80000"/>
              </a:lnSpc>
              <a:buFontTx/>
              <a:buAutoNum type="arabicPeriod"/>
            </a:pPr>
            <a:r>
              <a:rPr lang="en-US" sz="2000" dirty="0" smtClean="0"/>
              <a:t>May not be a good listener</a:t>
            </a:r>
          </a:p>
          <a:p>
            <a:pPr marL="990600" lvl="1" indent="-533400">
              <a:lnSpc>
                <a:spcPct val="80000"/>
              </a:lnSpc>
              <a:buFontTx/>
              <a:buAutoNum type="arabicPeriod"/>
            </a:pPr>
            <a:r>
              <a:rPr lang="en-US" sz="2000" dirty="0" smtClean="0"/>
              <a:t>May not understand the domain (the domain specific language) and misinterpret the user/customer meaning</a:t>
            </a:r>
          </a:p>
          <a:p>
            <a:pPr marL="990600" lvl="1" indent="-533400">
              <a:lnSpc>
                <a:spcPct val="80000"/>
              </a:lnSpc>
              <a:buFontTx/>
              <a:buAutoNum type="arabicPeriod"/>
            </a:pPr>
            <a:r>
              <a:rPr lang="en-US" sz="2000" dirty="0" smtClean="0"/>
              <a:t>May not be trained, prepared or organized for elicitation</a:t>
            </a:r>
          </a:p>
          <a:p>
            <a:pPr marL="990600" lvl="1" indent="-533400">
              <a:lnSpc>
                <a:spcPct val="80000"/>
              </a:lnSpc>
              <a:buFontTx/>
              <a:buAutoNum type="arabicPeriod"/>
            </a:pPr>
            <a:r>
              <a:rPr lang="en-US" sz="2000" dirty="0" smtClean="0"/>
              <a:t>May not have enough time  etc</a:t>
            </a:r>
            <a:r>
              <a:rPr lang="en-US" dirty="0" smtClean="0"/>
              <a:t>.</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lgn="ctr">
              <a:buClr>
                <a:schemeClr val="accent3"/>
              </a:buClr>
              <a:buSzPct val="95000"/>
              <a:defRPr/>
            </a:pPr>
            <a:r>
              <a:rPr lang="en-US" sz="4000" dirty="0" smtClean="0"/>
              <a:t>Difficulties of Requirements Elicitation</a:t>
            </a:r>
            <a:endParaRPr lang="en-US" sz="4000" dirty="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457200" y="1143000"/>
            <a:ext cx="8153400" cy="5486400"/>
          </a:xfrm>
        </p:spPr>
        <p:txBody>
          <a:bodyPr>
            <a:noAutofit/>
          </a:bodyPr>
          <a:lstStyle/>
          <a:p>
            <a:r>
              <a:rPr lang="en-US" sz="2800" dirty="0" smtClean="0"/>
              <a:t>Requirements elicitation is complicated by </a:t>
            </a:r>
            <a:r>
              <a:rPr lang="en-US" sz="2800" i="1" dirty="0" smtClean="0"/>
              <a:t>three endemic syndromes</a:t>
            </a:r>
            <a:r>
              <a:rPr lang="en-US" sz="2800" dirty="0" smtClean="0"/>
              <a:t>.</a:t>
            </a:r>
            <a:endParaRPr lang="en-US" sz="2800" b="1" i="1" dirty="0" smtClean="0"/>
          </a:p>
          <a:p>
            <a:pPr>
              <a:lnSpc>
                <a:spcPct val="80000"/>
              </a:lnSpc>
            </a:pPr>
            <a:r>
              <a:rPr lang="en-US" sz="2800" b="1" i="1" dirty="0" smtClean="0"/>
              <a:t>The "Yes, But" Syndrome</a:t>
            </a:r>
          </a:p>
          <a:p>
            <a:pPr lvl="1"/>
            <a:r>
              <a:rPr lang="en-US" sz="2800" dirty="0" smtClean="0"/>
              <a:t>For whatever reason, we always see two immediate, distinct, and separate reactions when the users see the system implementation for the first time.</a:t>
            </a:r>
          </a:p>
          <a:p>
            <a:pPr marL="1051560" lvl="2" indent="-457200">
              <a:buFont typeface="+mj-lt"/>
              <a:buAutoNum type="arabicPeriod"/>
            </a:pPr>
            <a:r>
              <a:rPr lang="en-US" sz="2400" dirty="0" smtClean="0"/>
              <a:t>"Wow, this is so cool; we can really use this, what a neat job" and so on.</a:t>
            </a:r>
          </a:p>
          <a:p>
            <a:pPr marL="1051560" lvl="2" indent="-457200">
              <a:buFont typeface="+mj-lt"/>
              <a:buAutoNum type="arabicPeriod"/>
            </a:pPr>
            <a:r>
              <a:rPr lang="en-US" sz="2400" dirty="0" smtClean="0"/>
              <a:t>"Yes, but, </a:t>
            </a:r>
            <a:r>
              <a:rPr lang="en-US" sz="2400" dirty="0" err="1" smtClean="0"/>
              <a:t>hmmmmm</a:t>
            </a:r>
            <a:r>
              <a:rPr lang="en-US" sz="2400" dirty="0" smtClean="0"/>
              <a:t>, now that I see it, what about this ... ? Wouldn't it be nice if . . . ?  Whatever happened to . . . ?“</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lgn="ctr">
              <a:buClr>
                <a:schemeClr val="accent3"/>
              </a:buClr>
              <a:buSzPct val="95000"/>
              <a:defRPr/>
            </a:pPr>
            <a:r>
              <a:rPr lang="en-US" sz="4000" dirty="0" smtClean="0"/>
              <a:t>Difficulties of Requirements Elicitation…</a:t>
            </a:r>
            <a:endParaRPr lang="en-US" sz="4000" dirty="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304800" y="1143000"/>
            <a:ext cx="8610600" cy="5334000"/>
          </a:xfrm>
        </p:spPr>
        <p:txBody>
          <a:bodyPr>
            <a:noAutofit/>
          </a:bodyPr>
          <a:lstStyle/>
          <a:p>
            <a:pPr lvl="1"/>
            <a:r>
              <a:rPr lang="en-US" sz="2800" dirty="0" smtClean="0"/>
              <a:t>The </a:t>
            </a:r>
            <a:r>
              <a:rPr lang="en-US" sz="2800" i="1" dirty="0" smtClean="0"/>
              <a:t>"Yes, But</a:t>
            </a:r>
            <a:r>
              <a:rPr lang="en-US" sz="2800" dirty="0" smtClean="0"/>
              <a:t>" syndrome is human nature and is an integral part of application development. </a:t>
            </a:r>
          </a:p>
          <a:p>
            <a:pPr lvl="2"/>
            <a:r>
              <a:rPr lang="en-US" sz="2800" dirty="0" smtClean="0"/>
              <a:t> We should plan for it.</a:t>
            </a:r>
          </a:p>
          <a:p>
            <a:pPr lvl="1"/>
            <a:r>
              <a:rPr lang="en-US" sz="2800" dirty="0" smtClean="0"/>
              <a:t>We can significantly reduce this syndrome by applying techniques that get the "Buts" out early.</a:t>
            </a:r>
          </a:p>
          <a:p>
            <a:pPr lvl="1"/>
            <a:r>
              <a:rPr lang="en-US" sz="2800" dirty="0" smtClean="0"/>
              <a:t>In so doing, we elicit the "Yes, But" response early, and we then can begin to invest the majority of our development efforts in software that has already passed the "Yes, But" test</a:t>
            </a:r>
            <a:r>
              <a:rPr lang="en-US" dirty="0" smtClean="0"/>
              <a:t>.</a:t>
            </a:r>
            <a:endParaRPr lang="en-US" dirty="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nSpc>
                <a:spcPct val="80000"/>
              </a:lnSpc>
            </a:pPr>
            <a:r>
              <a:rPr lang="en-US" sz="2800" b="1" i="1" dirty="0" smtClean="0"/>
              <a:t>The "Yes, But" Syndrome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304800" y="1066800"/>
            <a:ext cx="8610600" cy="5486400"/>
          </a:xfrm>
        </p:spPr>
        <p:txBody>
          <a:bodyPr>
            <a:noAutofit/>
          </a:bodyPr>
          <a:lstStyle/>
          <a:p>
            <a:pPr>
              <a:lnSpc>
                <a:spcPct val="80000"/>
              </a:lnSpc>
            </a:pPr>
            <a:r>
              <a:rPr lang="en-US" sz="2800" b="1" i="1" dirty="0" smtClean="0"/>
              <a:t>The "Undiscovered Ruins" Syndrome</a:t>
            </a:r>
          </a:p>
          <a:p>
            <a:pPr lvl="1"/>
            <a:r>
              <a:rPr lang="en-US" sz="2800" dirty="0" smtClean="0"/>
              <a:t>In many ways, the search for requirements is like a search for undiscovered ruins.</a:t>
            </a:r>
          </a:p>
          <a:p>
            <a:pPr lvl="2"/>
            <a:r>
              <a:rPr lang="en-US" sz="2800" dirty="0" smtClean="0"/>
              <a:t>The more you find, the more you know remain.</a:t>
            </a:r>
          </a:p>
          <a:p>
            <a:pPr lvl="2"/>
            <a:r>
              <a:rPr lang="en-US" sz="2800" dirty="0" smtClean="0"/>
              <a:t>You never really feel as though you have found them all, and perhaps you never will.</a:t>
            </a:r>
          </a:p>
          <a:p>
            <a:pPr lvl="1"/>
            <a:r>
              <a:rPr lang="en-US" sz="2800" dirty="0" smtClean="0"/>
              <a:t>Indeed, software development teams everywhere continually struggle to determine when they are done with requirements elicitation, that is, when have they found all the requirements that are material or when have they found at least enough?</a:t>
            </a:r>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lgn="ctr">
              <a:buClr>
                <a:schemeClr val="accent3"/>
              </a:buClr>
              <a:buSzPct val="95000"/>
              <a:defRPr/>
            </a:pPr>
            <a:r>
              <a:rPr lang="en-US" sz="4000" dirty="0" smtClean="0"/>
              <a:t>Difficulties of Requirements Elicitation…</a:t>
            </a:r>
            <a:endParaRPr lang="en-US" sz="4000" dirty="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304800" y="990600"/>
            <a:ext cx="8610600" cy="5410200"/>
          </a:xfrm>
        </p:spPr>
        <p:txBody>
          <a:bodyPr>
            <a:noAutofit/>
          </a:bodyPr>
          <a:lstStyle/>
          <a:p>
            <a:r>
              <a:rPr lang="en-US" sz="2800" b="1" i="1" dirty="0" smtClean="0"/>
              <a:t>The "User and the Developer“ Syndrome</a:t>
            </a:r>
          </a:p>
          <a:p>
            <a:pPr lvl="1"/>
            <a:r>
              <a:rPr lang="en-US" dirty="0" smtClean="0"/>
              <a:t>Communication gap between the user and the developer.</a:t>
            </a:r>
          </a:p>
          <a:p>
            <a:pPr lvl="2"/>
            <a:r>
              <a:rPr lang="en-US" dirty="0" smtClean="0"/>
              <a:t>Users and developers are typically from different worlds, may even speak different languages, and have different backgrounds, motivations, and objectives.</a:t>
            </a:r>
          </a:p>
          <a:p>
            <a:pPr lvl="1"/>
            <a:r>
              <a:rPr lang="en-US" dirty="0" smtClean="0"/>
              <a:t>Reasons for this problem and some suggested solutions.</a:t>
            </a:r>
            <a:endParaRPr lang="en-US" dirty="0"/>
          </a:p>
        </p:txBody>
      </p:sp>
      <p:sp>
        <p:nvSpPr>
          <p:cNvPr id="4" name="Rounded Rectangle 3"/>
          <p:cNvSpPr/>
          <p:nvPr/>
        </p:nvSpPr>
        <p:spPr>
          <a:xfrm>
            <a:off x="304800" y="1524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lgn="ctr">
              <a:buClr>
                <a:schemeClr val="accent3"/>
              </a:buClr>
              <a:buSzPct val="95000"/>
              <a:defRPr/>
            </a:pPr>
            <a:r>
              <a:rPr lang="en-US" sz="4000" dirty="0" smtClean="0"/>
              <a:t>Difficulties of Requirements Elicitation…</a:t>
            </a:r>
            <a:endParaRPr lang="en-US" sz="4000" dirty="0">
              <a:cs typeface="Times New Roman" pitchFamily="18" charset="0"/>
            </a:endParaRPr>
          </a:p>
        </p:txBody>
      </p:sp>
      <p:pic>
        <p:nvPicPr>
          <p:cNvPr id="1026" name="Picture 2"/>
          <p:cNvPicPr>
            <a:picLocks noChangeAspect="1" noChangeArrowheads="1"/>
          </p:cNvPicPr>
          <p:nvPr/>
        </p:nvPicPr>
        <p:blipFill>
          <a:blip r:embed="rId2"/>
          <a:srcRect/>
          <a:stretch>
            <a:fillRect/>
          </a:stretch>
        </p:blipFill>
        <p:spPr bwMode="auto">
          <a:xfrm>
            <a:off x="228600" y="3352800"/>
            <a:ext cx="8686800" cy="3390900"/>
          </a:xfrm>
          <a:prstGeom prst="rect">
            <a:avLst/>
          </a:prstGeom>
          <a:noFill/>
          <a:ln w="9525">
            <a:solidFill>
              <a:schemeClr val="accent1"/>
            </a:solid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90600"/>
            <a:ext cx="6172200" cy="5486400"/>
          </a:xfrm>
        </p:spPr>
        <p:txBody>
          <a:bodyPr>
            <a:noAutofit/>
          </a:bodyPr>
          <a:lstStyle/>
          <a:p>
            <a:r>
              <a:rPr lang="en-US" sz="2800" i="1" dirty="0" smtClean="0"/>
              <a:t>Application domain understanding</a:t>
            </a:r>
          </a:p>
          <a:p>
            <a:pPr lvl="1"/>
            <a:r>
              <a:rPr lang="en-US" dirty="0" smtClean="0"/>
              <a:t>Application domain knowledge is knowledge of the general area where the system is applied.</a:t>
            </a:r>
          </a:p>
          <a:p>
            <a:r>
              <a:rPr lang="en-US" sz="2800" dirty="0" smtClean="0"/>
              <a:t> </a:t>
            </a:r>
            <a:r>
              <a:rPr lang="en-US" sz="2800" i="1" dirty="0" smtClean="0"/>
              <a:t>Problem understanding</a:t>
            </a:r>
          </a:p>
          <a:p>
            <a:pPr lvl="1"/>
            <a:r>
              <a:rPr lang="en-US" dirty="0" smtClean="0"/>
              <a:t> details of the specific customer problem where the system will be applied must be understood.</a:t>
            </a:r>
          </a:p>
          <a:p>
            <a:r>
              <a:rPr lang="en-US" sz="2800" i="1" dirty="0" smtClean="0"/>
              <a:t>Business understanding</a:t>
            </a:r>
          </a:p>
          <a:p>
            <a:pPr lvl="1"/>
            <a:r>
              <a:rPr lang="en-US" dirty="0" smtClean="0"/>
              <a:t>understand how systems interact and contribute to overall business goals.</a:t>
            </a:r>
          </a:p>
        </p:txBody>
      </p:sp>
      <p:sp>
        <p:nvSpPr>
          <p:cNvPr id="4" name="Rounded Rectangle 3"/>
          <p:cNvSpPr/>
          <p:nvPr/>
        </p:nvSpPr>
        <p:spPr>
          <a:xfrm>
            <a:off x="304800" y="152400"/>
            <a:ext cx="8534400" cy="8382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3200" b="1" dirty="0" smtClean="0"/>
              <a:t>Components of Elicitation</a:t>
            </a:r>
            <a:endParaRPr lang="en-US" sz="4400" dirty="0">
              <a:cs typeface="Times New Roman" pitchFamily="18" charset="0"/>
            </a:endParaRPr>
          </a:p>
        </p:txBody>
      </p:sp>
      <p:pic>
        <p:nvPicPr>
          <p:cNvPr id="1026" name="Picture 2"/>
          <p:cNvPicPr>
            <a:picLocks noChangeAspect="1" noChangeArrowheads="1"/>
          </p:cNvPicPr>
          <p:nvPr/>
        </p:nvPicPr>
        <p:blipFill>
          <a:blip r:embed="rId2"/>
          <a:srcRect/>
          <a:stretch>
            <a:fillRect/>
          </a:stretch>
        </p:blipFill>
        <p:spPr bwMode="auto">
          <a:xfrm>
            <a:off x="6172200" y="1295400"/>
            <a:ext cx="2828925" cy="2971800"/>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845</TotalTime>
  <Words>2354</Words>
  <Application>Microsoft Office PowerPoint</Application>
  <PresentationFormat>On-screen Show (4:3)</PresentationFormat>
  <Paragraphs>323</Paragraphs>
  <Slides>33</Slides>
  <Notes>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Equity</vt:lpstr>
      <vt:lpstr>Requirement Elicitation and Analysis</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Non-functional Requirements</dc:title>
  <dc:creator>esubalew</dc:creator>
  <cp:lastModifiedBy>PRLAB</cp:lastModifiedBy>
  <cp:revision>57</cp:revision>
  <dcterms:created xsi:type="dcterms:W3CDTF">2011-03-09T12:09:21Z</dcterms:created>
  <dcterms:modified xsi:type="dcterms:W3CDTF">2011-04-16T14:53:31Z</dcterms:modified>
</cp:coreProperties>
</file>