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91" r:id="rId11"/>
    <p:sldId id="292" r:id="rId12"/>
    <p:sldId id="267" r:id="rId13"/>
    <p:sldId id="270" r:id="rId14"/>
    <p:sldId id="272" r:id="rId15"/>
    <p:sldId id="274" r:id="rId16"/>
    <p:sldId id="275" r:id="rId17"/>
    <p:sldId id="276" r:id="rId18"/>
    <p:sldId id="277" r:id="rId19"/>
    <p:sldId id="278" r:id="rId20"/>
    <p:sldId id="290" r:id="rId21"/>
    <p:sldId id="279" r:id="rId22"/>
    <p:sldId id="281" r:id="rId23"/>
    <p:sldId id="282" r:id="rId24"/>
    <p:sldId id="284" r:id="rId25"/>
    <p:sldId id="285" r:id="rId26"/>
    <p:sldId id="283" r:id="rId27"/>
    <p:sldId id="287" r:id="rId28"/>
    <p:sldId id="286" r:id="rId29"/>
    <p:sldId id="288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0CF69-9AA5-4C13-BD36-FA76D08C909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579FC-B93F-4A9F-8C0F-DD65AE77B6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72B7D-A702-48E9-A8CA-F9A34CD7551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816651-1805-4166-A012-E21A65A7C81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609D1CA-9A3A-4CAC-AAFB-510327AA1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600200"/>
            <a:ext cx="6781800" cy="1371600"/>
          </a:xfrm>
        </p:spPr>
        <p:txBody>
          <a:bodyPr bIns="91440" anchor="ctr">
            <a:normAutofit/>
          </a:bodyPr>
          <a:lstStyle/>
          <a:p>
            <a:pPr>
              <a:spcBef>
                <a:spcPct val="0"/>
              </a:spcBef>
              <a:buFont typeface="Wingdings 2"/>
              <a:buNone/>
              <a:defRPr/>
            </a:pPr>
            <a:r>
              <a:rPr lang="en-US" sz="60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Chapter 3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505200"/>
            <a:ext cx="8534400" cy="1000274"/>
          </a:xfr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sz="2800" smtClean="0">
                <a:solidFill>
                  <a:schemeClr val="tx1"/>
                </a:solidFill>
                <a:latin typeface="Lucida Sans Typewriter" pitchFamily="49" charset="0"/>
                <a:ea typeface="+mn-ea"/>
                <a:cs typeface="Tahoma" pitchFamily="34" charset="0"/>
              </a:rPr>
              <a:t>Requirement Elicitation and Analysis (cont'd)</a:t>
            </a:r>
            <a:endParaRPr sz="2800">
              <a:solidFill>
                <a:schemeClr val="tx1"/>
              </a:solidFill>
              <a:latin typeface="Lucida Sans Typewriter" pitchFamily="49" charset="0"/>
              <a:ea typeface="+mn-ea"/>
              <a:cs typeface="Tahoma" pitchFamily="34" charset="0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6662738" y="6019800"/>
            <a:ext cx="2176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By </a:t>
            </a:r>
            <a:r>
              <a:rPr lang="en-US" dirty="0" err="1"/>
              <a:t>Esubalew</a:t>
            </a:r>
            <a:r>
              <a:rPr lang="en-US" dirty="0"/>
              <a:t> A.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2"/>
            <a:r>
              <a:rPr lang="en-US" sz="4000" dirty="0" smtClean="0"/>
              <a:t> Prototyping: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63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Throw-away prototyping</a:t>
            </a:r>
          </a:p>
          <a:p>
            <a:pPr lvl="1"/>
            <a:r>
              <a:rPr lang="en-US" dirty="0" smtClean="0"/>
              <a:t> Intended to help elicit and develop the system requirements.</a:t>
            </a:r>
          </a:p>
          <a:p>
            <a:pPr lvl="1"/>
            <a:r>
              <a:rPr lang="en-US" dirty="0" smtClean="0"/>
              <a:t>The requirements which should be prototyped are those which cause most difficulties to customers and which are the hardest to understand. 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Requirements which are well-understood need not be implemented by the prototype</a:t>
            </a:r>
            <a:r>
              <a:rPr lang="en-US" dirty="0" smtClean="0"/>
              <a:t>.</a:t>
            </a:r>
          </a:p>
          <a:p>
            <a:r>
              <a:rPr lang="en-US" sz="2800" dirty="0" smtClean="0"/>
              <a:t>Evolutionary prototyping (Increment)</a:t>
            </a:r>
          </a:p>
          <a:p>
            <a:pPr lvl="1"/>
            <a:r>
              <a:rPr lang="en-US" dirty="0" smtClean="0"/>
              <a:t>Intended to deliver a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workable</a:t>
            </a:r>
            <a:r>
              <a:rPr lang="en-US" dirty="0" smtClean="0"/>
              <a:t> system quickly to the customer.</a:t>
            </a:r>
          </a:p>
          <a:p>
            <a:pPr lvl="1"/>
            <a:r>
              <a:rPr lang="en-US" dirty="0" smtClean="0"/>
              <a:t>Therefore, the requirements which should be supported by the initial versions of this prototype are those which are well-understood and which can deliver useful end-user functionality. </a:t>
            </a:r>
          </a:p>
          <a:p>
            <a:pPr lvl="1"/>
            <a:r>
              <a:rPr lang="en-US" dirty="0" smtClean="0"/>
              <a:t>It is only after extensive use that poorly understood requirements should be implemented.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2"/>
            <a:r>
              <a:rPr lang="en-US" sz="4000" dirty="0" smtClean="0"/>
              <a:t>Prototyping:  Approaches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Paper prototyping</a:t>
            </a:r>
          </a:p>
          <a:p>
            <a:pPr lvl="1"/>
            <a:r>
              <a:rPr lang="en-US" sz="2600" dirty="0" smtClean="0"/>
              <a:t>a paper mock-up of the system is developed and used for system experiments</a:t>
            </a:r>
          </a:p>
          <a:p>
            <a:r>
              <a:rPr lang="en-US" dirty="0" smtClean="0"/>
              <a:t> ‘</a:t>
            </a:r>
            <a:r>
              <a:rPr lang="en-US" sz="2800" dirty="0" smtClean="0"/>
              <a:t>Wizard of Oz’ (WOZ) prototyping</a:t>
            </a:r>
          </a:p>
          <a:p>
            <a:pPr lvl="1"/>
            <a:r>
              <a:rPr lang="en-US" sz="2600" dirty="0" smtClean="0"/>
              <a:t>a person simulates the responses of the system in response to some user inputs</a:t>
            </a:r>
          </a:p>
          <a:p>
            <a:r>
              <a:rPr lang="en-US" sz="2800" dirty="0" smtClean="0"/>
              <a:t>Executable prototyping</a:t>
            </a:r>
          </a:p>
          <a:p>
            <a:pPr lvl="1"/>
            <a:r>
              <a:rPr lang="en-US" sz="2600" dirty="0" smtClean="0"/>
              <a:t>a programming language or other rapid development environment is used to develop an executable prototype</a:t>
            </a:r>
          </a:p>
          <a:p>
            <a:pPr lvl="1"/>
            <a:r>
              <a:rPr lang="en-US" sz="2600" dirty="0" smtClean="0"/>
              <a:t>Executable  Prototype Development</a:t>
            </a:r>
          </a:p>
          <a:p>
            <a:pPr lvl="2"/>
            <a:r>
              <a:rPr lang="en-US" sz="2400" dirty="0" smtClean="0"/>
              <a:t>Visual programming languages such as Visual Basic</a:t>
            </a:r>
          </a:p>
          <a:p>
            <a:pPr lvl="2"/>
            <a:r>
              <a:rPr lang="en-US" sz="2400" dirty="0" smtClean="0"/>
              <a:t>Internet-based prototyping solutions [ HTML browsers, Java)</a:t>
            </a:r>
          </a:p>
          <a:p>
            <a:pPr lvl="2"/>
            <a:r>
              <a:rPr lang="en-US" sz="2400" dirty="0" smtClean="0"/>
              <a:t>Visualization Tools like Microsoft Visio</a:t>
            </a:r>
          </a:p>
          <a:p>
            <a:pPr lvl="2"/>
            <a:r>
              <a:rPr lang="en-US" sz="2400" dirty="0" smtClean="0"/>
              <a:t> Powerful CASE tools ( Eclipse, </a:t>
            </a:r>
            <a:r>
              <a:rPr lang="en-US" sz="2400" dirty="0" err="1" smtClean="0"/>
              <a:t>NetBeans</a:t>
            </a:r>
            <a:r>
              <a:rPr lang="en-US" sz="2400" dirty="0" smtClean="0"/>
              <a:t> )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2"/>
            <a:r>
              <a:rPr lang="en-US" sz="4000" dirty="0" smtClean="0"/>
              <a:t> Prototyping: benefits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334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prototype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allows users to experiment and discover what they really need</a:t>
            </a:r>
            <a:r>
              <a:rPr lang="en-US" sz="2800" dirty="0" smtClean="0"/>
              <a:t> to support their work</a:t>
            </a:r>
          </a:p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Establishes feasibility and usefulness </a:t>
            </a:r>
            <a:r>
              <a:rPr lang="en-US" sz="2800" dirty="0" smtClean="0"/>
              <a:t>before high development costs are incurred </a:t>
            </a:r>
          </a:p>
          <a:p>
            <a:pPr lvl="1"/>
            <a:r>
              <a:rPr lang="en-US" dirty="0" smtClean="0"/>
              <a:t>Can even reduce the development costs</a:t>
            </a:r>
          </a:p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Essential for developing the ‘look and feel’ of a user interface</a:t>
            </a:r>
          </a:p>
          <a:p>
            <a:pPr lvl="1"/>
            <a:r>
              <a:rPr lang="en-US" dirty="0" smtClean="0"/>
              <a:t>Probably the only technique to validate interface requirements</a:t>
            </a:r>
          </a:p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Can be used for system testing </a:t>
            </a:r>
            <a:r>
              <a:rPr lang="en-US" sz="2800" dirty="0" smtClean="0"/>
              <a:t>and for further development of documentation</a:t>
            </a:r>
          </a:p>
          <a:p>
            <a:pPr lvl="1"/>
            <a:r>
              <a:rPr lang="en-US" dirty="0" smtClean="0"/>
              <a:t>Back-to-Back testing: same tests are applied to both prototype and final system</a:t>
            </a:r>
          </a:p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Forces a detailed study of the requirements </a:t>
            </a:r>
            <a:r>
              <a:rPr lang="en-US" sz="2800" dirty="0" smtClean="0"/>
              <a:t>which reveals inconsistencies and omissions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2"/>
            <a:r>
              <a:rPr lang="en-US" sz="4000" dirty="0" smtClean="0"/>
              <a:t>Prototyping: Disadvantages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638800"/>
          </a:xfrm>
        </p:spPr>
        <p:txBody>
          <a:bodyPr>
            <a:normAutofit/>
          </a:bodyPr>
          <a:lstStyle/>
          <a:p>
            <a:r>
              <a:rPr lang="en-US" i="1" dirty="0" smtClean="0"/>
              <a:t>Insufficient analysis- </a:t>
            </a:r>
            <a:r>
              <a:rPr lang="en-US" dirty="0" smtClean="0"/>
              <a:t>The focus on a limited prototype can distract developers from properly analyzing the complete project.</a:t>
            </a:r>
          </a:p>
          <a:p>
            <a:r>
              <a:rPr lang="en-US" i="1" dirty="0" smtClean="0"/>
              <a:t>User confusion of prototype and finished system </a:t>
            </a:r>
            <a:r>
              <a:rPr lang="en-US" dirty="0" smtClean="0"/>
              <a:t>- Users can begin to think that a prototype, intended to be thrown away, is actually a final system that merely needs to be finished or polished.</a:t>
            </a:r>
          </a:p>
          <a:p>
            <a:r>
              <a:rPr lang="en-US" i="1" dirty="0" smtClean="0"/>
              <a:t>Expense of implementing prototyping </a:t>
            </a:r>
            <a:r>
              <a:rPr lang="en-US" dirty="0" smtClean="0"/>
              <a:t>- the start up costs for building a development team focused on prototyping may be high</a:t>
            </a:r>
          </a:p>
          <a:p>
            <a:r>
              <a:rPr lang="en-US" i="1" dirty="0" smtClean="0"/>
              <a:t>Excessive development time of the prototype- </a:t>
            </a:r>
            <a:r>
              <a:rPr lang="en-US" dirty="0" smtClean="0"/>
              <a:t>A key property to prototyping is the fact that it is supposed to be done quickly. </a:t>
            </a:r>
          </a:p>
          <a:p>
            <a:r>
              <a:rPr lang="en-US" i="1" dirty="0" smtClean="0"/>
              <a:t>Possibility of implementing systems before they are ready.</a:t>
            </a:r>
          </a:p>
          <a:p>
            <a:r>
              <a:rPr lang="en-US" i="1" dirty="0" smtClean="0"/>
              <a:t>Producer might get too attached to it (might cause legal involvement)</a:t>
            </a:r>
          </a:p>
          <a:p>
            <a:r>
              <a:rPr lang="en-US" i="1" dirty="0" smtClean="0"/>
              <a:t>Not suitable for large applications</a:t>
            </a:r>
            <a:endParaRPr lang="en-US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6858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4000" dirty="0" smtClean="0"/>
              <a:t>Knowledge Elicitation Techniques in RE</a:t>
            </a:r>
            <a:endParaRPr lang="en-US" sz="4000" i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763000" cy="5791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Background</a:t>
            </a:r>
          </a:p>
          <a:p>
            <a:pPr lvl="1"/>
            <a:r>
              <a:rPr lang="en-US" dirty="0" smtClean="0"/>
              <a:t>Knowledge elicitation is concerned with discovering ‘expert’ knowledge</a:t>
            </a:r>
          </a:p>
          <a:p>
            <a:pPr lvl="1"/>
            <a:r>
              <a:rPr lang="en-US" dirty="0" smtClean="0"/>
              <a:t>Originally focused on deriving expert’s “rules” for Rule-based Systems</a:t>
            </a:r>
          </a:p>
          <a:p>
            <a:pPr lvl="1"/>
            <a:r>
              <a:rPr lang="en-US" dirty="0" smtClean="0"/>
              <a:t>More recently, focused on understanding  “problem solving methods”</a:t>
            </a:r>
          </a:p>
          <a:p>
            <a:r>
              <a:rPr lang="en-US" sz="3000" b="1" dirty="0" smtClean="0"/>
              <a:t>Task analysis</a:t>
            </a:r>
          </a:p>
          <a:p>
            <a:pPr lvl="1"/>
            <a:r>
              <a:rPr lang="en-US" dirty="0" smtClean="0"/>
              <a:t>Task analysis provides the tasks in a hierarchical fashion with a top-down manner.</a:t>
            </a:r>
          </a:p>
          <a:p>
            <a:pPr lvl="1"/>
            <a:r>
              <a:rPr lang="en-US" dirty="0" smtClean="0"/>
              <a:t>In this approach main task and the sub-tasks are described by different levels in the tree format and hence this detail continues until the root tasks are encountered.</a:t>
            </a:r>
          </a:p>
          <a:p>
            <a:pPr lvl="1"/>
            <a:r>
              <a:rPr lang="en-US" dirty="0" smtClean="0"/>
              <a:t>The primary objectives of this technique is to construct a hierarchy of the tasks performed by the users and the system, and determine the knowledge used or required to carry them out.</a:t>
            </a:r>
          </a:p>
          <a:p>
            <a:pPr lvl="1"/>
            <a:r>
              <a:rPr lang="en-US" dirty="0" smtClean="0"/>
              <a:t>The task analysis is also useful for representing design analysis, integration with business models and model of requirements change.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/>
            <a:r>
              <a:rPr lang="en-US" sz="4000" dirty="0" smtClean="0"/>
              <a:t>Task analysis…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382000" cy="56388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Advantages</a:t>
            </a:r>
          </a:p>
          <a:p>
            <a:pPr lvl="1"/>
            <a:r>
              <a:rPr lang="en-US" sz="2600" dirty="0" smtClean="0"/>
              <a:t>Task analysis provides the interaction of both user and the system with respect to some task that takes place.</a:t>
            </a:r>
          </a:p>
          <a:p>
            <a:pPr lvl="1"/>
            <a:r>
              <a:rPr lang="en-US" sz="2600" dirty="0" smtClean="0"/>
              <a:t>Task analysis is used by the project manager to manage the user and system tasks.</a:t>
            </a:r>
          </a:p>
          <a:p>
            <a:r>
              <a:rPr lang="en-US" b="1" i="1" dirty="0" smtClean="0"/>
              <a:t>Disadvantages</a:t>
            </a:r>
          </a:p>
          <a:p>
            <a:pPr lvl="1"/>
            <a:r>
              <a:rPr lang="en-US" dirty="0" smtClean="0"/>
              <a:t> </a:t>
            </a:r>
            <a:r>
              <a:rPr lang="en-US" sz="2600" dirty="0" smtClean="0"/>
              <a:t>The task analysis requires a lot of effort as compared to interview.</a:t>
            </a:r>
          </a:p>
          <a:p>
            <a:pPr lvl="1"/>
            <a:r>
              <a:rPr lang="en-US" sz="2600" dirty="0" smtClean="0"/>
              <a:t>The detail of level is mandatory in task analysis and hence it needs a lot of detail for the low level tasks.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/>
            <a:r>
              <a:rPr lang="en-US" sz="4000" dirty="0" smtClean="0"/>
              <a:t>Protocol analysis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Protocol analysis  is a sort of meeting where participants discuss the requirements of the customer </a:t>
            </a:r>
            <a:r>
              <a:rPr lang="en-US" dirty="0" smtClean="0"/>
              <a:t>while talking loudly. (psychological research method ) </a:t>
            </a:r>
          </a:p>
          <a:p>
            <a:r>
              <a:rPr lang="en-US" dirty="0" smtClean="0"/>
              <a:t>Protocol Analysis  also provides the required actions to be taken for fulfilling the user requirements by using rationale.</a:t>
            </a:r>
          </a:p>
          <a:p>
            <a:r>
              <a:rPr lang="en-US" b="1" i="1" dirty="0" smtClean="0"/>
              <a:t>Advantages</a:t>
            </a:r>
          </a:p>
          <a:p>
            <a:pPr lvl="1"/>
            <a:r>
              <a:rPr lang="en-US" dirty="0" smtClean="0"/>
              <a:t>This technique can provide the analyst with </a:t>
            </a:r>
            <a:r>
              <a:rPr lang="en-US" i="1" dirty="0" smtClean="0"/>
              <a:t>specific information </a:t>
            </a:r>
            <a:r>
              <a:rPr lang="en-US" dirty="0" smtClean="0"/>
              <a:t>and </a:t>
            </a:r>
            <a:r>
              <a:rPr lang="en-US" i="1" dirty="0" smtClean="0"/>
              <a:t>rationale</a:t>
            </a:r>
            <a:r>
              <a:rPr lang="en-US" dirty="0" smtClean="0"/>
              <a:t> for the processes the target system must support.</a:t>
            </a:r>
          </a:p>
          <a:p>
            <a:pPr lvl="1"/>
            <a:r>
              <a:rPr lang="en-US" dirty="0" smtClean="0"/>
              <a:t> This technique enables all the stakeholders to provide active participation.</a:t>
            </a:r>
          </a:p>
          <a:p>
            <a:r>
              <a:rPr lang="en-US" b="1" i="1" dirty="0" smtClean="0"/>
              <a:t>Disadvantages</a:t>
            </a:r>
          </a:p>
          <a:p>
            <a:pPr lvl="1"/>
            <a:r>
              <a:rPr lang="en-US" dirty="0" smtClean="0"/>
              <a:t>Sometime this technique does not provide the true picture of the requirements as talking through operations.</a:t>
            </a:r>
          </a:p>
          <a:p>
            <a:pPr lvl="1"/>
            <a:r>
              <a:rPr lang="en-US" dirty="0" smtClean="0"/>
              <a:t>Conflicts can occur among the participants while talking loudly.</a:t>
            </a:r>
            <a:endParaRPr lang="en-US" sz="6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</a:pPr>
            <a:r>
              <a:rPr lang="en-US" sz="4000" dirty="0" smtClean="0"/>
              <a:t>Card Sorting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 card sorting technique the customer is provides with a set of cards to sort it according to the names of domain entities. </a:t>
            </a:r>
          </a:p>
          <a:p>
            <a:r>
              <a:rPr lang="en-US" sz="2800" dirty="0" smtClean="0"/>
              <a:t>Also the costumer has to provide the criteria according to which the cards are sorted.</a:t>
            </a:r>
          </a:p>
          <a:p>
            <a:r>
              <a:rPr lang="en-US" sz="2800" b="1" i="1" dirty="0" smtClean="0"/>
              <a:t>Advantages </a:t>
            </a:r>
          </a:p>
          <a:p>
            <a:pPr lvl="1"/>
            <a:r>
              <a:rPr lang="en-US" sz="2600" dirty="0" smtClean="0"/>
              <a:t>It provides the requirements prioritization by sorting and placing the most important requirements at the top of the cards.</a:t>
            </a:r>
          </a:p>
          <a:p>
            <a:pPr lvl="1"/>
            <a:r>
              <a:rPr lang="en-US" sz="2600" dirty="0" smtClean="0"/>
              <a:t>It provides how much the customer has the knowledge about the problem domain.</a:t>
            </a:r>
          </a:p>
          <a:p>
            <a:pPr lvl="1"/>
            <a:r>
              <a:rPr lang="en-US" sz="2600" dirty="0" smtClean="0"/>
              <a:t>elicits classification knowledge</a:t>
            </a:r>
          </a:p>
          <a:p>
            <a:r>
              <a:rPr lang="en-US" sz="2800" b="1" i="1" dirty="0" smtClean="0"/>
              <a:t>Disadvantages</a:t>
            </a:r>
          </a:p>
          <a:p>
            <a:pPr lvl="1"/>
            <a:r>
              <a:rPr lang="en-US" sz="2600" dirty="0" smtClean="0"/>
              <a:t>It requires deep knowledge about the domain and also all the entities should be included in the process otherwise this technique gives wrong results.</a:t>
            </a:r>
          </a:p>
          <a:p>
            <a:pPr lvl="1"/>
            <a:r>
              <a:rPr lang="en-US" sz="2600" dirty="0" smtClean="0"/>
              <a:t>Complex cards can confuse the novice stakeholder.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</a:pPr>
            <a:r>
              <a:rPr lang="en-US" sz="4000" dirty="0" smtClean="0"/>
              <a:t>Laddering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 series of simple questions are asked from the stakeholders which are answered in a clear way by the stakeholders.</a:t>
            </a:r>
          </a:p>
          <a:p>
            <a:r>
              <a:rPr lang="en-US" sz="2800" dirty="0" smtClean="0"/>
              <a:t>These questions are arranged into a hierarchical format which is useful to show the order of the questions that has been asked and priority. </a:t>
            </a:r>
          </a:p>
          <a:p>
            <a:r>
              <a:rPr lang="en-US" sz="2800" dirty="0" smtClean="0"/>
              <a:t>The stakeholder domain information is vital for the success of this technique.</a:t>
            </a:r>
          </a:p>
          <a:p>
            <a:r>
              <a:rPr lang="en-US" sz="2800" b="1" i="1" dirty="0" smtClean="0"/>
              <a:t>Advantages</a:t>
            </a:r>
          </a:p>
          <a:p>
            <a:pPr lvl="1"/>
            <a:r>
              <a:rPr lang="en-US" sz="2600" dirty="0" smtClean="0"/>
              <a:t>provides the close contact with the stakeholders by asking them about their prioritized needs.</a:t>
            </a:r>
          </a:p>
          <a:p>
            <a:pPr lvl="1"/>
            <a:r>
              <a:rPr lang="en-US" sz="2600" dirty="0" smtClean="0"/>
              <a:t>arranges the customer requirements in proper hierarchical format that is easy to be understood.</a:t>
            </a:r>
          </a:p>
          <a:p>
            <a:r>
              <a:rPr lang="en-US" sz="2800" b="1" i="1" dirty="0" smtClean="0"/>
              <a:t>Disadvantages</a:t>
            </a:r>
          </a:p>
          <a:p>
            <a:pPr lvl="1"/>
            <a:r>
              <a:rPr lang="en-US" sz="2600" dirty="0" smtClean="0"/>
              <a:t>becomes more complex for a large numbers of requirements</a:t>
            </a:r>
          </a:p>
          <a:p>
            <a:pPr lvl="1"/>
            <a:r>
              <a:rPr lang="en-US" sz="2600" dirty="0" smtClean="0"/>
              <a:t>The maintenance of this technique becomes very hard when adding and deleting the requirements anywhere in the laddering.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</a:pPr>
            <a:r>
              <a:rPr lang="en-US" sz="4000" dirty="0" smtClean="0"/>
              <a:t>Delphi Technique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 an iterative technique in which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information is exchanged in a written form </a:t>
            </a:r>
            <a:r>
              <a:rPr lang="en-US" sz="2800" dirty="0" smtClean="0"/>
              <a:t>until a consensus is reached. </a:t>
            </a:r>
          </a:p>
          <a:p>
            <a:r>
              <a:rPr lang="en-US" sz="2800" dirty="0" smtClean="0"/>
              <a:t>For example participants may write down their requirements, sorted in order of importance. </a:t>
            </a:r>
          </a:p>
          <a:p>
            <a:r>
              <a:rPr lang="en-US" sz="2800" dirty="0" smtClean="0"/>
              <a:t>The sets of requirements obtained are distributed to all participants, who reflect on them to obtain a revised set of requirements.</a:t>
            </a:r>
          </a:p>
          <a:p>
            <a:r>
              <a:rPr lang="en-US" sz="2800" dirty="0" smtClean="0"/>
              <a:t> The procedure will be repeated several times until sufficient consensus is reached.</a:t>
            </a:r>
          </a:p>
          <a:p>
            <a:r>
              <a:rPr lang="en-US" sz="2800" dirty="0" smtClean="0"/>
              <a:t>Used where contact between experts is difficult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" y="1143000"/>
            <a:ext cx="4419600" cy="5334000"/>
          </a:xfrm>
        </p:spPr>
        <p:txBody>
          <a:bodyPr>
            <a:normAutofit fontScale="92500" lnSpcReduction="10000"/>
          </a:bodyPr>
          <a:lstStyle/>
          <a:p>
            <a:pPr marL="182880">
              <a:lnSpc>
                <a:spcPct val="90000"/>
              </a:lnSpc>
            </a:pPr>
            <a:r>
              <a:rPr lang="en-US" sz="3400" i="1" dirty="0" smtClean="0"/>
              <a:t>Collaborative techniques</a:t>
            </a:r>
          </a:p>
          <a:p>
            <a:pPr lvl="1"/>
            <a:r>
              <a:rPr lang="en-US" sz="3200" dirty="0" smtClean="0"/>
              <a:t>Group techniques</a:t>
            </a:r>
          </a:p>
          <a:p>
            <a:pPr lvl="2"/>
            <a:r>
              <a:rPr lang="en-US" sz="3200" dirty="0" smtClean="0"/>
              <a:t>Focus Groups</a:t>
            </a:r>
          </a:p>
          <a:p>
            <a:pPr lvl="2"/>
            <a:r>
              <a:rPr lang="en-US" sz="3200" dirty="0" smtClean="0"/>
              <a:t>Brainstorming</a:t>
            </a:r>
          </a:p>
          <a:p>
            <a:pPr lvl="1"/>
            <a:r>
              <a:rPr lang="en-US" sz="3200" dirty="0" smtClean="0"/>
              <a:t>JAD workshops</a:t>
            </a:r>
          </a:p>
          <a:p>
            <a:pPr lvl="1"/>
            <a:r>
              <a:rPr lang="en-US" sz="3200" dirty="0" smtClean="0"/>
              <a:t>Prototyping</a:t>
            </a:r>
          </a:p>
          <a:p>
            <a:pPr lvl="1"/>
            <a:r>
              <a:rPr lang="en-US" sz="3200" dirty="0" smtClean="0"/>
              <a:t>Participatory Design</a:t>
            </a:r>
          </a:p>
          <a:p>
            <a:pPr indent="-228600">
              <a:lnSpc>
                <a:spcPct val="90000"/>
              </a:lnSpc>
              <a:spcBef>
                <a:spcPts val="370"/>
              </a:spcBef>
            </a:pPr>
            <a:r>
              <a:rPr lang="en-US" sz="3200" i="1" dirty="0" smtClean="0"/>
              <a:t>Cognitive techniques</a:t>
            </a:r>
          </a:p>
          <a:p>
            <a:pPr lvl="1">
              <a:buClr>
                <a:schemeClr val="accent1"/>
              </a:buClr>
            </a:pPr>
            <a:r>
              <a:rPr lang="en-US" sz="2800" dirty="0" smtClean="0"/>
              <a:t>Task analysis</a:t>
            </a:r>
          </a:p>
          <a:p>
            <a:pPr lvl="1">
              <a:buClr>
                <a:schemeClr val="accent1"/>
              </a:buClr>
            </a:pPr>
            <a:r>
              <a:rPr lang="en-US" sz="2800" dirty="0" smtClean="0"/>
              <a:t>Protocol analysis</a:t>
            </a:r>
          </a:p>
          <a:p>
            <a:pPr lvl="1">
              <a:buClr>
                <a:schemeClr val="accent1"/>
              </a:buClr>
            </a:pPr>
            <a:r>
              <a:rPr lang="en-US" sz="2800" dirty="0" smtClean="0"/>
              <a:t>Knowledge Acquisition Techniques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3048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4320" lvl="1" indent="-274320">
              <a:buClr>
                <a:schemeClr val="accent3"/>
              </a:buClr>
              <a:buSzPct val="95000"/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Contents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1143000"/>
            <a:ext cx="4191000" cy="4854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0" lvl="2" indent="-228600">
              <a:lnSpc>
                <a:spcPct val="90000"/>
              </a:lnSpc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</a:pPr>
            <a:r>
              <a:rPr lang="en-US" sz="2300" dirty="0" smtClean="0"/>
              <a:t>Card Sorting</a:t>
            </a:r>
          </a:p>
          <a:p>
            <a:pPr marL="822960" lvl="2" indent="-228600">
              <a:lnSpc>
                <a:spcPct val="90000"/>
              </a:lnSpc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</a:pPr>
            <a:r>
              <a:rPr lang="en-US" sz="2300" dirty="0" smtClean="0"/>
              <a:t>Laddering</a:t>
            </a:r>
          </a:p>
          <a:p>
            <a:pPr marL="822960" lvl="2" indent="-228600">
              <a:lnSpc>
                <a:spcPct val="90000"/>
              </a:lnSpc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</a:pPr>
            <a:r>
              <a:rPr lang="en-US" sz="2300" dirty="0" smtClean="0"/>
              <a:t>Repertory Grids</a:t>
            </a:r>
          </a:p>
          <a:p>
            <a:pPr marL="822960" lvl="2" indent="-228600">
              <a:lnSpc>
                <a:spcPct val="90000"/>
              </a:lnSpc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</a:pPr>
            <a:r>
              <a:rPr lang="en-US" sz="2300" dirty="0" smtClean="0"/>
              <a:t>Proximity Scaling Techniques</a:t>
            </a:r>
          </a:p>
          <a:p>
            <a:pPr indent="-2286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i="1" dirty="0" smtClean="0"/>
              <a:t>Contextual </a:t>
            </a:r>
            <a:r>
              <a:rPr lang="en-US" sz="3200" i="1" dirty="0"/>
              <a:t>approaches</a:t>
            </a:r>
          </a:p>
          <a:p>
            <a:pPr lvl="1" indent="-228600">
              <a:spcBef>
                <a:spcPts val="37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/>
              <a:t>Ethnographic </a:t>
            </a:r>
            <a:r>
              <a:rPr lang="en-US" sz="2800" dirty="0" smtClean="0"/>
              <a:t>techniques</a:t>
            </a:r>
          </a:p>
          <a:p>
            <a:pPr marL="822960" lvl="2" indent="-228600">
              <a:lnSpc>
                <a:spcPct val="90000"/>
              </a:lnSpc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</a:pPr>
            <a:r>
              <a:rPr lang="en-US" sz="2300" dirty="0" smtClean="0"/>
              <a:t>Participant Observation</a:t>
            </a:r>
          </a:p>
          <a:p>
            <a:pPr marL="822960" lvl="2" indent="-228600">
              <a:lnSpc>
                <a:spcPct val="90000"/>
              </a:lnSpc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</a:pPr>
            <a:r>
              <a:rPr lang="en-US" sz="2300" dirty="0" err="1" smtClean="0"/>
              <a:t>Enthnomethodology</a:t>
            </a:r>
            <a:endParaRPr lang="en-US" sz="2800" dirty="0"/>
          </a:p>
          <a:p>
            <a:pPr lvl="1" indent="-2286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/>
              <a:t>Discourse </a:t>
            </a:r>
            <a:r>
              <a:rPr lang="en-US" sz="2800" dirty="0" smtClean="0"/>
              <a:t>Analysis</a:t>
            </a:r>
          </a:p>
          <a:p>
            <a:pPr marL="822960" lvl="2" indent="-228600">
              <a:lnSpc>
                <a:spcPct val="90000"/>
              </a:lnSpc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</a:pPr>
            <a:r>
              <a:rPr lang="en-US" sz="2300" dirty="0" smtClean="0"/>
              <a:t>Conversation Analysis</a:t>
            </a:r>
          </a:p>
          <a:p>
            <a:pPr marL="822960" lvl="2" indent="-228600">
              <a:lnSpc>
                <a:spcPct val="90000"/>
              </a:lnSpc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</a:pPr>
            <a:r>
              <a:rPr lang="en-US" sz="2300" dirty="0" smtClean="0"/>
              <a:t>Speech Act Analysis</a:t>
            </a:r>
            <a:endParaRPr lang="en-US" sz="2800" dirty="0"/>
          </a:p>
          <a:p>
            <a:pPr lvl="1" indent="-2286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err="1"/>
              <a:t>Sociotechnical</a:t>
            </a:r>
            <a:r>
              <a:rPr lang="en-US" sz="2800" dirty="0"/>
              <a:t> Methods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524794" y="3885406"/>
            <a:ext cx="5638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</a:pPr>
            <a:r>
              <a:rPr lang="en-US" sz="4000" dirty="0" smtClean="0"/>
              <a:t>Delphi Technique: pros &amp; cons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7772400" cy="54864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Advantage</a:t>
            </a:r>
          </a:p>
          <a:p>
            <a:pPr lvl="1"/>
            <a:r>
              <a:rPr lang="en-GB" sz="2600" dirty="0" smtClean="0"/>
              <a:t>Anonymous</a:t>
            </a:r>
          </a:p>
          <a:p>
            <a:pPr lvl="1"/>
            <a:r>
              <a:rPr lang="en-GB" sz="2600" dirty="0" smtClean="0"/>
              <a:t>Freedom from individual influence or dominance</a:t>
            </a:r>
          </a:p>
          <a:p>
            <a:pPr lvl="1"/>
            <a:r>
              <a:rPr lang="en-GB" sz="2600" dirty="0" smtClean="0"/>
              <a:t>Can reach consensus in hostile groups</a:t>
            </a:r>
          </a:p>
          <a:p>
            <a:pPr lvl="1"/>
            <a:r>
              <a:rPr lang="en-GB" sz="2600" dirty="0" smtClean="0"/>
              <a:t>Insulates from lobbying</a:t>
            </a:r>
            <a:endParaRPr lang="en-US" sz="2600" dirty="0" smtClean="0"/>
          </a:p>
          <a:p>
            <a:r>
              <a:rPr lang="en-US" sz="2800" b="1" i="1" dirty="0" smtClean="0"/>
              <a:t>Disadvantages</a:t>
            </a:r>
          </a:p>
          <a:p>
            <a:pPr lvl="1"/>
            <a:r>
              <a:rPr lang="en-GB" sz="2600" dirty="0" smtClean="0"/>
              <a:t>Time consuming</a:t>
            </a:r>
          </a:p>
          <a:p>
            <a:pPr lvl="1"/>
            <a:r>
              <a:rPr lang="en-GB" sz="2600" dirty="0" smtClean="0"/>
              <a:t>Information only as good as</a:t>
            </a:r>
            <a:r>
              <a:rPr lang="en-US" sz="2600" dirty="0" smtClean="0"/>
              <a:t> participants</a:t>
            </a:r>
            <a:endParaRPr lang="en-GB" sz="2600" dirty="0" smtClean="0"/>
          </a:p>
          <a:p>
            <a:pPr lvl="1"/>
            <a:r>
              <a:rPr lang="en-GB" sz="2600" dirty="0" smtClean="0"/>
              <a:t>Needs good written communication skills</a:t>
            </a:r>
          </a:p>
          <a:p>
            <a:pPr lvl="1"/>
            <a:r>
              <a:rPr lang="en-GB" sz="2600" dirty="0" smtClean="0"/>
              <a:t>Possible manipulation</a:t>
            </a:r>
          </a:p>
          <a:p>
            <a:pPr lvl="1"/>
            <a:r>
              <a:rPr lang="en-GB" sz="2600" dirty="0" smtClean="0"/>
              <a:t>Best method for complex problems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</a:pPr>
            <a:r>
              <a:rPr lang="en-US" sz="4000" dirty="0" smtClean="0"/>
              <a:t>Repertory Grids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develop a grid in the form of a matrix used to store the requirements involve asking stakeholders to develop attributes and assign values to a set of domain entities.</a:t>
            </a:r>
          </a:p>
          <a:p>
            <a:endParaRPr lang="en-US" sz="2800" dirty="0" smtClean="0"/>
          </a:p>
          <a:p>
            <a:r>
              <a:rPr lang="en-US" sz="2800" dirty="0" smtClean="0"/>
              <a:t>Used to detect terminological differences</a:t>
            </a:r>
          </a:p>
          <a:p>
            <a:pPr lvl="1"/>
            <a:r>
              <a:rPr lang="en-US" dirty="0" smtClean="0"/>
              <a:t>Get the experts to agree a set of entities</a:t>
            </a:r>
          </a:p>
          <a:p>
            <a:pPr lvl="1"/>
            <a:r>
              <a:rPr lang="en-US" dirty="0" smtClean="0"/>
              <a:t>Each expert provides attributes and values</a:t>
            </a:r>
          </a:p>
          <a:p>
            <a:pPr lvl="1"/>
            <a:r>
              <a:rPr lang="en-US" dirty="0" smtClean="0"/>
              <a:t>For each attribute in expert A's grid, find the closest match in expert B's grid. (i.e. are there attributes which have the same discriminatory function?)</a:t>
            </a:r>
          </a:p>
          <a:p>
            <a:pPr lvl="1"/>
            <a:r>
              <a:rPr lang="en-US" dirty="0" smtClean="0"/>
              <a:t>Experts then rate the entities using each other's attributes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2" algn="ctr">
              <a:lnSpc>
                <a:spcPct val="90000"/>
              </a:lnSpc>
            </a:pPr>
            <a:r>
              <a:rPr lang="en-US" sz="3600" i="1" dirty="0" smtClean="0"/>
              <a:t>Contextual approaches: </a:t>
            </a:r>
            <a:r>
              <a:rPr lang="en-US" sz="3200" dirty="0" smtClean="0"/>
              <a:t>Participant Observation</a:t>
            </a:r>
            <a:endParaRPr lang="en-US" sz="36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066800"/>
            <a:ext cx="89154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People often find it hard to describe what they do because it is so natural to them.</a:t>
            </a:r>
          </a:p>
          <a:p>
            <a:r>
              <a:rPr lang="en-US" sz="2800" dirty="0" smtClean="0"/>
              <a:t>Actual work processes often differ from formal, prescribed processes</a:t>
            </a:r>
          </a:p>
          <a:p>
            <a:pPr lvl="1"/>
            <a:r>
              <a:rPr lang="en-US" dirty="0" smtClean="0"/>
              <a:t>Sometimes the best way to understand it is to observe them at work</a:t>
            </a:r>
          </a:p>
          <a:p>
            <a:r>
              <a:rPr lang="en-US" sz="2800" dirty="0" smtClean="0"/>
              <a:t>This technique is often used with the conjunction of other requirements engineering techniques like interview and task analysis.</a:t>
            </a:r>
          </a:p>
          <a:p>
            <a:r>
              <a:rPr lang="en-US" sz="2800" b="1" i="1" dirty="0" smtClean="0"/>
              <a:t>Advantages</a:t>
            </a:r>
          </a:p>
          <a:p>
            <a:pPr lvl="1"/>
            <a:r>
              <a:rPr lang="en-US" sz="2600" dirty="0" smtClean="0"/>
              <a:t>highly authentic requirements engineering tool</a:t>
            </a:r>
          </a:p>
          <a:p>
            <a:pPr lvl="1"/>
            <a:r>
              <a:rPr lang="en-US" sz="2600" dirty="0" smtClean="0"/>
              <a:t>mostly used in order to validate and verify the requirements.</a:t>
            </a:r>
          </a:p>
          <a:p>
            <a:r>
              <a:rPr lang="en-US" sz="2800" b="1" i="1" dirty="0" smtClean="0"/>
              <a:t>Disadvantages</a:t>
            </a:r>
          </a:p>
          <a:p>
            <a:pPr lvl="1"/>
            <a:r>
              <a:rPr lang="en-US" sz="2600" dirty="0" smtClean="0"/>
              <a:t>very much expensive to be performed because of the travelling costs.</a:t>
            </a:r>
          </a:p>
          <a:p>
            <a:pPr lvl="1"/>
            <a:r>
              <a:rPr lang="en-US" sz="2600" dirty="0" smtClean="0"/>
              <a:t>Mostly the results of observations are wrong as the customer problems cannot be understand as they are being watched during observations and adjust themselves.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indent="-2286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5000"/>
            </a:pPr>
            <a:r>
              <a:rPr lang="en-US" sz="4000" dirty="0" smtClean="0"/>
              <a:t>Ethnography</a:t>
            </a:r>
            <a:endParaRPr lang="en-US" sz="4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Ethnography means how the people understand the problem. </a:t>
            </a:r>
          </a:p>
          <a:p>
            <a:r>
              <a:rPr lang="en-US" sz="2800" dirty="0" smtClean="0"/>
              <a:t>From the software requirements engineering context, the ethnography defines how people perceive their needs to be fulfilled by the software.</a:t>
            </a:r>
          </a:p>
          <a:p>
            <a:r>
              <a:rPr lang="en-US" sz="2800" dirty="0" smtClean="0"/>
              <a:t>An ethnographer spends some time observing people at work and building up a picture of how work is done</a:t>
            </a:r>
          </a:p>
          <a:p>
            <a:r>
              <a:rPr lang="en-US" sz="2800" dirty="0" smtClean="0"/>
              <a:t>Fundamental Theory:</a:t>
            </a:r>
          </a:p>
          <a:p>
            <a:pPr lvl="1"/>
            <a:r>
              <a:rPr lang="en-US" dirty="0" smtClean="0"/>
              <a:t>The full understanding of a culture emerges only when an observer becomes part of it, relates to the people involved and knows the importance of the detailed practices to go on</a:t>
            </a:r>
          </a:p>
          <a:p>
            <a:r>
              <a:rPr lang="en-US" sz="2800" dirty="0" smtClean="0"/>
              <a:t>Rationale for incorporating ethnography in the software development process</a:t>
            </a:r>
          </a:p>
          <a:p>
            <a:pPr lvl="1"/>
            <a:r>
              <a:rPr lang="en-US" i="1" dirty="0" smtClean="0"/>
              <a:t>Realization of developers: </a:t>
            </a:r>
            <a:r>
              <a:rPr lang="en-US" dirty="0" smtClean="0"/>
              <a:t>understanding the domain in which a system is operating is of tremendous importance</a:t>
            </a:r>
          </a:p>
          <a:p>
            <a:pPr lvl="1"/>
            <a:r>
              <a:rPr lang="en-US" dirty="0" smtClean="0"/>
              <a:t>Software is produced for human beings that have social characters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indent="-2286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5000"/>
            </a:pPr>
            <a:r>
              <a:rPr lang="en-US" sz="4000" dirty="0" smtClean="0"/>
              <a:t>Ethnography Guidelines</a:t>
            </a:r>
            <a:endParaRPr lang="en-US" sz="4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382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Assume that people are good at doing their job and look for nonstandard ways of working (resist on individual experience)</a:t>
            </a:r>
          </a:p>
          <a:p>
            <a:r>
              <a:rPr lang="en-US" sz="2800" dirty="0" smtClean="0"/>
              <a:t>Spend time getting to know the people and establish a trust relationship</a:t>
            </a:r>
          </a:p>
          <a:p>
            <a:r>
              <a:rPr lang="en-US" sz="2800" dirty="0" smtClean="0"/>
              <a:t>Keep detailed notes of all work practices. Analyze them and draw conclusions from them</a:t>
            </a:r>
          </a:p>
          <a:p>
            <a:r>
              <a:rPr lang="en-US" sz="2800" dirty="0" smtClean="0"/>
              <a:t>Combine observation with open-ended interviewing</a:t>
            </a:r>
          </a:p>
          <a:p>
            <a:r>
              <a:rPr lang="en-US" sz="2800" dirty="0" smtClean="0"/>
              <a:t>Organize regular de-briefing session where the ethnographer talks with people outside the process</a:t>
            </a:r>
          </a:p>
          <a:p>
            <a:r>
              <a:rPr lang="en-US" sz="2800" dirty="0" smtClean="0"/>
              <a:t>Integrate other methods to elicit requirements (prototyping)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indent="-2286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5000"/>
            </a:pPr>
            <a:r>
              <a:rPr lang="en-US" sz="4000" dirty="0" smtClean="0"/>
              <a:t>Ethnography Guidelines…</a:t>
            </a:r>
            <a:endParaRPr lang="en-US" sz="4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066800"/>
            <a:ext cx="7239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52400" y="4267200"/>
            <a:ext cx="87630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Two phases: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600" i="1" dirty="0" smtClean="0"/>
              <a:t>Analysis: </a:t>
            </a:r>
            <a:r>
              <a:rPr lang="en-US" sz="2600" dirty="0" smtClean="0"/>
              <a:t>Initial understanding of the system and application domain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600" i="1" dirty="0" smtClean="0"/>
              <a:t>Focused Ethnography: </a:t>
            </a:r>
            <a:r>
              <a:rPr lang="en-US" sz="2600" dirty="0" smtClean="0"/>
              <a:t>discover answers from questions which are </a:t>
            </a:r>
            <a:r>
              <a:rPr lang="en-US" sz="2600" dirty="0" err="1" smtClean="0"/>
              <a:t>raies</a:t>
            </a:r>
            <a:r>
              <a:rPr lang="en-US" sz="2600" dirty="0" smtClean="0"/>
              <a:t> during prototyping</a:t>
            </a:r>
            <a:endParaRPr lang="en-US" sz="2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indent="-2286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5000"/>
            </a:pPr>
            <a:r>
              <a:rPr lang="en-US" sz="4000" dirty="0" smtClean="0"/>
              <a:t>Ethnography: Pros &amp; Cons</a:t>
            </a:r>
            <a:endParaRPr lang="en-US" sz="4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534400" cy="54102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Advantages</a:t>
            </a:r>
          </a:p>
          <a:p>
            <a:pPr lvl="1"/>
            <a:r>
              <a:rPr lang="en-US" sz="2600" dirty="0" smtClean="0"/>
              <a:t>useful to collects the quality attribute requirements such as usability and efficiency etc… which are necessary for the success of the project.</a:t>
            </a:r>
          </a:p>
          <a:p>
            <a:pPr lvl="1"/>
            <a:r>
              <a:rPr lang="en-US" sz="2600" dirty="0" smtClean="0"/>
              <a:t>much effective when to determine the social factors</a:t>
            </a:r>
          </a:p>
          <a:p>
            <a:r>
              <a:rPr lang="en-US" sz="2800" b="1" i="1" dirty="0" smtClean="0"/>
              <a:t>Disadvantages</a:t>
            </a:r>
          </a:p>
          <a:p>
            <a:pPr lvl="1"/>
            <a:r>
              <a:rPr lang="en-US" sz="2600" dirty="0" smtClean="0"/>
              <a:t>fails in many cases because there are so much diverse communities of people belonging to different social and ethical sects.</a:t>
            </a:r>
          </a:p>
          <a:p>
            <a:pPr lvl="1"/>
            <a:r>
              <a:rPr lang="en-US" sz="2600" dirty="0" smtClean="0"/>
              <a:t>It is difficult to analyze the social requirements of the people and hence the psychologists are required to provide their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/>
            <a:r>
              <a:rPr lang="en-US" sz="4000" dirty="0" smtClean="0"/>
              <a:t>Domain Analysis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82000" cy="5334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Domain </a:t>
            </a:r>
            <a:r>
              <a:rPr lang="fr-FR" sz="2800" dirty="0" err="1" smtClean="0"/>
              <a:t>analysis</a:t>
            </a:r>
            <a:r>
              <a:rPr lang="fr-FR" sz="2800" dirty="0" smtClean="0"/>
              <a:t> </a:t>
            </a:r>
            <a:r>
              <a:rPr lang="fr-FR" sz="2800" dirty="0" err="1" smtClean="0"/>
              <a:t>provides</a:t>
            </a:r>
            <a:r>
              <a:rPr lang="fr-FR" sz="2800" dirty="0" smtClean="0"/>
              <a:t> </a:t>
            </a:r>
            <a:r>
              <a:rPr lang="fr-FR" sz="2800" dirty="0" err="1" smtClean="0"/>
              <a:t>domain</a:t>
            </a:r>
            <a:r>
              <a:rPr lang="fr-FR" sz="2800" dirty="0" smtClean="0"/>
              <a:t> </a:t>
            </a:r>
            <a:r>
              <a:rPr lang="en-US" sz="2800" dirty="0" smtClean="0"/>
              <a:t>knowledge, and identification of reusable concepts and components. </a:t>
            </a:r>
          </a:p>
          <a:p>
            <a:r>
              <a:rPr lang="en-US" sz="2800" dirty="0" smtClean="0"/>
              <a:t>It is an earlier eliciting technique which investigates the thorough domain area by the domain expert.</a:t>
            </a:r>
          </a:p>
          <a:p>
            <a:r>
              <a:rPr lang="en-US" sz="2800" dirty="0" smtClean="0"/>
              <a:t>These types of investigations are particularly important when the project involves the </a:t>
            </a:r>
            <a:r>
              <a:rPr lang="en-US" sz="2800" i="1" dirty="0" smtClean="0"/>
              <a:t>replacement</a:t>
            </a:r>
            <a:r>
              <a:rPr lang="en-US" sz="2800" dirty="0" smtClean="0"/>
              <a:t> or </a:t>
            </a:r>
            <a:r>
              <a:rPr lang="en-US" sz="2800" i="1" dirty="0" smtClean="0"/>
              <a:t>enhancement</a:t>
            </a:r>
            <a:r>
              <a:rPr lang="en-US" sz="2800" dirty="0" smtClean="0"/>
              <a:t> of an existing legacy system. </a:t>
            </a:r>
          </a:p>
          <a:p>
            <a:r>
              <a:rPr lang="en-US" sz="2800" dirty="0" smtClean="0"/>
              <a:t>Domain requirements are fundamental for software reuse and are the product of domain analysis.</a:t>
            </a:r>
          </a:p>
          <a:p>
            <a:r>
              <a:rPr lang="en-US" sz="2800" dirty="0" smtClean="0"/>
              <a:t>The domain analysis is so much important and it is usually found inside  the requirement analysis.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/>
            <a:r>
              <a:rPr lang="en-US" sz="4000" dirty="0" smtClean="0"/>
              <a:t>Domain Analysis…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399" y="990600"/>
            <a:ext cx="8763001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486400" y="5486400"/>
            <a:ext cx="34246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/>
              <a:t>The Domain Analysis of SADT diagram</a:t>
            </a:r>
            <a:endParaRPr lang="en-US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/>
            <a:r>
              <a:rPr lang="en-US" sz="4000" dirty="0" smtClean="0"/>
              <a:t>Domain Analysis: pros &amp; cons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86800" cy="5410200"/>
          </a:xfrm>
        </p:spPr>
        <p:txBody>
          <a:bodyPr>
            <a:normAutofit fontScale="92500"/>
          </a:bodyPr>
          <a:lstStyle/>
          <a:p>
            <a:r>
              <a:rPr lang="en-US" sz="3200" b="1" dirty="0" smtClean="0"/>
              <a:t>Advantages</a:t>
            </a:r>
          </a:p>
          <a:p>
            <a:pPr lvl="1"/>
            <a:r>
              <a:rPr lang="en-US" sz="2800" dirty="0" smtClean="0"/>
              <a:t>is useful for eliciting requirements from documents, instruction manuals of existing systems and other files and forms used in the current business process.</a:t>
            </a:r>
          </a:p>
          <a:p>
            <a:pPr lvl="1"/>
            <a:r>
              <a:rPr lang="en-US" sz="2800" dirty="0" smtClean="0"/>
              <a:t>used in the conjunction of other elicitation techniques as an input. </a:t>
            </a:r>
          </a:p>
          <a:p>
            <a:pPr lvl="1"/>
            <a:r>
              <a:rPr lang="en-US" sz="2800" dirty="0" smtClean="0"/>
              <a:t>provides the opportunity to reuse specifications and validate new requirements against other domain instances</a:t>
            </a:r>
          </a:p>
          <a:p>
            <a:r>
              <a:rPr lang="en-US" sz="2800" b="1" dirty="0" smtClean="0"/>
              <a:t>Disadvantages</a:t>
            </a:r>
          </a:p>
          <a:p>
            <a:pPr lvl="1"/>
            <a:r>
              <a:rPr lang="en-US" sz="2800" dirty="0" smtClean="0"/>
              <a:t>quite complex task because it needs to focus on different type of domains and hence is very much complex technique.</a:t>
            </a:r>
          </a:p>
          <a:p>
            <a:pPr lvl="1"/>
            <a:r>
              <a:rPr lang="en-US" sz="2800" dirty="0" smtClean="0"/>
              <a:t>requires a lot of expertise and skills from diverse fields of software engineering.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4000" dirty="0" smtClean="0"/>
              <a:t> Group techniques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8392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 the group work, different stakeholders are invited to conduct the group meeting in a collaboration to elicit the requirements of the system to be developed. </a:t>
            </a:r>
          </a:p>
          <a:p>
            <a:r>
              <a:rPr lang="en-US" sz="2800" dirty="0" smtClean="0"/>
              <a:t>Two types: 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smtClean="0"/>
              <a:t>Focus Groups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smtClean="0"/>
              <a:t>Brainstorming</a:t>
            </a:r>
          </a:p>
          <a:p>
            <a:pPr marL="274320" lvl="4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b="1" dirty="0" smtClean="0"/>
              <a:t>Focus Groups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smtClean="0"/>
              <a:t>A kind of group interview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smtClean="0"/>
              <a:t>Groups are brought together to discuss some topic of interest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smtClean="0"/>
              <a:t>produces data and insights that would be less accessible without interaction found in a group setting—listening to others’ verbalized experiences stimulates memories, ideas, and experiences in participants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/>
            <a:r>
              <a:rPr lang="en-US" sz="4000" dirty="0" smtClean="0"/>
              <a:t>Selection Criteria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10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There numerous elicitation techniques. The choice depends on</a:t>
            </a:r>
          </a:p>
          <a:p>
            <a:endParaRPr lang="en-US" sz="3000" dirty="0" smtClean="0"/>
          </a:p>
          <a:p>
            <a:pPr lvl="1"/>
            <a:r>
              <a:rPr lang="en-US" sz="3100" dirty="0" smtClean="0"/>
              <a:t>System to be created </a:t>
            </a:r>
          </a:p>
          <a:p>
            <a:pPr lvl="2"/>
            <a:r>
              <a:rPr lang="en-US" sz="3100" dirty="0" smtClean="0"/>
              <a:t>Greenfield Engineering</a:t>
            </a:r>
          </a:p>
          <a:p>
            <a:pPr lvl="2"/>
            <a:r>
              <a:rPr lang="en-US" sz="3100" dirty="0" smtClean="0"/>
              <a:t>Reengineering</a:t>
            </a:r>
          </a:p>
          <a:p>
            <a:pPr lvl="2"/>
            <a:r>
              <a:rPr lang="en-US" sz="3100" dirty="0" smtClean="0"/>
              <a:t>Interface Engineering</a:t>
            </a:r>
          </a:p>
          <a:p>
            <a:pPr lvl="2"/>
            <a:r>
              <a:rPr lang="en-US" sz="3100" dirty="0" smtClean="0"/>
              <a:t>Highly interactive (Cooperation Support System)</a:t>
            </a:r>
          </a:p>
          <a:p>
            <a:pPr lvl="2"/>
            <a:r>
              <a:rPr lang="en-US" sz="3100" dirty="0" smtClean="0"/>
              <a:t>Specific applications like Games</a:t>
            </a:r>
          </a:p>
          <a:p>
            <a:pPr lvl="1"/>
            <a:r>
              <a:rPr lang="en-US" sz="3100" dirty="0" smtClean="0"/>
              <a:t>Budget/Time</a:t>
            </a:r>
          </a:p>
          <a:p>
            <a:pPr lvl="1"/>
            <a:r>
              <a:rPr lang="en-US" sz="3100" dirty="0" smtClean="0"/>
              <a:t>Degree of User Participation</a:t>
            </a:r>
          </a:p>
          <a:p>
            <a:pPr lvl="2"/>
            <a:r>
              <a:rPr lang="en-US" sz="3100" dirty="0" smtClean="0"/>
              <a:t>Time</a:t>
            </a:r>
          </a:p>
          <a:p>
            <a:pPr lvl="2"/>
            <a:r>
              <a:rPr lang="en-US" sz="3100" dirty="0" smtClean="0"/>
              <a:t>Experience of users</a:t>
            </a:r>
          </a:p>
          <a:p>
            <a:pPr lvl="1"/>
            <a:r>
              <a:rPr lang="en-US" sz="3100" dirty="0" smtClean="0"/>
              <a:t> …. (many more)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6600" dirty="0" smtClean="0"/>
              <a:t> </a:t>
            </a:r>
            <a:r>
              <a:rPr lang="en-US" sz="3600" dirty="0" smtClean="0"/>
              <a:t>Brainstorming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Brainstorming refers to the process of systematic and liberal generation of a large volume of ideas from a number of participants.</a:t>
            </a:r>
          </a:p>
          <a:p>
            <a:r>
              <a:rPr lang="en-US" dirty="0" smtClean="0"/>
              <a:t>So much </a:t>
            </a:r>
            <a:r>
              <a:rPr lang="en-US" i="1" dirty="0" smtClean="0"/>
              <a:t>severe criticism </a:t>
            </a:r>
            <a:r>
              <a:rPr lang="en-US" dirty="0" smtClean="0"/>
              <a:t>is not allowed in this type of technique because due to this the biasness can be generated. </a:t>
            </a:r>
          </a:p>
          <a:p>
            <a:r>
              <a:rPr lang="en-US" dirty="0" smtClean="0"/>
              <a:t>The ideas are freely explained and everyone has to interpret it in a very pleasant environment with some informal discussion.</a:t>
            </a:r>
            <a:endParaRPr lang="en-US" sz="2800" dirty="0" smtClean="0"/>
          </a:p>
          <a:p>
            <a:r>
              <a:rPr lang="en-US" sz="2800" dirty="0" smtClean="0"/>
              <a:t>Brainstorming can be </a:t>
            </a:r>
            <a:r>
              <a:rPr lang="en-US" sz="2800" b="1" i="1" dirty="0" smtClean="0"/>
              <a:t>structured</a:t>
            </a:r>
            <a:r>
              <a:rPr lang="en-US" sz="2800" b="1" dirty="0" smtClean="0"/>
              <a:t> </a:t>
            </a:r>
            <a:r>
              <a:rPr lang="en-US" sz="2800" dirty="0" smtClean="0"/>
              <a:t>or </a:t>
            </a:r>
            <a:r>
              <a:rPr lang="en-US" sz="2800" b="1" i="1" dirty="0" smtClean="0"/>
              <a:t>unstructured</a:t>
            </a:r>
          </a:p>
          <a:p>
            <a:pPr lvl="1"/>
            <a:r>
              <a:rPr lang="en-US" b="1" i="1" dirty="0" smtClean="0"/>
              <a:t>Unstructured brainstorming</a:t>
            </a:r>
          </a:p>
          <a:p>
            <a:pPr lvl="2"/>
            <a:r>
              <a:rPr lang="en-US" sz="2400" dirty="0" smtClean="0"/>
              <a:t>Participants can give ideas as these come to mind</a:t>
            </a:r>
          </a:p>
          <a:p>
            <a:pPr lvl="2"/>
            <a:r>
              <a:rPr lang="en-US" sz="2400" dirty="0" smtClean="0"/>
              <a:t>Quite often not very efficient</a:t>
            </a:r>
          </a:p>
          <a:p>
            <a:pPr lvl="1"/>
            <a:r>
              <a:rPr lang="en-US" b="1" i="1" dirty="0" smtClean="0"/>
              <a:t>Structured brainstorming</a:t>
            </a:r>
          </a:p>
          <a:p>
            <a:pPr lvl="2"/>
            <a:r>
              <a:rPr lang="en-US" sz="2400" dirty="0" smtClean="0"/>
              <a:t>Participants must follow in order to make the gathering of inputs more orderly and more efficiently.</a:t>
            </a:r>
            <a:endParaRPr lang="en-US" sz="24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6096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4000" dirty="0" smtClean="0"/>
              <a:t> Process of Structured Brainstorming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 smtClean="0"/>
              <a:t>State the central brainstorming theme in question form and write it down where every participant can see (white board or flipchart)</a:t>
            </a:r>
          </a:p>
          <a:p>
            <a:pPr lvl="1"/>
            <a:r>
              <a:rPr lang="en-US" sz="2800" dirty="0" smtClean="0"/>
              <a:t>Ensure that all the members have a full understanding the question</a:t>
            </a:r>
          </a:p>
          <a:p>
            <a:r>
              <a:rPr lang="en-US" sz="3400" dirty="0" smtClean="0"/>
              <a:t>Let each team member have a turn to give his or her input as answer to the question.</a:t>
            </a:r>
          </a:p>
          <a:p>
            <a:pPr lvl="1"/>
            <a:r>
              <a:rPr lang="en-US" sz="2800" dirty="0" smtClean="0"/>
              <a:t>If a team member can't think of any input when his or her turn comes, he simply needs to say 'Pass,' and the next member gets the turn.</a:t>
            </a:r>
          </a:p>
          <a:p>
            <a:r>
              <a:rPr lang="en-US" sz="3400" dirty="0" smtClean="0"/>
              <a:t>Write each input on the board or flipchart as it is given.</a:t>
            </a:r>
          </a:p>
          <a:p>
            <a:pPr lvl="1"/>
            <a:r>
              <a:rPr lang="en-US" sz="2800" dirty="0" smtClean="0"/>
              <a:t>Nobody is allowed to criticize an input, no matter what.</a:t>
            </a:r>
          </a:p>
          <a:p>
            <a:pPr lvl="1"/>
            <a:r>
              <a:rPr lang="en-US" sz="2800" dirty="0" smtClean="0"/>
              <a:t>Moderator writes down the input on the board or flipchart using exactly the same words used by the input giver.</a:t>
            </a:r>
            <a:endParaRPr lang="en-US" dirty="0" smtClean="0"/>
          </a:p>
          <a:p>
            <a:r>
              <a:rPr lang="en-US" sz="3400" dirty="0" smtClean="0"/>
              <a:t>Repeat the brainstorming rounds until everybody says 'Pass' in the same round ( </a:t>
            </a:r>
            <a:r>
              <a:rPr lang="en-US" sz="3400" dirty="0" smtClean="0">
                <a:sym typeface="Wingdings" pitchFamily="2" charset="2"/>
              </a:rPr>
              <a:t></a:t>
            </a:r>
            <a:r>
              <a:rPr lang="en-US" sz="3400" dirty="0" smtClean="0"/>
              <a:t>ideas are exhausted).</a:t>
            </a:r>
          </a:p>
          <a:p>
            <a:r>
              <a:rPr lang="en-US" sz="3400" dirty="0" smtClean="0"/>
              <a:t>Review each of the listed inputs for further improvement and maximize its clarity.</a:t>
            </a:r>
          </a:p>
          <a:p>
            <a:pPr lvl="1"/>
            <a:r>
              <a:rPr lang="en-US" sz="2800" dirty="0" smtClean="0"/>
              <a:t>Other team members can ask the input giver what he or she actually means by his or her input.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4000" dirty="0" smtClean="0"/>
              <a:t> Group techniques: Pros &amp; </a:t>
            </a:r>
            <a:r>
              <a:rPr lang="en-US" sz="4000" dirty="0" smtClean="0"/>
              <a:t>Cons`1	</a:t>
            </a:r>
            <a:endParaRPr lang="en-US" sz="4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458200" cy="5334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Advantages</a:t>
            </a:r>
          </a:p>
          <a:p>
            <a:pPr lvl="1"/>
            <a:r>
              <a:rPr lang="en-US" sz="2600" dirty="0" smtClean="0"/>
              <a:t>More natural interaction between people than questioner &amp; formal interview</a:t>
            </a:r>
          </a:p>
          <a:p>
            <a:pPr lvl="1"/>
            <a:r>
              <a:rPr lang="en-US" sz="2600" dirty="0" smtClean="0"/>
              <a:t>It promotes </a:t>
            </a:r>
            <a:r>
              <a:rPr lang="en-US" sz="2600" i="1" dirty="0" smtClean="0"/>
              <a:t>free thinking and expression </a:t>
            </a:r>
            <a:r>
              <a:rPr lang="en-US" sz="2600" dirty="0" smtClean="0"/>
              <a:t>of ideas.</a:t>
            </a:r>
          </a:p>
          <a:p>
            <a:pPr lvl="1"/>
            <a:r>
              <a:rPr lang="en-US" sz="2600" dirty="0" smtClean="0"/>
              <a:t>Brainstorming provides the innovative ideas about the project to be developed.</a:t>
            </a:r>
          </a:p>
          <a:p>
            <a:r>
              <a:rPr lang="en-US" sz="2800" b="1" dirty="0" smtClean="0"/>
              <a:t>Disadvantages</a:t>
            </a:r>
          </a:p>
          <a:p>
            <a:pPr lvl="1"/>
            <a:r>
              <a:rPr lang="en-US" sz="2600" dirty="0" smtClean="0"/>
              <a:t>May create unnatural groups (uncomfortable for participants)</a:t>
            </a:r>
          </a:p>
          <a:p>
            <a:pPr lvl="1"/>
            <a:r>
              <a:rPr lang="en-US" sz="2600" dirty="0" smtClean="0"/>
              <a:t>Brain storming is seriously affected by exploring the critique ideas.</a:t>
            </a:r>
          </a:p>
          <a:p>
            <a:pPr lvl="1"/>
            <a:r>
              <a:rPr lang="en-US" sz="2600" dirty="0" smtClean="0"/>
              <a:t>May only provide superficial responses</a:t>
            </a:r>
            <a:endParaRPr lang="en-US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2"/>
            <a:r>
              <a:rPr lang="en-US" sz="4000" dirty="0" smtClean="0"/>
              <a:t> Joint Application Development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is a process used in the prototyping life cycle area of the Dynamic Systems Development Method (DSDM) to collect business requirements while developing new information systems for a company.</a:t>
            </a:r>
          </a:p>
          <a:p>
            <a:r>
              <a:rPr lang="en-US" sz="2800" dirty="0" smtClean="0"/>
              <a:t>involves continuous interaction with the users and different designers of the system in development.</a:t>
            </a:r>
          </a:p>
          <a:p>
            <a:r>
              <a:rPr lang="en-US" sz="2800" dirty="0" smtClean="0"/>
              <a:t>centers around a workshop session that is structured and focused. </a:t>
            </a:r>
          </a:p>
          <a:p>
            <a:r>
              <a:rPr lang="en-US" sz="2800" dirty="0" smtClean="0"/>
              <a:t>Participants of these sessions would typically include a facilitator, end users, developers, observers, mediators and experts. </a:t>
            </a:r>
          </a:p>
          <a:p>
            <a:r>
              <a:rPr lang="en-US" sz="2800" dirty="0" smtClean="0"/>
              <a:t>It also refers to a development methodology which aims to involve the client in the design and development of an application. 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2"/>
            <a:r>
              <a:rPr lang="en-US" sz="4000" dirty="0" smtClean="0"/>
              <a:t>JAD: pros &amp; Cons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990600"/>
            <a:ext cx="8915400" cy="5638800"/>
          </a:xfrm>
        </p:spPr>
        <p:txBody>
          <a:bodyPr>
            <a:normAutofit lnSpcReduction="10000"/>
          </a:bodyPr>
          <a:lstStyle/>
          <a:p>
            <a:r>
              <a:rPr lang="en-US" sz="3000" b="1" i="1" dirty="0" smtClean="0"/>
              <a:t>Advantages</a:t>
            </a:r>
          </a:p>
          <a:p>
            <a:pPr lvl="1"/>
            <a:r>
              <a:rPr lang="en-US" dirty="0" smtClean="0"/>
              <a:t>decreases time and costs associated with requirements elicitation process. </a:t>
            </a:r>
          </a:p>
          <a:p>
            <a:pPr lvl="2"/>
            <a:r>
              <a:rPr lang="en-US" dirty="0" smtClean="0"/>
              <a:t>During 2-4 weeks information not only is collected, but requirements, agreed upon by various system users, are identified.</a:t>
            </a:r>
          </a:p>
          <a:p>
            <a:pPr lvl="1"/>
            <a:r>
              <a:rPr lang="en-US" dirty="0" smtClean="0"/>
              <a:t>JAD sessions help bring experts together giving them a chance to share their views, understand views of others, and develop the sense of project ownership.</a:t>
            </a:r>
          </a:p>
          <a:p>
            <a:pPr lvl="1"/>
            <a:r>
              <a:rPr lang="en-US" dirty="0" smtClean="0"/>
              <a:t>Well known and can easily be applied</a:t>
            </a:r>
          </a:p>
          <a:p>
            <a:pPr lvl="1"/>
            <a:r>
              <a:rPr lang="en-US" dirty="0" smtClean="0"/>
              <a:t>Easy integration of CASE tools into JAD workshops improves session productivity and provides systems analysts with discussed and ready to use models </a:t>
            </a:r>
          </a:p>
          <a:p>
            <a:r>
              <a:rPr lang="en-US" sz="3000" b="1" i="1" dirty="0" smtClean="0"/>
              <a:t>Disadvantages</a:t>
            </a:r>
          </a:p>
          <a:p>
            <a:pPr lvl="1"/>
            <a:r>
              <a:rPr lang="en-US" dirty="0" smtClean="0"/>
              <a:t>valuable time of professionals can be wasted easily. </a:t>
            </a:r>
          </a:p>
          <a:p>
            <a:pPr lvl="1"/>
            <a:r>
              <a:rPr lang="en-US" dirty="0" smtClean="0"/>
              <a:t>The wrong problem can be addressed, the wrong people can be invited to participate, inadequate resources for problem-solving can be used…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762000"/>
          </a:xfrm>
          <a:prstGeom prst="roundRect">
            <a:avLst/>
          </a:prstGeom>
          <a:solidFill>
            <a:srgbClr val="468CDA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2"/>
            <a:r>
              <a:rPr lang="en-US" sz="4000" dirty="0" smtClean="0"/>
              <a:t> Prototyping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56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prototype is an initial version of a system which is available early in the development phase</a:t>
            </a:r>
          </a:p>
          <a:p>
            <a:r>
              <a:rPr lang="en-US" sz="2800" dirty="0" smtClean="0"/>
              <a:t>Prototypes are valuable for requirements elicitation because users can experiment with the system and point out its strengths and weaknesses of the implemented requirements</a:t>
            </a:r>
          </a:p>
          <a:p>
            <a:r>
              <a:rPr lang="en-US" sz="2800" dirty="0" smtClean="0"/>
              <a:t>Rapid development of prototypes is essential so that they are available early in the elicitation process</a:t>
            </a:r>
          </a:p>
          <a:p>
            <a:r>
              <a:rPr lang="en-US" sz="2800" dirty="0" smtClean="0"/>
              <a:t>In prototypes</a:t>
            </a:r>
          </a:p>
          <a:p>
            <a:pPr lvl="1"/>
            <a:r>
              <a:rPr lang="en-US" dirty="0" smtClean="0"/>
              <a:t>Some functionality may be left out</a:t>
            </a:r>
          </a:p>
          <a:p>
            <a:pPr lvl="1"/>
            <a:r>
              <a:rPr lang="en-US" dirty="0" smtClean="0"/>
              <a:t>Non-functional requirements (e.g. performance) are less stringent</a:t>
            </a:r>
          </a:p>
          <a:p>
            <a:pPr lvl="1"/>
            <a:r>
              <a:rPr lang="en-US" dirty="0" smtClean="0"/>
              <a:t>No secondary functions (e.g. maintenance)</a:t>
            </a:r>
          </a:p>
          <a:p>
            <a:pPr lvl="1"/>
            <a:r>
              <a:rPr lang="en-US" dirty="0" smtClean="0"/>
              <a:t>No complete documentation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2162</TotalTime>
  <Words>2662</Words>
  <Application>Microsoft Office PowerPoint</Application>
  <PresentationFormat>On-screen Show (4:3)</PresentationFormat>
  <Paragraphs>270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Equity</vt:lpstr>
      <vt:lpstr>Requirement Elicitation and Analysis (cont'd)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 Elicitation and Analysis (cont'd)</dc:title>
  <dc:creator>esubalew</dc:creator>
  <cp:lastModifiedBy>MA</cp:lastModifiedBy>
  <cp:revision>102</cp:revision>
  <dcterms:created xsi:type="dcterms:W3CDTF">2011-03-22T17:16:09Z</dcterms:created>
  <dcterms:modified xsi:type="dcterms:W3CDTF">2011-04-13T12:40:50Z</dcterms:modified>
</cp:coreProperties>
</file>