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58" r:id="rId3"/>
    <p:sldId id="290" r:id="rId4"/>
    <p:sldId id="259" r:id="rId5"/>
    <p:sldId id="260" r:id="rId6"/>
    <p:sldId id="261" r:id="rId7"/>
    <p:sldId id="262" r:id="rId8"/>
    <p:sldId id="263" r:id="rId9"/>
    <p:sldId id="279" r:id="rId10"/>
    <p:sldId id="280" r:id="rId11"/>
    <p:sldId id="264" r:id="rId12"/>
    <p:sldId id="289" r:id="rId13"/>
    <p:sldId id="266" r:id="rId14"/>
    <p:sldId id="267" r:id="rId15"/>
    <p:sldId id="268" r:id="rId16"/>
    <p:sldId id="281" r:id="rId17"/>
    <p:sldId id="269" r:id="rId18"/>
    <p:sldId id="270" r:id="rId19"/>
    <p:sldId id="271" r:id="rId20"/>
    <p:sldId id="276" r:id="rId21"/>
    <p:sldId id="272" r:id="rId22"/>
    <p:sldId id="277" r:id="rId23"/>
    <p:sldId id="278" r:id="rId24"/>
    <p:sldId id="273" r:id="rId25"/>
    <p:sldId id="274" r:id="rId26"/>
    <p:sldId id="282" r:id="rId27"/>
    <p:sldId id="285" r:id="rId28"/>
    <p:sldId id="283" r:id="rId29"/>
    <p:sldId id="284" r:id="rId30"/>
    <p:sldId id="286" r:id="rId31"/>
    <p:sldId id="287"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5" d="100"/>
          <a:sy n="75" d="100"/>
        </p:scale>
        <p:origin x="-9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4E1EC2-F610-4D19-9C3C-B284D91AAAA7}" type="datetimeFigureOut">
              <a:rPr lang="en-US" smtClean="0"/>
              <a:pPr/>
              <a:t>4/11/2011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69D53A-C6F1-48C1-A2E0-F3F14064613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6AA1CC0-F278-4F0C-8202-06238D4ED841}" type="datetimeFigureOut">
              <a:rPr lang="en-US" smtClean="0"/>
              <a:pPr/>
              <a:t>4/11/2011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82793E7-55CE-4B92-8725-DDEACEAB1AA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AA1CC0-F278-4F0C-8202-06238D4ED841}"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2793E7-55CE-4B92-8725-DDEACEAB1A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AA1CC0-F278-4F0C-8202-06238D4ED841}"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2793E7-55CE-4B92-8725-DDEACEAB1A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6AA1CC0-F278-4F0C-8202-06238D4ED841}"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2793E7-55CE-4B92-8725-DDEACEAB1AA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6AA1CC0-F278-4F0C-8202-06238D4ED841}" type="datetimeFigureOut">
              <a:rPr lang="en-US" smtClean="0"/>
              <a:pPr/>
              <a:t>4/11/2011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82793E7-55CE-4B92-8725-DDEACEAB1A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6AA1CC0-F278-4F0C-8202-06238D4ED841}"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2793E7-55CE-4B92-8725-DDEACEAB1AA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6AA1CC0-F278-4F0C-8202-06238D4ED841}" type="datetimeFigureOut">
              <a:rPr lang="en-US" smtClean="0"/>
              <a:pPr/>
              <a:t>4/11/2011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2793E7-55CE-4B92-8725-DDEACEAB1AA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AA1CC0-F278-4F0C-8202-06238D4ED841}" type="datetimeFigureOut">
              <a:rPr lang="en-US" smtClean="0"/>
              <a:pPr/>
              <a:t>4/11/2011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2793E7-55CE-4B92-8725-DDEACEAB1A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A1CC0-F278-4F0C-8202-06238D4ED841}" type="datetimeFigureOut">
              <a:rPr lang="en-US" smtClean="0"/>
              <a:pPr/>
              <a:t>4/11/2011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2793E7-55CE-4B92-8725-DDEACEAB1A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AA1CC0-F278-4F0C-8202-06238D4ED841}"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2793E7-55CE-4B92-8725-DDEACEAB1AA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AA1CC0-F278-4F0C-8202-06238D4ED841}" type="datetimeFigureOut">
              <a:rPr lang="en-US" smtClean="0"/>
              <a:pPr/>
              <a:t>4/11/2011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82793E7-55CE-4B92-8725-DDEACEAB1AA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6AA1CC0-F278-4F0C-8202-06238D4ED841}" type="datetimeFigureOut">
              <a:rPr lang="en-US" smtClean="0"/>
              <a:pPr/>
              <a:t>4/11/2011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82793E7-55CE-4B92-8725-DDEACEAB1A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subTitle" idx="1"/>
          </p:nvPr>
        </p:nvSpPr>
        <p:spPr>
          <a:xfrm>
            <a:off x="1295400" y="1600200"/>
            <a:ext cx="6781800" cy="1371600"/>
          </a:xfrm>
        </p:spPr>
        <p:txBody>
          <a:bodyPr bIns="91440" anchor="ctr">
            <a:normAutofit/>
          </a:bodyPr>
          <a:lstStyle/>
          <a:p>
            <a:pPr>
              <a:spcBef>
                <a:spcPct val="0"/>
              </a:spcBef>
              <a:buFont typeface="Wingdings 2"/>
              <a:buNone/>
              <a:defRPr/>
            </a:pPr>
            <a:r>
              <a:rPr lang="en-US" sz="6000" dirty="0" smtClean="0">
                <a:solidFill>
                  <a:srgbClr val="FFFFFF"/>
                </a:solidFill>
                <a:latin typeface="+mj-lt"/>
                <a:ea typeface="+mj-ea"/>
                <a:cs typeface="+mj-cs"/>
              </a:rPr>
              <a:t>Chapter 4</a:t>
            </a:r>
          </a:p>
        </p:txBody>
      </p:sp>
      <p:sp>
        <p:nvSpPr>
          <p:cNvPr id="40962" name="Rectangle 2"/>
          <p:cNvSpPr>
            <a:spLocks noGrp="1" noChangeArrowheads="1"/>
          </p:cNvSpPr>
          <p:nvPr>
            <p:ph type="ctrTitle"/>
          </p:nvPr>
        </p:nvSpPr>
        <p:spPr>
          <a:xfrm>
            <a:off x="533400" y="3505200"/>
            <a:ext cx="7924800" cy="692497"/>
          </a:xfrm>
        </p:spPr>
        <p:txBody>
          <a:bodyPr wrap="square">
            <a:spAutoFit/>
          </a:bodyPr>
          <a:lstStyle/>
          <a:p>
            <a:pPr eaLnBrk="0" hangingPunct="0">
              <a:defRPr/>
            </a:pPr>
            <a:r>
              <a:rPr sz="3600" smtClean="0">
                <a:solidFill>
                  <a:schemeClr val="tx1"/>
                </a:solidFill>
                <a:latin typeface="Lucida Sans Typewriter" pitchFamily="49" charset="0"/>
                <a:ea typeface="+mn-ea"/>
                <a:cs typeface="Tahoma" pitchFamily="34" charset="0"/>
              </a:rPr>
              <a:t>Writing Requirements</a:t>
            </a:r>
            <a:endParaRPr sz="3600">
              <a:solidFill>
                <a:schemeClr val="tx1"/>
              </a:solidFill>
              <a:latin typeface="Lucida Sans Typewriter" pitchFamily="49" charset="0"/>
              <a:ea typeface="+mn-ea"/>
              <a:cs typeface="Tahoma" pitchFamily="34" charset="0"/>
            </a:endParaRPr>
          </a:p>
        </p:txBody>
      </p:sp>
      <p:sp>
        <p:nvSpPr>
          <p:cNvPr id="12292" name="Rectangle 3"/>
          <p:cNvSpPr>
            <a:spLocks noChangeArrowheads="1"/>
          </p:cNvSpPr>
          <p:nvPr/>
        </p:nvSpPr>
        <p:spPr bwMode="auto">
          <a:xfrm>
            <a:off x="6662738" y="6019800"/>
            <a:ext cx="2176462" cy="461963"/>
          </a:xfrm>
          <a:prstGeom prst="rect">
            <a:avLst/>
          </a:prstGeom>
          <a:noFill/>
          <a:ln w="9525">
            <a:noFill/>
            <a:miter lim="800000"/>
            <a:headEnd/>
            <a:tailEnd/>
          </a:ln>
        </p:spPr>
        <p:txBody>
          <a:bodyPr wrap="none">
            <a:spAutoFit/>
          </a:bodyPr>
          <a:lstStyle/>
          <a:p>
            <a:r>
              <a:rPr lang="en-US" dirty="0"/>
              <a:t>By </a:t>
            </a:r>
            <a:r>
              <a:rPr lang="en-US" dirty="0" err="1"/>
              <a:t>Esubalew</a:t>
            </a:r>
            <a:r>
              <a:rPr lang="en-US" dirty="0"/>
              <a:t> 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3581400"/>
          </a:xfrm>
          <a:ln>
            <a:solidFill>
              <a:srgbClr val="00B050"/>
            </a:solidFill>
          </a:ln>
        </p:spPr>
        <p:txBody>
          <a:bodyPr>
            <a:noAutofit/>
          </a:bodyPr>
          <a:lstStyle/>
          <a:p>
            <a:r>
              <a:rPr lang="en-US" sz="2400" i="1" dirty="0" smtClean="0"/>
              <a:t>Requirement: </a:t>
            </a:r>
            <a:r>
              <a:rPr lang="en-US" sz="2400" dirty="0" smtClean="0"/>
              <a:t>The treadmill shall be used in a manner consistent with BPC-243.5.7.</a:t>
            </a:r>
          </a:p>
          <a:p>
            <a:r>
              <a:rPr lang="en-US" sz="2400" i="1" dirty="0" smtClean="0"/>
              <a:t>Questions to ask: </a:t>
            </a:r>
            <a:r>
              <a:rPr lang="en-US" sz="2400" dirty="0" smtClean="0"/>
              <a:t>Isn’t this a requirement against the user, not the treadmill? Watch out for references to external specifications or guides – try instead to write your own requirements that capture the real needs.</a:t>
            </a:r>
          </a:p>
          <a:p>
            <a:pPr marL="460375" indent="-460375"/>
            <a:r>
              <a:rPr lang="en-US" sz="2400" i="1" dirty="0" smtClean="0"/>
              <a:t>Better: </a:t>
            </a:r>
            <a:r>
              <a:rPr lang="en-US" sz="2400" dirty="0" smtClean="0"/>
              <a:t>The treadmill shall comply with BPC-243.5.7, Section 8, dated 24 August, 2005.</a:t>
            </a:r>
          </a:p>
          <a:p>
            <a:pPr marL="460375" indent="-460375"/>
            <a:r>
              <a:rPr lang="en-US" sz="2400" i="1" dirty="0" smtClean="0"/>
              <a:t>Best: </a:t>
            </a:r>
            <a:r>
              <a:rPr lang="en-US" sz="2400" dirty="0" smtClean="0"/>
              <a:t>The treadmill shall power itself off when its current flow reaches 90% of its rated maximum.</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Common Mistakes : Examples…</a:t>
            </a:r>
            <a:endParaRPr lang="en-US" sz="4000" i="1" dirty="0" smtClean="0"/>
          </a:p>
        </p:txBody>
      </p:sp>
      <p:sp>
        <p:nvSpPr>
          <p:cNvPr id="5" name="Rectangle 3"/>
          <p:cNvSpPr txBox="1">
            <a:spLocks noChangeArrowheads="1"/>
          </p:cNvSpPr>
          <p:nvPr/>
        </p:nvSpPr>
        <p:spPr>
          <a:xfrm>
            <a:off x="152400" y="4724400"/>
            <a:ext cx="8839200" cy="1676400"/>
          </a:xfrm>
          <a:prstGeom prst="rect">
            <a:avLst/>
          </a:prstGeom>
          <a:ln>
            <a:solidFill>
              <a:srgbClr val="00B050"/>
            </a:solidFill>
          </a:ln>
        </p:spPr>
        <p:txBody>
          <a:bodyPr vert="horz">
            <a:noAutofit/>
          </a:bodyPr>
          <a:lstStyle/>
          <a:p>
            <a:pPr marL="274320" indent="-274320">
              <a:spcBef>
                <a:spcPts val="580"/>
              </a:spcBef>
              <a:buClr>
                <a:schemeClr val="accent1"/>
              </a:buClr>
              <a:buSzPct val="85000"/>
              <a:buFont typeface="Wingdings 2"/>
              <a:buChar cha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Requirement: </a:t>
            </a:r>
            <a:r>
              <a:rPr lang="en-US" sz="2400" dirty="0"/>
              <a:t>The treadmill shall have a sufficiently long ramp.</a:t>
            </a:r>
          </a:p>
          <a:p>
            <a:pPr marL="274320" indent="-274320">
              <a:spcBef>
                <a:spcPts val="580"/>
              </a:spcBef>
              <a:buClr>
                <a:schemeClr val="accent1"/>
              </a:buClr>
              <a:buSzPct val="85000"/>
              <a:buFont typeface="Wingdings 2"/>
              <a:buChar cha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Questions to ask: </a:t>
            </a:r>
            <a:r>
              <a:rPr lang="en-US" sz="2400" dirty="0"/>
              <a:t>Sufficiently for what or whom?</a:t>
            </a:r>
          </a:p>
          <a:p>
            <a:pPr marL="274320" indent="-274320">
              <a:spcBef>
                <a:spcPts val="580"/>
              </a:spcBef>
              <a:buClr>
                <a:schemeClr val="accent1"/>
              </a:buClr>
              <a:buSzPct val="85000"/>
              <a:buFont typeface="Wingdings 2"/>
              <a:buChar cha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Better: </a:t>
            </a:r>
            <a:r>
              <a:rPr lang="en-US" sz="2400" dirty="0" smtClean="0"/>
              <a:t>The </a:t>
            </a:r>
            <a:r>
              <a:rPr lang="en-US" sz="2400" dirty="0"/>
              <a:t>treadmill ramp shall be long enough that a user can run at 10 mph with a 5.5-foot stride and not impact the treadmill frame</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715000"/>
          </a:xfrm>
        </p:spPr>
        <p:txBody>
          <a:bodyPr>
            <a:noAutofit/>
          </a:bodyPr>
          <a:lstStyle/>
          <a:p>
            <a:pPr marL="0" indent="0"/>
            <a:r>
              <a:rPr lang="en-US" sz="2800" dirty="0" smtClean="0"/>
              <a:t>A good requirement is written clearly enough that you can implement it, and you will know when it has been done correctly.</a:t>
            </a:r>
          </a:p>
          <a:p>
            <a:pPr marL="0" indent="0" defTabSz="812800"/>
            <a:r>
              <a:rPr lang="en-US" sz="2800" dirty="0" smtClean="0"/>
              <a:t>This means:</a:t>
            </a:r>
          </a:p>
          <a:p>
            <a:pPr marL="274320" lvl="1" indent="0" defTabSz="812800"/>
            <a:r>
              <a:rPr lang="en-US" sz="2600" dirty="0" smtClean="0"/>
              <a:t>“Not good” requirements are still okay as inputs to requirements analysis.</a:t>
            </a:r>
          </a:p>
          <a:p>
            <a:pPr marL="274320" lvl="1" indent="0" defTabSz="812800"/>
            <a:r>
              <a:rPr lang="en-US" sz="2600" dirty="0" smtClean="0"/>
              <a:t>Once your project has finished requirements analysis, all of the requirements in the spec and any new ones you add need to be “good”.</a:t>
            </a:r>
          </a:p>
          <a:p>
            <a:pPr marL="0" indent="0" defTabSz="812800"/>
            <a:r>
              <a:rPr lang="en-US" sz="3000" dirty="0" smtClean="0"/>
              <a:t>Good requirements have the following categories of characteristics</a:t>
            </a:r>
          </a:p>
          <a:p>
            <a:pPr marL="274320" lvl="1" indent="0" defTabSz="812800"/>
            <a:r>
              <a:rPr lang="en-US" sz="3000" dirty="0" smtClean="0"/>
              <a:t>Applicable to individual requirements</a:t>
            </a:r>
          </a:p>
          <a:p>
            <a:pPr marL="274320" lvl="1" indent="0" defTabSz="812800"/>
            <a:r>
              <a:rPr lang="en-US" sz="3000" dirty="0" smtClean="0"/>
              <a:t>Applicable to set of requirements</a:t>
            </a:r>
            <a:endParaRPr lang="en-US" sz="2800" dirty="0" smtClean="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What Makes a Requirement Good?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534400" cy="5562600"/>
          </a:xfrm>
        </p:spPr>
        <p:txBody>
          <a:bodyPr>
            <a:noAutofit/>
          </a:bodyPr>
          <a:lstStyle/>
          <a:p>
            <a:pPr marL="548640" lvl="2" indent="-274320">
              <a:spcBef>
                <a:spcPts val="580"/>
              </a:spcBef>
              <a:buClr>
                <a:schemeClr val="accent1"/>
              </a:buClr>
            </a:pPr>
            <a:r>
              <a:rPr lang="en-US" sz="2400" b="1" i="1" dirty="0" smtClean="0"/>
              <a:t>Applicable to individual requirements : </a:t>
            </a:r>
            <a:r>
              <a:rPr lang="en-US" sz="2400" dirty="0" smtClean="0"/>
              <a:t>Correctness, Necessity, Clarity, Focus, Feasibility, Verifiability, Precise, Support Documentation</a:t>
            </a:r>
            <a:endParaRPr lang="en-US" sz="2400" b="1" i="1" dirty="0" smtClean="0"/>
          </a:p>
          <a:p>
            <a:pPr marL="548640" lvl="2" indent="-274320">
              <a:spcBef>
                <a:spcPts val="580"/>
              </a:spcBef>
              <a:buClr>
                <a:schemeClr val="accent1"/>
              </a:buClr>
            </a:pPr>
            <a:r>
              <a:rPr lang="en-US" sz="2400" b="1" i="1" dirty="0" smtClean="0"/>
              <a:t>Applicable to set of requirements :  </a:t>
            </a:r>
            <a:r>
              <a:rPr lang="en-US" sz="2400" dirty="0" smtClean="0"/>
              <a:t>Complete, Consistent, Updateable, Traceable, Prioritized</a:t>
            </a:r>
          </a:p>
          <a:p>
            <a:r>
              <a:rPr lang="en-US" sz="2800" dirty="0" smtClean="0"/>
              <a:t>Don’t expect to create an SRS in which every requirement exhibits all of these desired characteristics. </a:t>
            </a:r>
          </a:p>
          <a:p>
            <a:r>
              <a:rPr lang="en-US" sz="2800" dirty="0" smtClean="0"/>
              <a:t>No matter how much you scrub, analyze, review, and refine the requirements, they will never be perfect. </a:t>
            </a:r>
          </a:p>
          <a:p>
            <a:r>
              <a:rPr lang="en-US" sz="2800" dirty="0" smtClean="0"/>
              <a:t>However, if you keep these characteristics in mind, you will produce better requirements documents and you will build better products.</a:t>
            </a:r>
            <a:endParaRPr lang="en-US" sz="2600" dirty="0" smtClean="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What Makes a Requirement Good?...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a:lnSpc>
                <a:spcPct val="90000"/>
              </a:lnSpc>
            </a:pPr>
            <a:r>
              <a:rPr lang="en-US" b="1" dirty="0" smtClean="0"/>
              <a:t>Correct</a:t>
            </a:r>
            <a:r>
              <a:rPr lang="en-US" dirty="0" smtClean="0"/>
              <a:t> – A requirement has to be correct.</a:t>
            </a:r>
          </a:p>
          <a:p>
            <a:pPr lvl="1">
              <a:lnSpc>
                <a:spcPct val="90000"/>
              </a:lnSpc>
            </a:pPr>
            <a:r>
              <a:rPr lang="en-US" dirty="0" smtClean="0"/>
              <a:t> The information used to create it has to be correct and has to reflect reality. In general, the development team is not going to know if the requirements are correct, so have another experienced analyst or engineer review the requirements with you before finalizing them.</a:t>
            </a:r>
          </a:p>
          <a:p>
            <a:pPr>
              <a:lnSpc>
                <a:spcPct val="90000"/>
              </a:lnSpc>
            </a:pPr>
            <a:r>
              <a:rPr lang="en-US" b="1" dirty="0" smtClean="0"/>
              <a:t>Necessary</a:t>
            </a:r>
            <a:r>
              <a:rPr lang="en-US" dirty="0" smtClean="0"/>
              <a:t> – A requirement has to be necessary. </a:t>
            </a:r>
          </a:p>
          <a:p>
            <a:pPr lvl="1">
              <a:lnSpc>
                <a:spcPct val="90000"/>
              </a:lnSpc>
            </a:pPr>
            <a:r>
              <a:rPr lang="en-US" dirty="0" smtClean="0"/>
              <a:t>If it wasn’t included, what’s the worst that could happen? If you and the users are willing to accept those consequences, then it probably isn’t really necessary.</a:t>
            </a:r>
          </a:p>
          <a:p>
            <a:pPr>
              <a:lnSpc>
                <a:spcPct val="90000"/>
              </a:lnSpc>
            </a:pPr>
            <a:r>
              <a:rPr lang="en-US" b="1" dirty="0" smtClean="0"/>
              <a:t>Clear</a:t>
            </a:r>
            <a:r>
              <a:rPr lang="en-US" dirty="0" smtClean="0"/>
              <a:t> – A requirement has to be clear and unambiguous.</a:t>
            </a:r>
          </a:p>
          <a:p>
            <a:pPr lvl="1">
              <a:lnSpc>
                <a:spcPct val="90000"/>
              </a:lnSpc>
            </a:pPr>
            <a:r>
              <a:rPr lang="en-US" dirty="0" smtClean="0"/>
              <a:t> If it can be interpreted in more than one way, then the product is indeterminate (you don’t know exactly what you’re building), and you’ll never know when you’re done. </a:t>
            </a:r>
            <a:r>
              <a:rPr lang="en-US" sz="2400" dirty="0" smtClean="0"/>
              <a:t>Three words to use carefully:</a:t>
            </a:r>
          </a:p>
          <a:p>
            <a:pPr lvl="1">
              <a:lnSpc>
                <a:spcPct val="90000"/>
              </a:lnSpc>
            </a:pPr>
            <a:r>
              <a:rPr lang="en-US" sz="2200" b="1" dirty="0" smtClean="0"/>
              <a:t>Shall</a:t>
            </a:r>
            <a:r>
              <a:rPr lang="en-US" sz="2200" dirty="0" smtClean="0"/>
              <a:t> – specifies a feature or function that is required in the product and which the product development team </a:t>
            </a:r>
            <a:r>
              <a:rPr lang="en-US" sz="2200" u="sng" dirty="0" smtClean="0"/>
              <a:t>must</a:t>
            </a:r>
            <a:r>
              <a:rPr lang="en-US" sz="2200" dirty="0" smtClean="0"/>
              <a:t> provide. REQUIREMENT</a:t>
            </a:r>
            <a:endParaRPr lang="en-US" dirty="0" smtClean="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Characteristics of a Good Requirements…</a:t>
            </a:r>
            <a:endParaRPr lang="en-US" sz="4000" i="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lvl="1">
              <a:lnSpc>
                <a:spcPct val="90000"/>
              </a:lnSpc>
            </a:pPr>
            <a:r>
              <a:rPr lang="en-US" b="1" dirty="0" smtClean="0"/>
              <a:t>Will</a:t>
            </a:r>
            <a:r>
              <a:rPr lang="en-US" dirty="0" smtClean="0"/>
              <a:t> – predicts the </a:t>
            </a:r>
            <a:r>
              <a:rPr lang="en-US" u="sng" dirty="0" smtClean="0"/>
              <a:t>existence</a:t>
            </a:r>
            <a:r>
              <a:rPr lang="en-US" dirty="0" smtClean="0"/>
              <a:t> of a feature or function in the product, but does not identify who is responsible for developing it. FACT</a:t>
            </a:r>
          </a:p>
          <a:p>
            <a:pPr lvl="1">
              <a:lnSpc>
                <a:spcPct val="90000"/>
              </a:lnSpc>
            </a:pPr>
            <a:r>
              <a:rPr lang="en-US" b="1" dirty="0" smtClean="0"/>
              <a:t>Should</a:t>
            </a:r>
            <a:r>
              <a:rPr lang="en-US" dirty="0" smtClean="0"/>
              <a:t> – specifies a </a:t>
            </a:r>
            <a:r>
              <a:rPr lang="en-US" u="sng" dirty="0" smtClean="0"/>
              <a:t>desired or optional</a:t>
            </a:r>
            <a:r>
              <a:rPr lang="en-US" dirty="0" smtClean="0"/>
              <a:t> feature or function of the product. The product development team can choose not to implement the feature or function and still develop an acceptable product. CONSTRAINT or SUGGESTION</a:t>
            </a:r>
          </a:p>
          <a:p>
            <a:pPr lvl="1">
              <a:lnSpc>
                <a:spcPct val="90000"/>
              </a:lnSpc>
            </a:pPr>
            <a:r>
              <a:rPr lang="en-US" sz="2600" dirty="0" smtClean="0"/>
              <a:t>Examples</a:t>
            </a:r>
          </a:p>
          <a:p>
            <a:pPr lvl="2"/>
            <a:r>
              <a:rPr lang="en-US" sz="2400" b="1" dirty="0" smtClean="0"/>
              <a:t>Shall</a:t>
            </a:r>
            <a:r>
              <a:rPr lang="en-US" sz="2400" dirty="0" smtClean="0"/>
              <a:t> – “The maximum speed of the treadmill shall be 10 mph.” The treadmill must be built to enforce this limit.</a:t>
            </a:r>
          </a:p>
          <a:p>
            <a:pPr lvl="2"/>
            <a:r>
              <a:rPr lang="en-US" sz="2400" b="1" dirty="0" smtClean="0"/>
              <a:t>Will</a:t>
            </a:r>
            <a:r>
              <a:rPr lang="en-US" sz="2400" dirty="0" smtClean="0"/>
              <a:t> – “The treadmill speed will not exceed 10 mph.” This is a statement of fact – no one is responsible for this happening.</a:t>
            </a:r>
          </a:p>
          <a:p>
            <a:pPr lvl="2"/>
            <a:r>
              <a:rPr lang="en-US" sz="2400" b="1" dirty="0" smtClean="0"/>
              <a:t>Should</a:t>
            </a:r>
            <a:r>
              <a:rPr lang="en-US" sz="2400" dirty="0" smtClean="0"/>
              <a:t> – “The treadmill speed should not exceed 10 mph.” The treadmill can be built to exceed this limit if it has to, but it would be better if it did not.</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Characteristics of a Good Requirements…</a:t>
            </a:r>
            <a:endParaRPr lang="en-US" sz="4000" i="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763000" cy="5562600"/>
          </a:xfrm>
        </p:spPr>
        <p:txBody>
          <a:bodyPr>
            <a:noAutofit/>
          </a:bodyPr>
          <a:lstStyle/>
          <a:p>
            <a:r>
              <a:rPr lang="en-US" sz="2800" dirty="0" smtClean="0"/>
              <a:t>More Clarity in a Requirement</a:t>
            </a:r>
          </a:p>
          <a:p>
            <a:pPr lvl="1"/>
            <a:r>
              <a:rPr lang="en-US" dirty="0" smtClean="0"/>
              <a:t>Write requirements simply and use the language of the problem domain so that users can tell you if they’re correct or not. To insure clarity:</a:t>
            </a:r>
          </a:p>
          <a:p>
            <a:pPr lvl="1"/>
            <a:r>
              <a:rPr lang="en-US" dirty="0" smtClean="0"/>
              <a:t>do formal inspections of the requirements.</a:t>
            </a:r>
          </a:p>
          <a:p>
            <a:pPr lvl="1"/>
            <a:r>
              <a:rPr lang="en-US" dirty="0" smtClean="0"/>
              <a:t>whenever possible, write high-level test cases to accompany any requirements you want to “add”.</a:t>
            </a:r>
          </a:p>
          <a:p>
            <a:r>
              <a:rPr lang="en-US" b="1" dirty="0" smtClean="0"/>
              <a:t>Focus</a:t>
            </a:r>
            <a:r>
              <a:rPr lang="en-US" dirty="0" smtClean="0"/>
              <a:t>(not amalgamated) – A requirement has to focus on one thing. </a:t>
            </a:r>
          </a:p>
          <a:p>
            <a:pPr lvl="1"/>
            <a:r>
              <a:rPr lang="en-US" dirty="0" smtClean="0"/>
              <a:t>Don’t write one requirement that specifies multiple needs – instead, break it up into several requirements.</a:t>
            </a:r>
          </a:p>
          <a:p>
            <a:pPr lvl="1" defTabSz="812800">
              <a:lnSpc>
                <a:spcPct val="90000"/>
              </a:lnSpc>
            </a:pPr>
            <a:r>
              <a:rPr lang="en-US" b="1" dirty="0" smtClean="0"/>
              <a:t>Don’t </a:t>
            </a:r>
            <a:r>
              <a:rPr lang="en-US" dirty="0" smtClean="0"/>
              <a:t>– “The meter shall display a minimum of -999 and a maximum of 999 volts.”</a:t>
            </a:r>
          </a:p>
          <a:p>
            <a:pPr lvl="1" defTabSz="812800">
              <a:lnSpc>
                <a:spcPct val="90000"/>
              </a:lnSpc>
            </a:pPr>
            <a:r>
              <a:rPr lang="en-US" dirty="0" smtClean="0"/>
              <a:t>Do – “The meter shall display a minimum value of -999 volts.” and “The meter shall display a maximum value of 999 volts.”</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Characteristics of a Good Requirements…</a:t>
            </a:r>
            <a:endParaRPr lang="en-US" sz="4000" i="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763000" cy="5638800"/>
          </a:xfrm>
        </p:spPr>
        <p:txBody>
          <a:bodyPr>
            <a:noAutofit/>
          </a:bodyPr>
          <a:lstStyle/>
          <a:p>
            <a:r>
              <a:rPr lang="en-US" sz="2800" b="1" dirty="0" smtClean="0"/>
              <a:t>Precise</a:t>
            </a:r>
          </a:p>
          <a:p>
            <a:pPr lvl="1"/>
            <a:r>
              <a:rPr lang="en-US" sz="2600" dirty="0" smtClean="0"/>
              <a:t>The bounds of the requirement should be evident and unambiguous.  In the case of numerical bounds, it ought to be evident whether the end-points are included or not.</a:t>
            </a:r>
          </a:p>
          <a:p>
            <a:pPr lvl="1"/>
            <a:r>
              <a:rPr lang="en-US" sz="2600" dirty="0" smtClean="0"/>
              <a:t>A great contributor to precise requirements is consistency in the means used to represent bounds.  Words such as “inclusively” and “exclusively” should be used with care so they are consistent.</a:t>
            </a:r>
          </a:p>
          <a:p>
            <a:pPr lvl="1"/>
            <a:r>
              <a:rPr lang="en-US" sz="2600" i="1" dirty="0" smtClean="0"/>
              <a:t>The system shall accept valid employee ID numbers from 1 to 9999.</a:t>
            </a:r>
          </a:p>
          <a:p>
            <a:pPr lvl="2"/>
            <a:r>
              <a:rPr lang="en-US" sz="2400" i="1" dirty="0" smtClean="0"/>
              <a:t>Are all numbers between 1 and 9999 valid? Is 2 OK as well as 0002?</a:t>
            </a:r>
          </a:p>
          <a:p>
            <a:pPr lvl="1"/>
            <a:r>
              <a:rPr lang="en-US" sz="2600" i="1" dirty="0" smtClean="0"/>
              <a:t>The system shall accept only valid ID numbers as defined elsewhere.  No otherwise valid number will be accepted unless it is an integer between 1 and 9999 inclusive, represented without leading zeros</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Characteristics of a Good Requirements…</a:t>
            </a:r>
            <a:endParaRPr lang="en-US" sz="4000" i="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r>
              <a:rPr lang="en-US" sz="2800" b="1" dirty="0" smtClean="0"/>
              <a:t>Feasible</a:t>
            </a:r>
            <a:r>
              <a:rPr lang="en-US" sz="2800" dirty="0" smtClean="0"/>
              <a:t> – A requirement must be feasible/practical. </a:t>
            </a:r>
          </a:p>
          <a:p>
            <a:pPr lvl="1"/>
            <a:r>
              <a:rPr lang="en-US" dirty="0" smtClean="0"/>
              <a:t>If you cannot implement it with the budget, schedule, resources, and other limitations that are available to your project, then either it must be dropped or the project has already failed. Designers and developers need to work with the requirements analysts to figure this out.</a:t>
            </a:r>
          </a:p>
          <a:p>
            <a:r>
              <a:rPr lang="en-US" sz="2800" b="1" dirty="0" smtClean="0"/>
              <a:t>Verifiable</a:t>
            </a:r>
            <a:r>
              <a:rPr lang="en-US" sz="2800" dirty="0" smtClean="0"/>
              <a:t> – A requirement has to be testable/testable. </a:t>
            </a:r>
          </a:p>
          <a:p>
            <a:pPr lvl="1"/>
            <a:r>
              <a:rPr lang="en-US" dirty="0" smtClean="0"/>
              <a:t>Once a solution for a requirement has been implemented, you need some way to know if the design and implementation are correct. If you can’t test the </a:t>
            </a:r>
            <a:r>
              <a:rPr lang="en-US" u="sng" dirty="0" smtClean="0"/>
              <a:t>requirement</a:t>
            </a:r>
            <a:r>
              <a:rPr lang="en-US" dirty="0" smtClean="0"/>
              <a:t>, then the product is indeterminate – you can’t prove that what you built is right, and you may never get acceptance from the customer.</a:t>
            </a:r>
          </a:p>
          <a:p>
            <a:r>
              <a:rPr lang="en-US" b="1" dirty="0" smtClean="0"/>
              <a:t>Supporting Documentation</a:t>
            </a:r>
            <a:r>
              <a:rPr lang="en-US" dirty="0" smtClean="0"/>
              <a:t> - Every requirement should include the supporting information that is appropriate for your organization and project. </a:t>
            </a:r>
            <a:endParaRPr lang="en-US" sz="2600" dirty="0" smtClean="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Characteristics of a Good Requirements…</a:t>
            </a:r>
            <a:endParaRPr lang="en-US" sz="4000" i="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610600" cy="5638800"/>
          </a:xfrm>
        </p:spPr>
        <p:txBody>
          <a:bodyPr>
            <a:noAutofit/>
          </a:bodyPr>
          <a:lstStyle/>
          <a:p>
            <a:r>
              <a:rPr lang="en-US" sz="2800" dirty="0" smtClean="0"/>
              <a:t>Ask for a template before you begin, or use existing requirements as an example (either from this project or from a similar one).</a:t>
            </a:r>
          </a:p>
          <a:p>
            <a:r>
              <a:rPr lang="en-US" dirty="0" smtClean="0"/>
              <a:t>Examples of Supporting Documentation</a:t>
            </a:r>
          </a:p>
          <a:p>
            <a:pPr lvl="1">
              <a:lnSpc>
                <a:spcPct val="90000"/>
              </a:lnSpc>
            </a:pPr>
            <a:r>
              <a:rPr lang="en-US" sz="2600" i="1" dirty="0" smtClean="0"/>
              <a:t>The originator </a:t>
            </a:r>
            <a:r>
              <a:rPr lang="en-US" dirty="0" smtClean="0"/>
              <a:t>– where did this requirement come from? If there are questions during design or implementation, who will you talk to? The originator should include the name and title of the person or document that was the original source.</a:t>
            </a:r>
          </a:p>
          <a:p>
            <a:pPr lvl="1">
              <a:lnSpc>
                <a:spcPct val="90000"/>
              </a:lnSpc>
            </a:pPr>
            <a:r>
              <a:rPr lang="en-US" i="1" dirty="0" smtClean="0"/>
              <a:t>The originator’s priority </a:t>
            </a:r>
            <a:r>
              <a:rPr lang="en-US" dirty="0" smtClean="0"/>
              <a:t>– what priority does he/she give to each of the requirements they provided?</a:t>
            </a:r>
          </a:p>
          <a:p>
            <a:pPr lvl="1">
              <a:lnSpc>
                <a:spcPct val="90000"/>
              </a:lnSpc>
            </a:pPr>
            <a:r>
              <a:rPr lang="en-US" i="1" dirty="0" smtClean="0"/>
              <a:t>Explanatory comments - </a:t>
            </a:r>
            <a:r>
              <a:rPr lang="en-US" dirty="0" smtClean="0"/>
              <a:t>what does the development team need to know in order to understand this requirement? Include text that expands operational details, translates obscure language, or further explains the conditions that make the requirement needed.</a:t>
            </a:r>
          </a:p>
          <a:p>
            <a:pPr lvl="1">
              <a:lnSpc>
                <a:spcPct val="90000"/>
              </a:lnSpc>
            </a:pPr>
            <a:r>
              <a:rPr lang="en-US" i="1" dirty="0" smtClean="0"/>
              <a:t>The origination date </a:t>
            </a:r>
            <a:r>
              <a:rPr lang="en-US" dirty="0" smtClean="0"/>
              <a:t>– when was the requirement first created?</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Characteristics of a Good Requirements…</a:t>
            </a:r>
            <a:endParaRPr lang="en-US" sz="4000" i="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1447800"/>
          </a:xfrm>
          <a:ln>
            <a:solidFill>
              <a:srgbClr val="00B050"/>
            </a:solidFill>
          </a:ln>
        </p:spPr>
        <p:txBody>
          <a:bodyPr>
            <a:noAutofit/>
          </a:bodyPr>
          <a:lstStyle/>
          <a:p>
            <a:r>
              <a:rPr lang="en-US" i="1" dirty="0" smtClean="0"/>
              <a:t>Requirement: </a:t>
            </a:r>
            <a:r>
              <a:rPr lang="en-US" dirty="0" smtClean="0"/>
              <a:t>The treadmill shall run on 10 or 220 VAC power.</a:t>
            </a:r>
          </a:p>
          <a:p>
            <a:r>
              <a:rPr lang="en-US" i="1" dirty="0" smtClean="0"/>
              <a:t>Questions to ask: </a:t>
            </a:r>
            <a:r>
              <a:rPr lang="en-US" dirty="0" smtClean="0"/>
              <a:t>Is this a typo? Shouldn’t it be “110 or 220”?</a:t>
            </a:r>
          </a:p>
          <a:p>
            <a:r>
              <a:rPr lang="en-US" i="1" dirty="0" smtClean="0"/>
              <a:t>Better: </a:t>
            </a:r>
            <a:r>
              <a:rPr lang="en-US" dirty="0" smtClean="0"/>
              <a:t>The treadmill shall run on 110 or 220 VAC power.</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Good Requirements: Examples</a:t>
            </a:r>
            <a:endParaRPr lang="en-US" sz="4000" i="1" dirty="0" smtClean="0"/>
          </a:p>
        </p:txBody>
      </p:sp>
      <p:sp>
        <p:nvSpPr>
          <p:cNvPr id="6" name="Rectangle 3"/>
          <p:cNvSpPr txBox="1">
            <a:spLocks noChangeArrowheads="1"/>
          </p:cNvSpPr>
          <p:nvPr/>
        </p:nvSpPr>
        <p:spPr>
          <a:xfrm>
            <a:off x="152400" y="2590800"/>
            <a:ext cx="8839200" cy="2286000"/>
          </a:xfrm>
          <a:prstGeom prst="rect">
            <a:avLst/>
          </a:prstGeom>
          <a:ln>
            <a:solidFill>
              <a:srgbClr val="00B050"/>
            </a:solidFill>
          </a:ln>
        </p:spPr>
        <p:txBody>
          <a:bodyPr vert="horz">
            <a:noAutofit/>
          </a:bodyPr>
          <a:lstStyle/>
          <a:p>
            <a:pPr marL="274320" indent="-274320">
              <a:spcBef>
                <a:spcPts val="580"/>
              </a:spcBef>
              <a:buClr>
                <a:schemeClr val="accent1"/>
              </a:buClr>
              <a:buSzPct val="85000"/>
              <a:buFont typeface="Wingdings 2"/>
              <a:buChar char=""/>
            </a:pPr>
            <a:r>
              <a:rPr kumimoji="0" lang="en-US" sz="2600" b="0" i="1" u="none" strike="noStrike" kern="1200" cap="none" spc="0" normalizeH="0" baseline="0" noProof="0" dirty="0" smtClean="0">
                <a:ln>
                  <a:noFill/>
                </a:ln>
                <a:solidFill>
                  <a:schemeClr val="tx1"/>
                </a:solidFill>
                <a:effectLst/>
                <a:uLnTx/>
                <a:uFillTx/>
                <a:latin typeface="+mn-lt"/>
                <a:ea typeface="+mn-ea"/>
                <a:cs typeface="+mn-cs"/>
              </a:rPr>
              <a:t>Requirement: </a:t>
            </a:r>
            <a:r>
              <a:rPr lang="en-US" sz="2400" dirty="0"/>
              <a:t>The treadmill shall have 3-inch thick BU47 foam padding covering the frame and control panel to reduce the damage of any </a:t>
            </a:r>
            <a:r>
              <a:rPr lang="en-US" sz="2400" dirty="0" smtClean="0"/>
              <a:t>impact.</a:t>
            </a:r>
            <a:endParaRPr lang="en-US" sz="2600" dirty="0" smtClean="0"/>
          </a:p>
          <a:p>
            <a:pPr marL="274320" indent="-274320">
              <a:spcBef>
                <a:spcPts val="580"/>
              </a:spcBef>
              <a:buClr>
                <a:schemeClr val="accent1"/>
              </a:buClr>
              <a:buSzPct val="85000"/>
              <a:buFont typeface="Wingdings 2"/>
              <a:buChar char=""/>
            </a:pPr>
            <a:r>
              <a:rPr kumimoji="0" lang="en-US" sz="2600" b="0" i="1" u="none" strike="noStrike" kern="1200" cap="none" spc="0" normalizeH="0" baseline="0" noProof="0" dirty="0" smtClean="0">
                <a:ln>
                  <a:noFill/>
                </a:ln>
                <a:solidFill>
                  <a:schemeClr val="tx1"/>
                </a:solidFill>
                <a:effectLst/>
                <a:uLnTx/>
                <a:uFillTx/>
                <a:latin typeface="+mn-lt"/>
                <a:ea typeface="+mn-ea"/>
                <a:cs typeface="+mn-cs"/>
              </a:rPr>
              <a:t>Questions to ask: </a:t>
            </a:r>
            <a:r>
              <a:rPr lang="en-US" sz="2600" dirty="0"/>
              <a:t>Is this really necessary? Can you use the treadmill with this in place? Will anyone buy it</a:t>
            </a:r>
            <a:r>
              <a:rPr lang="en-US" sz="2600" dirty="0" smtClean="0"/>
              <a:t>?</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indent="-274320">
              <a:spcBef>
                <a:spcPts val="580"/>
              </a:spcBef>
              <a:buClr>
                <a:schemeClr val="accent1"/>
              </a:buClr>
              <a:buSzPct val="85000"/>
              <a:buFont typeface="Wingdings 2"/>
              <a:buChar char=""/>
            </a:pPr>
            <a:r>
              <a:rPr kumimoji="0" lang="en-US" sz="2600" b="0" i="1" u="none" strike="noStrike" kern="1200" cap="none" spc="0" normalizeH="0" baseline="0" noProof="0" dirty="0" smtClean="0">
                <a:ln>
                  <a:noFill/>
                </a:ln>
                <a:solidFill>
                  <a:schemeClr val="tx1"/>
                </a:solidFill>
                <a:effectLst/>
                <a:uLnTx/>
                <a:uFillTx/>
                <a:latin typeface="+mn-lt"/>
                <a:ea typeface="+mn-ea"/>
                <a:cs typeface="+mn-cs"/>
              </a:rPr>
              <a:t>Better: </a:t>
            </a:r>
            <a:r>
              <a:rPr lang="en-US" sz="2600" dirty="0" smtClean="0"/>
              <a:t>Get rid of this requirement.</a:t>
            </a:r>
          </a:p>
        </p:txBody>
      </p:sp>
      <p:sp>
        <p:nvSpPr>
          <p:cNvPr id="8" name="Rectangle 3"/>
          <p:cNvSpPr txBox="1">
            <a:spLocks noChangeArrowheads="1"/>
          </p:cNvSpPr>
          <p:nvPr/>
        </p:nvSpPr>
        <p:spPr>
          <a:xfrm>
            <a:off x="152400" y="4953000"/>
            <a:ext cx="8839200" cy="1447800"/>
          </a:xfrm>
          <a:prstGeom prst="rect">
            <a:avLst/>
          </a:prstGeom>
          <a:ln>
            <a:solidFill>
              <a:srgbClr val="00B050"/>
            </a:solidFill>
          </a:ln>
        </p:spPr>
        <p:txBody>
          <a:bodyPr vert="horz">
            <a:noAutofit/>
          </a:bodyPr>
          <a:lstStyle/>
          <a:p>
            <a:pPr marL="274320" indent="-274320">
              <a:spcBef>
                <a:spcPts val="580"/>
              </a:spcBef>
              <a:buClr>
                <a:schemeClr val="accent1"/>
              </a:buClr>
              <a:buSzPct val="85000"/>
              <a:buFont typeface="Wingdings 2"/>
              <a:buChar char=""/>
            </a:pPr>
            <a:r>
              <a:rPr lang="en-US" sz="2600" i="1" dirty="0"/>
              <a:t>Requirement: </a:t>
            </a:r>
            <a:r>
              <a:rPr lang="en-US" sz="2600" dirty="0"/>
              <a:t>The treadmill shall support a maximum load of three.</a:t>
            </a:r>
          </a:p>
          <a:p>
            <a:pPr marL="274320" indent="-274320">
              <a:spcBef>
                <a:spcPts val="580"/>
              </a:spcBef>
              <a:buClr>
                <a:schemeClr val="accent1"/>
              </a:buClr>
              <a:buSzPct val="85000"/>
              <a:buFont typeface="Wingdings 2"/>
              <a:buChar char=""/>
            </a:pPr>
            <a:r>
              <a:rPr lang="en-US" sz="2600" i="1" dirty="0"/>
              <a:t>Questions to ask: </a:t>
            </a:r>
            <a:r>
              <a:rPr lang="en-US" sz="2600" dirty="0"/>
              <a:t>Three what? This is ambiguous and unclear.</a:t>
            </a:r>
          </a:p>
          <a:p>
            <a:pPr marL="274320" indent="-274320">
              <a:spcBef>
                <a:spcPts val="580"/>
              </a:spcBef>
              <a:buClr>
                <a:schemeClr val="accent1"/>
              </a:buClr>
              <a:buSzPct val="85000"/>
              <a:buFont typeface="Wingdings 2"/>
              <a:buChar char=""/>
            </a:pPr>
            <a:r>
              <a:rPr lang="en-US" sz="2600" i="1" dirty="0"/>
              <a:t>Better: </a:t>
            </a:r>
            <a:r>
              <a:rPr lang="en-US" sz="2500" dirty="0"/>
              <a:t>The treadmill shall support a maximum power load of three watts.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r>
              <a:rPr lang="en-US" sz="3200" dirty="0" smtClean="0"/>
              <a:t>Introduction</a:t>
            </a:r>
          </a:p>
          <a:p>
            <a:r>
              <a:rPr lang="en-US" sz="3200" dirty="0" smtClean="0"/>
              <a:t>Common Mistakes in Writing Requirements</a:t>
            </a:r>
          </a:p>
          <a:p>
            <a:r>
              <a:rPr lang="en-US" sz="3200" dirty="0" smtClean="0"/>
              <a:t>Good Requirements</a:t>
            </a:r>
          </a:p>
          <a:p>
            <a:r>
              <a:rPr lang="en-US" sz="3200" dirty="0" smtClean="0"/>
              <a:t>Characteristics of a Good Requirements</a:t>
            </a:r>
          </a:p>
          <a:p>
            <a:r>
              <a:rPr lang="en-US" sz="3200" dirty="0" smtClean="0"/>
              <a:t>Requirement Document</a:t>
            </a:r>
          </a:p>
          <a:p>
            <a:pPr lvl="1"/>
            <a:r>
              <a:rPr lang="en-US" sz="2800" dirty="0" smtClean="0"/>
              <a:t>What is requirement document</a:t>
            </a:r>
          </a:p>
          <a:p>
            <a:pPr lvl="1"/>
            <a:r>
              <a:rPr lang="en-US" sz="2800" dirty="0" smtClean="0"/>
              <a:t>Why Write Requirements Documents?</a:t>
            </a:r>
          </a:p>
          <a:p>
            <a:pPr lvl="1"/>
            <a:r>
              <a:rPr lang="en-US" sz="2800" dirty="0" smtClean="0"/>
              <a:t>General principles for writing requirement document</a:t>
            </a:r>
          </a:p>
          <a:p>
            <a:pPr lvl="1"/>
            <a:r>
              <a:rPr lang="en-US" sz="2800" dirty="0" smtClean="0"/>
              <a:t>Structure of requirement document</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latin typeface="Times New Roman" pitchFamily="18" charset="0"/>
                <a:cs typeface="Times New Roman" pitchFamily="18" charset="0"/>
              </a:rPr>
              <a:t>Contents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2514600"/>
          </a:xfrm>
          <a:ln>
            <a:solidFill>
              <a:srgbClr val="00B050"/>
            </a:solidFill>
          </a:ln>
        </p:spPr>
        <p:txBody>
          <a:bodyPr>
            <a:noAutofit/>
          </a:bodyPr>
          <a:lstStyle/>
          <a:p>
            <a:r>
              <a:rPr lang="en-US" i="1" dirty="0" smtClean="0"/>
              <a:t>Requirement: </a:t>
            </a:r>
            <a:r>
              <a:rPr lang="en-US" dirty="0" smtClean="0"/>
              <a:t>The treadmill shall not start unexpectedly.</a:t>
            </a:r>
          </a:p>
          <a:p>
            <a:r>
              <a:rPr lang="en-US" i="1" dirty="0" smtClean="0"/>
              <a:t>Questions to ask: </a:t>
            </a:r>
            <a:r>
              <a:rPr lang="en-US" dirty="0" smtClean="0"/>
              <a:t>Unexpectedly? If it works as designed, but starts when the user increases the velocity setting (even though the on/off switch is off), is that unexpected?</a:t>
            </a:r>
          </a:p>
          <a:p>
            <a:r>
              <a:rPr lang="en-US" i="1" dirty="0" smtClean="0"/>
              <a:t>Better: </a:t>
            </a:r>
            <a:r>
              <a:rPr lang="en-US" dirty="0" smtClean="0"/>
              <a:t>The treadmill shall never start when the power control is set to “off”.</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Good Requirements: Examples…</a:t>
            </a:r>
            <a:endParaRPr lang="en-US" sz="4000" i="1" dirty="0" smtClean="0"/>
          </a:p>
        </p:txBody>
      </p:sp>
      <p:sp>
        <p:nvSpPr>
          <p:cNvPr id="6" name="Rectangle 3"/>
          <p:cNvSpPr txBox="1">
            <a:spLocks noChangeArrowheads="1"/>
          </p:cNvSpPr>
          <p:nvPr/>
        </p:nvSpPr>
        <p:spPr>
          <a:xfrm>
            <a:off x="152400" y="3886200"/>
            <a:ext cx="8839200" cy="2514600"/>
          </a:xfrm>
          <a:prstGeom prst="rect">
            <a:avLst/>
          </a:prstGeom>
          <a:ln>
            <a:solidFill>
              <a:srgbClr val="00B050"/>
            </a:solidFill>
          </a:ln>
        </p:spPr>
        <p:txBody>
          <a:bodyPr vert="horz">
            <a:noAutofit/>
          </a:bodyPr>
          <a:lstStyle/>
          <a:p>
            <a:pPr marL="274320" indent="-274320">
              <a:spcBef>
                <a:spcPts val="580"/>
              </a:spcBef>
              <a:buClr>
                <a:schemeClr val="accent1"/>
              </a:buClr>
              <a:buSzPct val="85000"/>
              <a:buFont typeface="Wingdings 2"/>
              <a:buChar char=""/>
            </a:pPr>
            <a:r>
              <a:rPr lang="en-US" sz="2600" i="1" dirty="0"/>
              <a:t>Requirement: </a:t>
            </a:r>
            <a:r>
              <a:rPr lang="en-US" sz="2600" dirty="0"/>
              <a:t>The treadmill shall run continuously for 5,000 hours at 5 mph without failing.</a:t>
            </a:r>
          </a:p>
          <a:p>
            <a:pPr marL="274320" indent="-274320">
              <a:spcBef>
                <a:spcPts val="580"/>
              </a:spcBef>
              <a:buClr>
                <a:schemeClr val="accent1"/>
              </a:buClr>
              <a:buSzPct val="85000"/>
              <a:buFont typeface="Wingdings 2"/>
              <a:buChar char=""/>
            </a:pPr>
            <a:r>
              <a:rPr lang="en-US" sz="2600" i="1" dirty="0"/>
              <a:t>Questions to ask: </a:t>
            </a:r>
            <a:r>
              <a:rPr lang="en-US" sz="2600" dirty="0"/>
              <a:t>How are we going to test this? Is it possible? Is it necessary?</a:t>
            </a:r>
          </a:p>
          <a:p>
            <a:pPr marL="274320" indent="-274320">
              <a:spcBef>
                <a:spcPts val="580"/>
              </a:spcBef>
              <a:buClr>
                <a:schemeClr val="accent1"/>
              </a:buClr>
              <a:buSzPct val="85000"/>
              <a:buFont typeface="Wingdings 2"/>
              <a:buChar char=""/>
            </a:pPr>
            <a:r>
              <a:rPr lang="en-US" sz="2600" i="1" dirty="0"/>
              <a:t>Better: </a:t>
            </a:r>
            <a:r>
              <a:rPr lang="en-US" sz="2600" dirty="0"/>
              <a:t>The treadmill shall have a Mean Time Between Failure (MTBF) of less than X with . . .</a:t>
            </a:r>
          </a:p>
          <a:p>
            <a:pPr marL="457200" indent="-457200">
              <a:spcBef>
                <a:spcPct val="50000"/>
              </a:spcBef>
            </a:pP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marL="230188" indent="-230188"/>
            <a:r>
              <a:rPr lang="en-US" b="1" dirty="0" smtClean="0"/>
              <a:t>Complete</a:t>
            </a:r>
            <a:r>
              <a:rPr lang="en-US" dirty="0" smtClean="0"/>
              <a:t> </a:t>
            </a:r>
          </a:p>
          <a:p>
            <a:pPr marL="504508" lvl="1" indent="-230188"/>
            <a:r>
              <a:rPr lang="en-US" sz="2600" dirty="0" smtClean="0"/>
              <a:t>The set of requirements must be complete. If requirements are missing, then the product will also be incomplete. It is likely that the missing requirements will turn up at inopportune times and cause problems throughout the project life cycle.</a:t>
            </a:r>
          </a:p>
          <a:p>
            <a:pPr marL="230188" indent="-230188">
              <a:spcAft>
                <a:spcPts val="600"/>
              </a:spcAft>
            </a:pPr>
            <a:r>
              <a:rPr lang="en-US" i="1" dirty="0" smtClean="0"/>
              <a:t>How Do We Find Missing Requirements?</a:t>
            </a:r>
          </a:p>
          <a:p>
            <a:pPr marL="504508" lvl="1" indent="-230188">
              <a:spcAft>
                <a:spcPts val="600"/>
              </a:spcAft>
            </a:pPr>
            <a:r>
              <a:rPr lang="en-US" sz="2600" dirty="0" smtClean="0"/>
              <a:t>one way to find missing requirements is to have a checklist of the kinds of requirements you have created on similar projects, or to which similar systems are subject. As you review this list, you will discover missing requirements.</a:t>
            </a:r>
          </a:p>
          <a:p>
            <a:pPr marL="504508" lvl="1" indent="-230188">
              <a:spcAft>
                <a:spcPts val="600"/>
              </a:spcAft>
            </a:pPr>
            <a:r>
              <a:rPr lang="en-US" sz="2600" dirty="0" smtClean="0"/>
              <a:t>Having domain experts review your requirements with you will also help.</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Characteristics of Set of Good Requirements…</a:t>
            </a:r>
            <a:endParaRPr lang="en-US" sz="3600" i="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marL="230188" indent="-230188"/>
            <a:r>
              <a:rPr lang="en-US" b="1" dirty="0" smtClean="0"/>
              <a:t>Consistent</a:t>
            </a:r>
            <a:r>
              <a:rPr lang="en-US" dirty="0" smtClean="0"/>
              <a:t> </a:t>
            </a:r>
          </a:p>
          <a:p>
            <a:pPr marL="504508" lvl="1" indent="-230188"/>
            <a:r>
              <a:rPr lang="en-US" sz="2600" dirty="0" smtClean="0"/>
              <a:t>The set of requirements must be consistent. If there are requirements in your specification that conflict with each other, then the product will not be able to meet all of your requirements. Inconsistencies must be resolved in order for your project to succeed. </a:t>
            </a:r>
          </a:p>
          <a:p>
            <a:pPr marL="230188" indent="-230188"/>
            <a:r>
              <a:rPr lang="en-US" b="1" dirty="0" smtClean="0"/>
              <a:t>Updateable</a:t>
            </a:r>
            <a:r>
              <a:rPr lang="en-US" dirty="0" smtClean="0"/>
              <a:t> </a:t>
            </a:r>
          </a:p>
          <a:p>
            <a:pPr marL="504508" lvl="1" indent="-230188"/>
            <a:r>
              <a:rPr lang="en-US" sz="2600" dirty="0" smtClean="0"/>
              <a:t>They must be updateable. If you have to change a requirement (create, edit, or delete), you must be able to evaluate the impact of that change on all of the other requirements.</a:t>
            </a:r>
          </a:p>
          <a:p>
            <a:pPr marL="504508" lvl="1" indent="-230188"/>
            <a:r>
              <a:rPr lang="en-US" sz="2600" dirty="0" smtClean="0"/>
              <a:t>Organize your requirements into categories by their scope or purpose. When one requirement is changed, similar requirements are most likely close at hand.</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Characteristics of Set of Good Requirements…</a:t>
            </a:r>
            <a:endParaRPr lang="en-US" sz="3600" i="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marL="230188" indent="-230188"/>
            <a:r>
              <a:rPr lang="en-US" b="1" dirty="0" smtClean="0"/>
              <a:t>Traceability</a:t>
            </a:r>
            <a:r>
              <a:rPr lang="en-US" dirty="0" smtClean="0"/>
              <a:t> </a:t>
            </a:r>
          </a:p>
          <a:p>
            <a:pPr marL="504508" lvl="1" indent="-230188"/>
            <a:r>
              <a:rPr lang="en-US" sz="2600" dirty="0" smtClean="0"/>
              <a:t>The set of requirements must be traceable. You must be able to tie a derived requirement back to its origin, and you must be able to trace a requirement to the hardware/software that implements it, as well as to the test cases that verify it. The traceability to test cases tells you if you have tested your product against each requirement.</a:t>
            </a:r>
          </a:p>
          <a:p>
            <a:pPr marL="230188" indent="-230188"/>
            <a:r>
              <a:rPr lang="en-US" sz="2400" b="1" dirty="0" smtClean="0"/>
              <a:t>Prioritization</a:t>
            </a:r>
            <a:r>
              <a:rPr lang="en-US" sz="2400" dirty="0" smtClean="0"/>
              <a:t> </a:t>
            </a:r>
          </a:p>
          <a:p>
            <a:pPr marL="504508" lvl="1" indent="-230188"/>
            <a:r>
              <a:rPr lang="en-US" sz="2600" dirty="0" smtClean="0"/>
              <a:t>Each requirement has to be ranked against the others according to its implementation importance. You can’t have everything be a top priority.</a:t>
            </a:r>
          </a:p>
          <a:p>
            <a:pPr marL="504508" lvl="1" indent="-230188"/>
            <a:r>
              <a:rPr lang="en-US" sz="2600" dirty="0" smtClean="0"/>
              <a:t>If you can’t prioritize a requirement, it can’t be assigned to a specific product release.</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Characteristics of Set of Good Requirements…</a:t>
            </a:r>
            <a:endParaRPr lang="en-US" sz="3600" i="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r>
              <a:rPr lang="en-US" sz="2800" dirty="0" smtClean="0"/>
              <a:t>There is no formulaic way to write excellent requirements. </a:t>
            </a:r>
          </a:p>
          <a:p>
            <a:r>
              <a:rPr lang="en-US" sz="2800" dirty="0" smtClean="0"/>
              <a:t>It is largely a matter of experience and learning from the requirements problems you have encountered in the past. </a:t>
            </a:r>
          </a:p>
          <a:p>
            <a:r>
              <a:rPr lang="en-US" sz="2800" dirty="0" smtClean="0"/>
              <a:t>Here are a few guidelines to keep in mind as you document software requirements.</a:t>
            </a:r>
          </a:p>
          <a:p>
            <a:pPr lvl="1"/>
            <a:r>
              <a:rPr lang="en-US" sz="2600" dirty="0" smtClean="0"/>
              <a:t>Keep sentences and paragraphs short. Use the active voice. Use proper grammar, spelling, and punctuation. Use terms consistently and define them in a glossary or data dictionary.</a:t>
            </a:r>
          </a:p>
          <a:p>
            <a:pPr lvl="1"/>
            <a:r>
              <a:rPr lang="en-US" sz="2600" dirty="0" smtClean="0"/>
              <a:t>To see if a requirement statement is sufficiently well defined, read it from the developer’s perspective.</a:t>
            </a:r>
          </a:p>
          <a:p>
            <a:pPr lvl="1"/>
            <a:r>
              <a:rPr lang="en-US" sz="2600" dirty="0" smtClean="0"/>
              <a:t>Watch out for multiple requirements that have been aggregated into a single statement.</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a:t>Guidelines for Writing Quality Requirements</a:t>
            </a:r>
            <a:endParaRPr lang="en-US" sz="3600" i="1"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686800" cy="5562600"/>
          </a:xfrm>
        </p:spPr>
        <p:txBody>
          <a:bodyPr>
            <a:noAutofit/>
          </a:bodyPr>
          <a:lstStyle/>
          <a:p>
            <a:pPr marL="615633" lvl="2" indent="-341313">
              <a:spcBef>
                <a:spcPts val="580"/>
              </a:spcBef>
              <a:buClr>
                <a:schemeClr val="accent1"/>
              </a:buClr>
            </a:pPr>
            <a:r>
              <a:rPr lang="en-US" sz="2600" dirty="0" smtClean="0"/>
              <a:t>Write requirements at a consistent level of detail throughout the document.</a:t>
            </a:r>
          </a:p>
          <a:p>
            <a:pPr marL="615633" lvl="1" indent="-341313"/>
            <a:r>
              <a:rPr lang="en-US" sz="2600" dirty="0" smtClean="0"/>
              <a:t>Avoid stating requirements redundantly in the SRS.</a:t>
            </a:r>
          </a:p>
          <a:p>
            <a:pPr lvl="1"/>
            <a:r>
              <a:rPr lang="en-US" sz="2600" dirty="0" smtClean="0"/>
              <a:t>Requirement authors often struggle to find the right level of granularity. Avoid long narrative paragraphs that contain multiple requirements.</a:t>
            </a:r>
          </a:p>
          <a:p>
            <a:r>
              <a:rPr lang="en-US" sz="2800" i="1" dirty="0" smtClean="0"/>
              <a:t>Additional guidelines</a:t>
            </a:r>
          </a:p>
          <a:p>
            <a:pPr lvl="1"/>
            <a:r>
              <a:rPr lang="en-US" sz="2600" dirty="0" smtClean="0"/>
              <a:t>Define standard templates for describing requirements</a:t>
            </a:r>
          </a:p>
          <a:p>
            <a:pPr lvl="1"/>
            <a:r>
              <a:rPr lang="en-US" sz="2600" dirty="0" smtClean="0"/>
              <a:t>Use language simply consistently and concisely</a:t>
            </a:r>
          </a:p>
          <a:p>
            <a:pPr lvl="1"/>
            <a:r>
              <a:rPr lang="en-US" sz="2600" dirty="0" smtClean="0"/>
              <a:t>Use diagrams appropriately</a:t>
            </a:r>
          </a:p>
          <a:p>
            <a:pPr lvl="1"/>
            <a:r>
              <a:rPr lang="en-US" sz="2600" dirty="0" smtClean="0"/>
              <a:t>Supplement natural language with other description of requirements</a:t>
            </a:r>
          </a:p>
          <a:p>
            <a:pPr lvl="1"/>
            <a:r>
              <a:rPr lang="en-US" sz="2600" dirty="0" smtClean="0"/>
              <a:t>Specify requirements quantitatively</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Guidelines for Writing Quality Requirements…</a:t>
            </a:r>
            <a:endParaRPr lang="en-US" sz="3600" i="1"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763000" cy="5562600"/>
          </a:xfrm>
        </p:spPr>
        <p:txBody>
          <a:bodyPr>
            <a:noAutofit/>
          </a:bodyPr>
          <a:lstStyle/>
          <a:p>
            <a:r>
              <a:rPr lang="en-US" dirty="0" smtClean="0"/>
              <a:t>The software requirements document is a written statement of what the software will do.</a:t>
            </a:r>
          </a:p>
          <a:p>
            <a:r>
              <a:rPr lang="en-US" dirty="0" smtClean="0"/>
              <a:t>Requirements document states what the software will do. It does not state how the software will do it.</a:t>
            </a:r>
          </a:p>
          <a:p>
            <a:pPr lvl="1"/>
            <a:r>
              <a:rPr lang="en-US" i="1" dirty="0" smtClean="0"/>
              <a:t>What </a:t>
            </a:r>
            <a:r>
              <a:rPr lang="en-US" dirty="0" smtClean="0"/>
              <a:t>the software does is directly perceived by its users </a:t>
            </a:r>
            <a:r>
              <a:rPr lang="en-US" i="1" dirty="0" smtClean="0"/>
              <a:t>–</a:t>
            </a:r>
            <a:r>
              <a:rPr lang="en-US" dirty="0" smtClean="0"/>
              <a:t> either human users</a:t>
            </a:r>
            <a:r>
              <a:rPr lang="en-US" i="1" dirty="0" smtClean="0"/>
              <a:t> or </a:t>
            </a:r>
            <a:r>
              <a:rPr lang="en-US" dirty="0" smtClean="0"/>
              <a:t>other software systems. </a:t>
            </a:r>
          </a:p>
          <a:p>
            <a:pPr lvl="1"/>
            <a:r>
              <a:rPr lang="en-US" dirty="0" smtClean="0"/>
              <a:t>When a user performs some action, the software responds in a particular way; when an external system submits a request of a certain form, it gets a particular response. Therefore you and the users must agree on actions they can perform and response they should expect. This common understanding is captured in the requirements document.  </a:t>
            </a:r>
          </a:p>
          <a:p>
            <a:pPr lvl="1"/>
            <a:r>
              <a:rPr lang="en-US" i="1" dirty="0" smtClean="0"/>
              <a:t>How </a:t>
            </a:r>
            <a:r>
              <a:rPr lang="en-US" dirty="0" smtClean="0"/>
              <a:t>the software responds to the agreed upon request is not addressed in the requirements document. </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a:t>What Is a Requirements Document?</a:t>
            </a:r>
            <a:endParaRPr lang="en-US" sz="4000" i="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marL="341313" indent="-341313"/>
            <a:r>
              <a:rPr lang="en-US" sz="2800" dirty="0" smtClean="0"/>
              <a:t>Although writing a complete requirements document is time-consuming, there are many advantages to having one. </a:t>
            </a:r>
          </a:p>
          <a:p>
            <a:pPr marL="615633" lvl="1" indent="-341313"/>
            <a:r>
              <a:rPr lang="en-US" sz="2600" dirty="0" smtClean="0"/>
              <a:t>involving major stakeholders in writing requirements helps to ensure that everyone agrees on what is to be done. </a:t>
            </a:r>
          </a:p>
          <a:p>
            <a:pPr marL="615633" lvl="1" indent="-341313"/>
            <a:r>
              <a:rPr lang="en-US" sz="2600" dirty="0" smtClean="0"/>
              <a:t> can avert misunderstandings down the road and save time that later might be wasted in rework. </a:t>
            </a:r>
          </a:p>
          <a:p>
            <a:pPr marL="615633" lvl="1" indent="-341313"/>
            <a:r>
              <a:rPr lang="en-US" sz="2600" dirty="0" smtClean="0"/>
              <a:t>help set expectations about what will and will not be accomplished in the current development cycle. </a:t>
            </a:r>
          </a:p>
          <a:p>
            <a:pPr marL="615633" lvl="1" indent="-341313"/>
            <a:r>
              <a:rPr lang="en-US" sz="2600" dirty="0" smtClean="0"/>
              <a:t>A solid requirements document also serves as a guide to development and testing throughout the project.</a:t>
            </a:r>
          </a:p>
          <a:p>
            <a:pPr marL="615633" lvl="1" indent="-341313"/>
            <a:r>
              <a:rPr lang="en-US" sz="2600" dirty="0" smtClean="0"/>
              <a:t>If you have a list of everything your product should do, it's easier to create a product that does everything you wanted (and to test it to see if it really does it all). </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a:t>Why Write Requirements Documents? </a:t>
            </a:r>
            <a:endParaRPr lang="en-US" sz="4000" i="1"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562600"/>
          </a:xfrm>
        </p:spPr>
        <p:txBody>
          <a:bodyPr>
            <a:noAutofit/>
          </a:bodyPr>
          <a:lstStyle/>
          <a:p>
            <a:pPr marL="615633" lvl="1" indent="-341313"/>
            <a:r>
              <a:rPr lang="en-US" dirty="0" smtClean="0"/>
              <a:t>Your requirements document can also help you schedule time and resources more efficiently and to plan your project more accurately. </a:t>
            </a:r>
          </a:p>
          <a:p>
            <a:pPr marL="615633" lvl="1" indent="-341313"/>
            <a:r>
              <a:rPr lang="en-US" dirty="0" smtClean="0"/>
              <a:t>You'll also have the benefit of knowing when you're done with development. </a:t>
            </a:r>
          </a:p>
          <a:p>
            <a:pPr marL="341313" indent="-341313"/>
            <a:r>
              <a:rPr lang="en-US" dirty="0" smtClean="0"/>
              <a:t>Here are a few of the problems which can be avoided (or at least lessened) by having a good requirements document: </a:t>
            </a:r>
          </a:p>
          <a:p>
            <a:pPr lvl="1"/>
            <a:r>
              <a:rPr lang="en-US" dirty="0" smtClean="0"/>
              <a:t>building to requirements which do not really reflect the needs of stakeholders </a:t>
            </a:r>
          </a:p>
          <a:p>
            <a:pPr lvl="1"/>
            <a:r>
              <a:rPr lang="en-US" dirty="0" smtClean="0"/>
              <a:t>building a project from inconsistent or incomplete requirements </a:t>
            </a:r>
          </a:p>
          <a:p>
            <a:pPr lvl="1"/>
            <a:r>
              <a:rPr lang="en-US" dirty="0" smtClean="0"/>
              <a:t>making changes to requirements during development, which is costly </a:t>
            </a:r>
          </a:p>
          <a:p>
            <a:pPr lvl="1"/>
            <a:r>
              <a:rPr lang="en-US" dirty="0" smtClean="0"/>
              <a:t>misunderstandings between customers or end users and developers which result in a product that is not what was wanted </a:t>
            </a:r>
          </a:p>
          <a:p>
            <a:pPr lvl="1"/>
            <a:r>
              <a:rPr lang="en-US" dirty="0" smtClean="0"/>
              <a:t>forgetting plans for the project </a:t>
            </a:r>
          </a:p>
          <a:p>
            <a:pPr lvl="1"/>
            <a:r>
              <a:rPr lang="en-US" dirty="0" smtClean="0"/>
              <a:t>feature creep </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a:t>Why Write Requirements Documents</a:t>
            </a:r>
            <a:r>
              <a:rPr lang="en-US" sz="4000" dirty="0" smtClean="0"/>
              <a:t>?... </a:t>
            </a:r>
            <a:endParaRPr lang="en-US" sz="4000" i="1"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marL="341313" indent="-341313"/>
            <a:r>
              <a:rPr lang="en-US" dirty="0" smtClean="0"/>
              <a:t>There are many distinct roles in each software development project.</a:t>
            </a:r>
          </a:p>
          <a:p>
            <a:r>
              <a:rPr lang="en-US" dirty="0" smtClean="0"/>
              <a:t>Below I list the project roles and the reasons for each role to use the requirements document.</a:t>
            </a:r>
          </a:p>
        </p:txBody>
      </p:sp>
      <p:sp>
        <p:nvSpPr>
          <p:cNvPr id="4" name="Rounded Rectangle 3"/>
          <p:cNvSpPr/>
          <p:nvPr/>
        </p:nvSpPr>
        <p:spPr>
          <a:xfrm>
            <a:off x="3810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a:t>Who Uses the Requirements Document and Why?</a:t>
            </a:r>
            <a:endParaRPr lang="en-US" sz="3200" i="1" dirty="0" smtClean="0"/>
          </a:p>
        </p:txBody>
      </p:sp>
      <p:pic>
        <p:nvPicPr>
          <p:cNvPr id="1026" name="Picture 2"/>
          <p:cNvPicPr>
            <a:picLocks noChangeAspect="1" noChangeArrowheads="1"/>
          </p:cNvPicPr>
          <p:nvPr/>
        </p:nvPicPr>
        <p:blipFill>
          <a:blip r:embed="rId3"/>
          <a:srcRect/>
          <a:stretch>
            <a:fillRect/>
          </a:stretch>
        </p:blipFill>
        <p:spPr bwMode="auto">
          <a:xfrm>
            <a:off x="609600" y="2762250"/>
            <a:ext cx="8001000" cy="386715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r>
              <a:rPr lang="en-US" sz="2800" dirty="0" smtClean="0"/>
              <a:t>Writing the requirements refers to the task of putting together a description of the product from the business point of view. </a:t>
            </a:r>
          </a:p>
          <a:p>
            <a:r>
              <a:rPr lang="en-US" sz="2800" dirty="0" smtClean="0"/>
              <a:t>It is appropriate to think of this activity as building a specification: You assemble a specification, one requirement at a time, rather than writing it all at once.</a:t>
            </a:r>
          </a:p>
          <a:p>
            <a:r>
              <a:rPr lang="en-US" sz="2800" dirty="0" smtClean="0"/>
              <a:t> For larger and more formal projects you should write A software requirements specification (SRS)</a:t>
            </a:r>
          </a:p>
          <a:p>
            <a:r>
              <a:rPr lang="en-US" sz="2800" dirty="0" smtClean="0"/>
              <a:t>Input for requirement specification are outputs of requirement analysis &amp; negotiation</a:t>
            </a:r>
          </a:p>
          <a:p>
            <a:r>
              <a:rPr lang="en-US" sz="2800" dirty="0" smtClean="0"/>
              <a:t>And outputs of requirement specification is  a complete description of the behavior of a system to be developed in a requirement specification document</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04800" y="457200"/>
            <a:ext cx="8534400" cy="6160851"/>
          </a:xfrm>
          <a:prstGeom prst="rect">
            <a:avLst/>
          </a:prstGeom>
          <a:noFill/>
          <a:ln w="9525">
            <a:noFill/>
            <a:miter lim="800000"/>
            <a:headEnd/>
            <a:tailEnd/>
          </a:ln>
          <a:effectLst/>
        </p:spPr>
      </p:pic>
      <p:cxnSp>
        <p:nvCxnSpPr>
          <p:cNvPr id="6" name="Straight Connector 5"/>
          <p:cNvCxnSpPr/>
          <p:nvPr/>
        </p:nvCxnSpPr>
        <p:spPr>
          <a:xfrm>
            <a:off x="1295400" y="379412"/>
            <a:ext cx="6019800"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562600"/>
          </a:xfrm>
        </p:spPr>
        <p:txBody>
          <a:bodyPr>
            <a:noAutofit/>
          </a:bodyPr>
          <a:lstStyle/>
          <a:p>
            <a:r>
              <a:rPr lang="en-US" sz="2800" dirty="0" smtClean="0"/>
              <a:t>Here are some general ideas that you should have in mind while working on a requirements document.</a:t>
            </a:r>
          </a:p>
          <a:p>
            <a:pPr lvl="1"/>
            <a:r>
              <a:rPr lang="en-US" sz="2600" dirty="0" smtClean="0"/>
              <a:t>Avoid Unnecessary Work </a:t>
            </a:r>
          </a:p>
          <a:p>
            <a:pPr lvl="2"/>
            <a:r>
              <a:rPr lang="en-US" sz="2400" dirty="0" smtClean="0"/>
              <a:t>Do not do any work that costs you more than it is worth to you.</a:t>
            </a:r>
          </a:p>
          <a:p>
            <a:pPr lvl="2"/>
            <a:r>
              <a:rPr lang="en-US" sz="2400" dirty="0" smtClean="0"/>
              <a:t>Tailor the structure and the level of detail in your requirements document to the nature of the application.</a:t>
            </a:r>
          </a:p>
          <a:p>
            <a:pPr lvl="1"/>
            <a:r>
              <a:rPr lang="en-US" sz="2600" dirty="0" smtClean="0"/>
              <a:t>Use Iterations</a:t>
            </a:r>
          </a:p>
          <a:p>
            <a:pPr lvl="2"/>
            <a:r>
              <a:rPr lang="en-US" sz="2400" dirty="0" smtClean="0"/>
              <a:t>Iterative approach to writing software is widely accepted but it applies to writing the requirements document just as well.</a:t>
            </a:r>
          </a:p>
          <a:p>
            <a:pPr lvl="1"/>
            <a:r>
              <a:rPr lang="en-US" sz="2600" dirty="0" smtClean="0"/>
              <a:t>Verify Information</a:t>
            </a:r>
          </a:p>
          <a:p>
            <a:pPr lvl="1"/>
            <a:r>
              <a:rPr lang="en-US" sz="2600" dirty="0" smtClean="0"/>
              <a:t>Write to Read </a:t>
            </a:r>
          </a:p>
          <a:p>
            <a:pPr lvl="2"/>
            <a:r>
              <a:rPr lang="en-US" sz="2400" dirty="0" smtClean="0"/>
              <a:t>Write simply.</a:t>
            </a:r>
          </a:p>
          <a:p>
            <a:pPr lvl="2"/>
            <a:r>
              <a:rPr lang="en-US" sz="2400" dirty="0" smtClean="0"/>
              <a:t>Partition the requirements document into several when necessary.</a:t>
            </a:r>
            <a:endParaRPr lang="en-US" sz="2200" dirty="0" smtClean="0"/>
          </a:p>
        </p:txBody>
      </p:sp>
      <p:sp>
        <p:nvSpPr>
          <p:cNvPr id="4" name="Rounded Rectangle 3"/>
          <p:cNvSpPr/>
          <p:nvPr/>
        </p:nvSpPr>
        <p:spPr>
          <a:xfrm>
            <a:off x="304800" y="152400"/>
            <a:ext cx="8534400" cy="914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a:t>General Principles in Writing a Requirements Document</a:t>
            </a:r>
            <a:endParaRPr lang="en-US" sz="3200" i="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90600" y="1676400"/>
            <a:ext cx="7086600" cy="31242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Structure of the software Document</a:t>
            </a:r>
            <a:endParaRPr lang="en-US" sz="3600" i="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763000" cy="5562600"/>
          </a:xfrm>
        </p:spPr>
        <p:txBody>
          <a:bodyPr>
            <a:noAutofit/>
          </a:bodyPr>
          <a:lstStyle/>
          <a:p>
            <a:r>
              <a:rPr lang="en-US" sz="2800" dirty="0" smtClean="0"/>
              <a:t>Many software requirements specifications (SRS) are filled with badly written requirements. </a:t>
            </a:r>
          </a:p>
          <a:p>
            <a:r>
              <a:rPr lang="en-US" sz="2800" dirty="0" smtClean="0"/>
              <a:t>Because the quality of any product depends on the quality of the raw materials fed into it, poor requirements cannot lead to excellent software.</a:t>
            </a:r>
          </a:p>
          <a:p>
            <a:r>
              <a:rPr lang="en-US" sz="2800" dirty="0" smtClean="0"/>
              <a:t>Avoid the following mistakes for writing better requirements</a:t>
            </a:r>
          </a:p>
          <a:p>
            <a:pPr lvl="1"/>
            <a:r>
              <a:rPr lang="en-US" dirty="0" smtClean="0"/>
              <a:t> Using incorrect terms </a:t>
            </a:r>
          </a:p>
          <a:p>
            <a:pPr lvl="1"/>
            <a:r>
              <a:rPr lang="en-US" dirty="0" smtClean="0"/>
              <a:t>Making bad assumptions</a:t>
            </a:r>
          </a:p>
          <a:p>
            <a:pPr lvl="1"/>
            <a:r>
              <a:rPr lang="en-US" dirty="0" smtClean="0"/>
              <a:t> Writing implementation (HOW) instead of requirements (WHAT)</a:t>
            </a:r>
          </a:p>
          <a:p>
            <a:pPr lvl="1"/>
            <a:r>
              <a:rPr lang="en-US" dirty="0" smtClean="0"/>
              <a:t> Describing operations instead of writing requirements</a:t>
            </a:r>
          </a:p>
          <a:p>
            <a:pPr lvl="1"/>
            <a:r>
              <a:rPr lang="en-US" dirty="0" smtClean="0"/>
              <a:t> Using incorrect sentence structure or bad grammar</a:t>
            </a:r>
          </a:p>
          <a:p>
            <a:pPr lvl="1"/>
            <a:r>
              <a:rPr lang="en-US" dirty="0" smtClean="0"/>
              <a:t> Missing requirements</a:t>
            </a:r>
          </a:p>
          <a:p>
            <a:pPr lvl="1"/>
            <a:r>
              <a:rPr lang="en-US" dirty="0" smtClean="0"/>
              <a:t> Over-specifying</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r>
              <a:rPr lang="en-US" sz="2800" b="1" dirty="0" smtClean="0"/>
              <a:t>Improper or imprecise terminology -</a:t>
            </a:r>
            <a:r>
              <a:rPr lang="en-US" sz="2800" dirty="0" smtClean="0"/>
              <a:t> avoid using the following words or phrases:</a:t>
            </a:r>
          </a:p>
          <a:p>
            <a:pPr lvl="1" defTabSz="812800"/>
            <a:r>
              <a:rPr lang="en-US" dirty="0" smtClean="0"/>
              <a:t>etc.</a:t>
            </a:r>
          </a:p>
          <a:p>
            <a:pPr lvl="1" defTabSz="812800"/>
            <a:r>
              <a:rPr lang="en-US" dirty="0" smtClean="0"/>
              <a:t>and so on</a:t>
            </a:r>
          </a:p>
          <a:p>
            <a:pPr lvl="1" defTabSz="812800"/>
            <a:r>
              <a:rPr lang="en-US" dirty="0" smtClean="0"/>
              <a:t>among others</a:t>
            </a:r>
          </a:p>
          <a:p>
            <a:pPr lvl="1" defTabSz="812800"/>
            <a:r>
              <a:rPr lang="en-US" dirty="0" smtClean="0"/>
              <a:t>any</a:t>
            </a:r>
          </a:p>
          <a:p>
            <a:pPr lvl="1" defTabSz="812800"/>
            <a:r>
              <a:rPr lang="en-US" dirty="0" smtClean="0"/>
              <a:t>several</a:t>
            </a:r>
          </a:p>
          <a:p>
            <a:pPr lvl="1" defTabSz="812800"/>
            <a:r>
              <a:rPr lang="en-US" dirty="0" smtClean="0"/>
              <a:t>various</a:t>
            </a:r>
          </a:p>
          <a:p>
            <a:pPr lvl="1" defTabSz="812800"/>
            <a:r>
              <a:rPr lang="en-US" dirty="0" smtClean="0"/>
              <a:t>and/or</a:t>
            </a:r>
          </a:p>
          <a:p>
            <a:pPr lvl="1" defTabSz="812800"/>
            <a:r>
              <a:rPr lang="en-US" dirty="0" smtClean="0"/>
              <a:t>not limited to</a:t>
            </a:r>
          </a:p>
          <a:p>
            <a:pPr lvl="1" defTabSz="812800"/>
            <a:r>
              <a:rPr lang="en-US" dirty="0" smtClean="0"/>
              <a:t>as well as</a:t>
            </a:r>
          </a:p>
          <a:p>
            <a:pPr lvl="1" defTabSz="812800"/>
            <a:r>
              <a:rPr lang="en-US" dirty="0" smtClean="0"/>
              <a:t>or</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Common Mistakes in Writing Requirements</a:t>
            </a:r>
            <a:endParaRPr lang="en-US" sz="3600" dirty="0">
              <a:latin typeface="Times New Roman" pitchFamily="18" charset="0"/>
              <a:cs typeface="Times New Roman" pitchFamily="18" charset="0"/>
            </a:endParaRPr>
          </a:p>
        </p:txBody>
      </p:sp>
      <p:sp>
        <p:nvSpPr>
          <p:cNvPr id="5" name="Rectangle 5"/>
          <p:cNvSpPr>
            <a:spLocks noChangeArrowheads="1"/>
          </p:cNvSpPr>
          <p:nvPr/>
        </p:nvSpPr>
        <p:spPr bwMode="auto">
          <a:xfrm>
            <a:off x="2209800" y="1981200"/>
            <a:ext cx="2425700" cy="4191000"/>
          </a:xfrm>
          <a:prstGeom prst="rect">
            <a:avLst/>
          </a:prstGeom>
          <a:noFill/>
          <a:ln w="25400" cap="sq">
            <a:noFill/>
            <a:miter lim="800000"/>
            <a:headEnd type="none" w="sm" len="sm"/>
            <a:tailEnd type="none" w="sm" len="sm"/>
          </a:ln>
          <a:effectLst/>
        </p:spPr>
        <p:txBody>
          <a:bodyPr lIns="96838" tIns="46038" rIns="96838" bIns="46038"/>
          <a:lstStyle/>
          <a:p>
            <a:pPr marL="548640" lvl="1" indent="-228600" defTabSz="812800">
              <a:spcBef>
                <a:spcPts val="370"/>
              </a:spcBef>
              <a:buClr>
                <a:schemeClr val="accent2"/>
              </a:buClr>
              <a:buSzPct val="85000"/>
              <a:buFont typeface="Wingdings 2"/>
              <a:buChar char=""/>
            </a:pPr>
            <a:r>
              <a:rPr lang="en-US" sz="2400" dirty="0"/>
              <a:t>state of the art </a:t>
            </a:r>
          </a:p>
          <a:p>
            <a:pPr marL="548640" lvl="1" indent="-228600" defTabSz="812800">
              <a:spcBef>
                <a:spcPts val="370"/>
              </a:spcBef>
              <a:buClr>
                <a:schemeClr val="accent2"/>
              </a:buClr>
              <a:buSzPct val="85000"/>
              <a:buFont typeface="Wingdings 2"/>
              <a:buChar char=""/>
            </a:pPr>
            <a:r>
              <a:rPr lang="en-US" sz="2400" dirty="0"/>
              <a:t>user-friendly</a:t>
            </a:r>
          </a:p>
          <a:p>
            <a:pPr marL="548640" lvl="1" indent="-228600" defTabSz="812800">
              <a:spcBef>
                <a:spcPts val="370"/>
              </a:spcBef>
              <a:buClr>
                <a:schemeClr val="accent2"/>
              </a:buClr>
              <a:buSzPct val="85000"/>
              <a:buFont typeface="Wingdings 2"/>
              <a:buChar char=""/>
            </a:pPr>
            <a:r>
              <a:rPr lang="en-US" sz="2400" dirty="0"/>
              <a:t>easy</a:t>
            </a:r>
          </a:p>
          <a:p>
            <a:pPr marL="548640" lvl="1" indent="-228600" defTabSz="812800">
              <a:spcBef>
                <a:spcPts val="370"/>
              </a:spcBef>
              <a:buClr>
                <a:schemeClr val="accent2"/>
              </a:buClr>
              <a:buSzPct val="85000"/>
              <a:buFont typeface="Wingdings 2"/>
              <a:buChar char=""/>
            </a:pPr>
            <a:r>
              <a:rPr lang="en-US" sz="2400" dirty="0"/>
              <a:t>simple</a:t>
            </a:r>
          </a:p>
          <a:p>
            <a:pPr marL="548640" lvl="1" indent="-228600" defTabSz="812800">
              <a:spcBef>
                <a:spcPts val="370"/>
              </a:spcBef>
              <a:buClr>
                <a:schemeClr val="accent2"/>
              </a:buClr>
              <a:buSzPct val="85000"/>
              <a:buFont typeface="Wingdings 2"/>
              <a:buChar char=""/>
            </a:pPr>
            <a:r>
              <a:rPr lang="en-US" sz="2400" dirty="0"/>
              <a:t>rapid</a:t>
            </a:r>
          </a:p>
          <a:p>
            <a:pPr marL="548640" lvl="1" indent="-228600" defTabSz="812800">
              <a:spcBef>
                <a:spcPts val="370"/>
              </a:spcBef>
              <a:buClr>
                <a:schemeClr val="accent2"/>
              </a:buClr>
              <a:buSzPct val="85000"/>
              <a:buFont typeface="Wingdings 2"/>
              <a:buChar char=""/>
            </a:pPr>
            <a:r>
              <a:rPr lang="en-US" sz="2400" dirty="0"/>
              <a:t>efficient</a:t>
            </a:r>
          </a:p>
          <a:p>
            <a:pPr marL="548640" lvl="1" indent="-228600" defTabSz="812800">
              <a:spcBef>
                <a:spcPts val="370"/>
              </a:spcBef>
              <a:buClr>
                <a:schemeClr val="accent2"/>
              </a:buClr>
              <a:buSzPct val="85000"/>
              <a:buFont typeface="Wingdings 2"/>
              <a:buChar char=""/>
            </a:pPr>
            <a:r>
              <a:rPr lang="en-US" sz="2400" dirty="0"/>
              <a:t>improved</a:t>
            </a:r>
          </a:p>
          <a:p>
            <a:pPr marL="548640" lvl="1" indent="-228600" defTabSz="812800">
              <a:spcBef>
                <a:spcPts val="370"/>
              </a:spcBef>
              <a:buClr>
                <a:schemeClr val="accent2"/>
              </a:buClr>
              <a:buSzPct val="85000"/>
              <a:buFont typeface="Wingdings 2"/>
              <a:buChar char=""/>
            </a:pPr>
            <a:r>
              <a:rPr lang="en-US" sz="2400" dirty="0"/>
              <a:t>optimal</a:t>
            </a:r>
          </a:p>
          <a:p>
            <a:pPr marL="548640" lvl="1" indent="-228600" defTabSz="812800">
              <a:spcBef>
                <a:spcPts val="370"/>
              </a:spcBef>
              <a:buClr>
                <a:schemeClr val="accent2"/>
              </a:buClr>
              <a:buSzPct val="85000"/>
              <a:buFont typeface="Wingdings 2"/>
              <a:buChar char=""/>
            </a:pPr>
            <a:r>
              <a:rPr lang="en-US" sz="2400" dirty="0"/>
              <a:t>sufficient</a:t>
            </a:r>
          </a:p>
        </p:txBody>
      </p:sp>
      <p:sp>
        <p:nvSpPr>
          <p:cNvPr id="6" name="Rectangle 4"/>
          <p:cNvSpPr>
            <a:spLocks noChangeArrowheads="1"/>
          </p:cNvSpPr>
          <p:nvPr/>
        </p:nvSpPr>
        <p:spPr bwMode="auto">
          <a:xfrm>
            <a:off x="4495800" y="2057400"/>
            <a:ext cx="2535238" cy="3733800"/>
          </a:xfrm>
          <a:prstGeom prst="rect">
            <a:avLst/>
          </a:prstGeom>
          <a:noFill/>
          <a:ln w="25400" cap="sq">
            <a:noFill/>
            <a:miter lim="800000"/>
            <a:headEnd type="none" w="sm" len="sm"/>
            <a:tailEnd type="none" w="sm" len="sm"/>
          </a:ln>
          <a:effectLst/>
        </p:spPr>
        <p:txBody>
          <a:bodyPr lIns="96838" tIns="46038" rIns="96838" bIns="46038"/>
          <a:lstStyle/>
          <a:p>
            <a:pPr marL="548640" lvl="1" indent="-228600" defTabSz="812800">
              <a:spcBef>
                <a:spcPts val="370"/>
              </a:spcBef>
              <a:buClr>
                <a:schemeClr val="accent2"/>
              </a:buClr>
              <a:buSzPct val="85000"/>
              <a:buFont typeface="Wingdings 2"/>
              <a:buChar char=""/>
            </a:pPr>
            <a:r>
              <a:rPr lang="en-US" sz="2400" dirty="0"/>
              <a:t>safe</a:t>
            </a:r>
          </a:p>
          <a:p>
            <a:pPr marL="548640" lvl="1" indent="-228600" defTabSz="812800">
              <a:spcBef>
                <a:spcPts val="370"/>
              </a:spcBef>
              <a:buClr>
                <a:schemeClr val="accent2"/>
              </a:buClr>
              <a:buSzPct val="85000"/>
              <a:buFont typeface="Wingdings 2"/>
              <a:buChar char=""/>
            </a:pPr>
            <a:r>
              <a:rPr lang="en-US" sz="2400" dirty="0"/>
              <a:t>reliable</a:t>
            </a:r>
          </a:p>
          <a:p>
            <a:pPr marL="548640" lvl="1" indent="-228600" defTabSz="812800">
              <a:spcBef>
                <a:spcPts val="370"/>
              </a:spcBef>
              <a:buClr>
                <a:schemeClr val="accent2"/>
              </a:buClr>
              <a:buSzPct val="85000"/>
              <a:buFont typeface="Wingdings 2"/>
              <a:buChar char=""/>
            </a:pPr>
            <a:r>
              <a:rPr lang="en-US" sz="2400" dirty="0"/>
              <a:t>robust</a:t>
            </a:r>
          </a:p>
          <a:p>
            <a:pPr marL="548640" lvl="1" indent="-228600" defTabSz="812800">
              <a:spcBef>
                <a:spcPts val="370"/>
              </a:spcBef>
              <a:buClr>
                <a:schemeClr val="accent2"/>
              </a:buClr>
              <a:buSzPct val="85000"/>
              <a:buFont typeface="Wingdings 2"/>
              <a:buChar char=""/>
            </a:pPr>
            <a:r>
              <a:rPr lang="en-US" sz="2400" dirty="0"/>
              <a:t>adequate</a:t>
            </a:r>
          </a:p>
          <a:p>
            <a:pPr marL="548640" lvl="1" indent="-228600" defTabSz="812800">
              <a:spcBef>
                <a:spcPts val="370"/>
              </a:spcBef>
              <a:buClr>
                <a:schemeClr val="accent2"/>
              </a:buClr>
              <a:buSzPct val="85000"/>
              <a:buFont typeface="Wingdings 2"/>
              <a:buChar char=""/>
            </a:pPr>
            <a:r>
              <a:rPr lang="en-US" sz="2400" dirty="0"/>
              <a:t>acceptable</a:t>
            </a:r>
          </a:p>
          <a:p>
            <a:pPr marL="548640" lvl="1" indent="-228600" defTabSz="812800">
              <a:spcBef>
                <a:spcPts val="370"/>
              </a:spcBef>
              <a:buClr>
                <a:schemeClr val="accent2"/>
              </a:buClr>
              <a:buSzPct val="85000"/>
              <a:buFont typeface="Wingdings 2"/>
              <a:buChar char=""/>
            </a:pPr>
            <a:r>
              <a:rPr lang="en-US" sz="2400" dirty="0"/>
              <a:t>normal</a:t>
            </a:r>
          </a:p>
          <a:p>
            <a:pPr marL="548640" lvl="1" indent="-228600" defTabSz="812800">
              <a:spcBef>
                <a:spcPts val="370"/>
              </a:spcBef>
              <a:buClr>
                <a:schemeClr val="accent2"/>
              </a:buClr>
              <a:buSzPct val="85000"/>
              <a:buFont typeface="Wingdings 2"/>
              <a:buChar char=""/>
            </a:pPr>
            <a:r>
              <a:rPr lang="en-US" sz="2400" dirty="0"/>
              <a:t>proper</a:t>
            </a:r>
          </a:p>
          <a:p>
            <a:pPr marL="548640" lvl="1" indent="-228600" defTabSz="812800">
              <a:spcBef>
                <a:spcPts val="370"/>
              </a:spcBef>
              <a:buClr>
                <a:schemeClr val="accent2"/>
              </a:buClr>
              <a:buSzPct val="85000"/>
              <a:buFont typeface="Wingdings 2"/>
              <a:buChar char=""/>
            </a:pPr>
            <a:r>
              <a:rPr lang="en-US" sz="2400" dirty="0"/>
              <a:t>reasonable</a:t>
            </a:r>
          </a:p>
        </p:txBody>
      </p:sp>
      <p:sp>
        <p:nvSpPr>
          <p:cNvPr id="7" name="Rectangle 10"/>
          <p:cNvSpPr>
            <a:spLocks noChangeArrowheads="1"/>
          </p:cNvSpPr>
          <p:nvPr/>
        </p:nvSpPr>
        <p:spPr bwMode="auto">
          <a:xfrm>
            <a:off x="6324600" y="2057400"/>
            <a:ext cx="2535238" cy="3505200"/>
          </a:xfrm>
          <a:prstGeom prst="rect">
            <a:avLst/>
          </a:prstGeom>
          <a:noFill/>
          <a:ln w="25400" cap="sq">
            <a:noFill/>
            <a:miter lim="800000"/>
            <a:headEnd type="none" w="sm" len="sm"/>
            <a:tailEnd type="none" w="sm" len="sm"/>
          </a:ln>
          <a:effectLst/>
        </p:spPr>
        <p:txBody>
          <a:bodyPr lIns="96838" tIns="46038" rIns="96838" bIns="46038"/>
          <a:lstStyle/>
          <a:p>
            <a:pPr marL="548640" lvl="1" indent="-228600" defTabSz="812800">
              <a:spcBef>
                <a:spcPts val="370"/>
              </a:spcBef>
              <a:buClr>
                <a:schemeClr val="accent2"/>
              </a:buClr>
              <a:buSzPct val="85000"/>
              <a:buFont typeface="Wingdings 2"/>
              <a:buChar char=""/>
            </a:pPr>
            <a:r>
              <a:rPr lang="en-US" sz="2400" dirty="0"/>
              <a:t>appropriate</a:t>
            </a:r>
          </a:p>
          <a:p>
            <a:pPr marL="548640" lvl="1" indent="-228600" defTabSz="812800">
              <a:spcBef>
                <a:spcPts val="370"/>
              </a:spcBef>
              <a:buClr>
                <a:schemeClr val="accent2"/>
              </a:buClr>
              <a:buSzPct val="85000"/>
              <a:buFont typeface="Wingdings 2"/>
              <a:buChar char=""/>
            </a:pPr>
            <a:r>
              <a:rPr lang="en-US" sz="2400" dirty="0"/>
              <a:t>suitable</a:t>
            </a:r>
          </a:p>
          <a:p>
            <a:pPr marL="548640" lvl="1" indent="-228600" defTabSz="812800">
              <a:spcBef>
                <a:spcPts val="370"/>
              </a:spcBef>
              <a:buClr>
                <a:schemeClr val="accent2"/>
              </a:buClr>
              <a:buSzPct val="85000"/>
              <a:buFont typeface="Wingdings 2"/>
              <a:buChar char=""/>
            </a:pPr>
            <a:r>
              <a:rPr lang="en-US" sz="2400" dirty="0"/>
              <a:t>possible</a:t>
            </a:r>
          </a:p>
          <a:p>
            <a:pPr marL="548640" lvl="1" indent="-228600" defTabSz="812800">
              <a:spcBef>
                <a:spcPts val="370"/>
              </a:spcBef>
              <a:buClr>
                <a:schemeClr val="accent2"/>
              </a:buClr>
              <a:buSzPct val="85000"/>
              <a:buFont typeface="Wingdings 2"/>
              <a:buChar char=""/>
            </a:pPr>
            <a:r>
              <a:rPr lang="en-US" sz="2400" dirty="0"/>
              <a:t>average</a:t>
            </a:r>
          </a:p>
          <a:p>
            <a:pPr marL="548640" lvl="1" indent="-228600" defTabSz="812800">
              <a:spcBef>
                <a:spcPts val="370"/>
              </a:spcBef>
              <a:buClr>
                <a:schemeClr val="accent2"/>
              </a:buClr>
              <a:buSzPct val="85000"/>
              <a:buFont typeface="Wingdings 2"/>
              <a:buChar char=""/>
            </a:pPr>
            <a:r>
              <a:rPr lang="en-US" sz="2400" dirty="0"/>
              <a:t>timely</a:t>
            </a:r>
          </a:p>
          <a:p>
            <a:pPr marL="548640" lvl="1" indent="-228600" defTabSz="812800">
              <a:spcBef>
                <a:spcPts val="370"/>
              </a:spcBef>
              <a:buClr>
                <a:schemeClr val="accent2"/>
              </a:buClr>
              <a:buSzPct val="85000"/>
              <a:buFont typeface="Wingdings 2"/>
              <a:buChar char=""/>
            </a:pPr>
            <a:r>
              <a:rPr lang="en-US" sz="2400" dirty="0"/>
              <a:t>typical</a:t>
            </a:r>
          </a:p>
          <a:p>
            <a:pPr marL="548640" lvl="1" indent="-228600" defTabSz="812800">
              <a:spcBef>
                <a:spcPts val="370"/>
              </a:spcBef>
              <a:buClr>
                <a:schemeClr val="accent2"/>
              </a:buClr>
              <a:buSzPct val="85000"/>
              <a:buFont typeface="Wingdings 2"/>
              <a:buChar char=""/>
            </a:pPr>
            <a:r>
              <a:rPr lang="en-US" sz="2400" dirty="0"/>
              <a:t>secure</a:t>
            </a:r>
          </a:p>
          <a:p>
            <a:pPr marL="548640" lvl="1" indent="-228600" defTabSz="812800">
              <a:spcBef>
                <a:spcPts val="370"/>
              </a:spcBef>
              <a:buClr>
                <a:schemeClr val="accent2"/>
              </a:buClr>
              <a:buSzPct val="85000"/>
              <a:buFont typeface="Wingdings 2"/>
              <a:buChar char=""/>
            </a:pPr>
            <a:r>
              <a:rPr lang="en-US" sz="2400" dirty="0"/>
              <a:t>optimum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marL="341313" indent="-341313"/>
            <a:r>
              <a:rPr lang="en-US" sz="2800" b="1" dirty="0" smtClean="0"/>
              <a:t>Bad assumptions - </a:t>
            </a:r>
            <a:r>
              <a:rPr lang="en-US" sz="2800" dirty="0" smtClean="0"/>
              <a:t>can happen when:</a:t>
            </a:r>
          </a:p>
          <a:p>
            <a:pPr marL="615633" lvl="1" indent="-341313"/>
            <a:r>
              <a:rPr lang="en-US" dirty="0" smtClean="0"/>
              <a:t>no system documentation or user input exists. You make assumptions in order to proceed, and some of your “guesses” are wrong.</a:t>
            </a:r>
          </a:p>
          <a:p>
            <a:pPr marL="615633" lvl="1" indent="-341313"/>
            <a:r>
              <a:rPr lang="en-US" dirty="0" smtClean="0"/>
              <a:t>system documentation  or user input exists, but is not available to you. This can be caused by politics, bureaucratic red tape, or incompetence anywhere in the chain.</a:t>
            </a:r>
          </a:p>
          <a:p>
            <a:pPr marL="341313" indent="-341313"/>
            <a:r>
              <a:rPr lang="en-US" b="1" dirty="0" smtClean="0"/>
              <a:t>Forcing the design</a:t>
            </a:r>
            <a:r>
              <a:rPr lang="en-US" dirty="0" smtClean="0"/>
              <a:t> - requirements need to state </a:t>
            </a:r>
            <a:r>
              <a:rPr lang="en-US" i="1" dirty="0" smtClean="0"/>
              <a:t>what</a:t>
            </a:r>
            <a:r>
              <a:rPr lang="en-US" dirty="0" smtClean="0"/>
              <a:t> is needed, not </a:t>
            </a:r>
            <a:r>
              <a:rPr lang="en-US" i="1" dirty="0" smtClean="0"/>
              <a:t>how</a:t>
            </a:r>
            <a:r>
              <a:rPr lang="en-US" dirty="0" smtClean="0"/>
              <a:t> it is to be implemented. To avoid forcing the design, continually ask “Why?” This will often turn up the underlying needs that drove the original statement.</a:t>
            </a:r>
          </a:p>
          <a:p>
            <a:pPr marL="341313" indent="-341313"/>
            <a:r>
              <a:rPr lang="en-US" b="1" i="1" dirty="0" smtClean="0"/>
              <a:t>Example: </a:t>
            </a:r>
            <a:r>
              <a:rPr lang="en-US" dirty="0" smtClean="0"/>
              <a:t>The start button shall be recessed.</a:t>
            </a:r>
          </a:p>
          <a:p>
            <a:pPr marL="889953" lvl="2" indent="-341313" defTabSz="812800">
              <a:spcBef>
                <a:spcPct val="20000"/>
              </a:spcBef>
              <a:buClr>
                <a:schemeClr val="tx2"/>
              </a:buClr>
              <a:buSzPct val="75000"/>
              <a:buFont typeface="Wingdings" pitchFamily="2" charset="2"/>
              <a:buNone/>
            </a:pPr>
            <a:r>
              <a:rPr lang="en-US" dirty="0" smtClean="0"/>
              <a:t>“</a:t>
            </a:r>
            <a:r>
              <a:rPr lang="en-US" sz="2400" dirty="0" smtClean="0"/>
              <a:t>Why does it have to be a button that starts the treadmill (as opposed to a switch or knob)?”  “Why does it need to be recessed?”</a:t>
            </a:r>
            <a:endParaRPr lang="en-US" dirty="0" smtClean="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Common Mistakes in Writing </a:t>
            </a:r>
            <a:r>
              <a:rPr lang="en-US" sz="3600" dirty="0" smtClean="0"/>
              <a:t>Requirements…</a:t>
            </a:r>
            <a:endParaRPr lang="en-US" sz="3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marL="341313" indent="-341313"/>
            <a:r>
              <a:rPr lang="en-US" sz="2800" b="1" dirty="0" smtClean="0"/>
              <a:t>Specifying how the user will use the product rather than what the product should do for the user.</a:t>
            </a:r>
          </a:p>
          <a:p>
            <a:pPr marL="615633" lvl="1" indent="-341313"/>
            <a:r>
              <a:rPr lang="en-US" b="1" dirty="0" smtClean="0"/>
              <a:t>Don’t</a:t>
            </a:r>
            <a:r>
              <a:rPr lang="en-US" dirty="0" smtClean="0"/>
              <a:t> – “The user shall operate the treadmill only in an upright position.” This is a requirement on the user, not the treadmill.</a:t>
            </a:r>
          </a:p>
          <a:p>
            <a:pPr marL="615633" lvl="1" indent="-341313"/>
            <a:r>
              <a:rPr lang="en-US" b="1" dirty="0" smtClean="0"/>
              <a:t>Do</a:t>
            </a:r>
            <a:r>
              <a:rPr lang="en-US" dirty="0" smtClean="0"/>
              <a:t> – “The treadmill shall only run when it is in an upright position.” This keeps the treadmill from operating in an unsafe condition.</a:t>
            </a:r>
          </a:p>
          <a:p>
            <a:pPr marL="341313" indent="-341313"/>
            <a:r>
              <a:rPr lang="en-US" sz="2800" b="1" dirty="0" smtClean="0"/>
              <a:t>Failing to </a:t>
            </a:r>
            <a:r>
              <a:rPr lang="en-US" sz="2800" b="1" dirty="0" smtClean="0"/>
              <a:t>assign responsibility for a requirement.</a:t>
            </a:r>
          </a:p>
          <a:p>
            <a:pPr marL="615633" lvl="1" indent="-341313"/>
            <a:r>
              <a:rPr lang="en-US" b="1" dirty="0" smtClean="0"/>
              <a:t>Don’t</a:t>
            </a:r>
            <a:r>
              <a:rPr lang="en-US" dirty="0" smtClean="0"/>
              <a:t> </a:t>
            </a:r>
            <a:r>
              <a:rPr lang="en-US" dirty="0" smtClean="0"/>
              <a:t>– “The treadmill shall be returned to a safe state whenever an error condition is encountered.” This is in the passive voice, and doesn’t identify who or what is responsible for returning the treadmill to a safe state.</a:t>
            </a:r>
          </a:p>
          <a:p>
            <a:pPr marL="615633" lvl="1" indent="-341313"/>
            <a:r>
              <a:rPr lang="en-US" b="1" dirty="0" smtClean="0"/>
              <a:t>Do</a:t>
            </a:r>
            <a:r>
              <a:rPr lang="en-US" dirty="0" smtClean="0"/>
              <a:t> – “The treadmill shall return itself to a safe state whenever an error condition is encountered.”</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Common Mistakes in Writing </a:t>
            </a:r>
            <a:r>
              <a:rPr lang="en-US" sz="3600" dirty="0" smtClean="0"/>
              <a:t>Requirements…</a:t>
            </a:r>
            <a:endParaRPr lang="en-US" sz="3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marL="341313" indent="-341313"/>
            <a:r>
              <a:rPr lang="en-US" sz="2800" b="1" dirty="0" smtClean="0"/>
              <a:t>Over-specifying requirements. </a:t>
            </a:r>
          </a:p>
          <a:p>
            <a:pPr marL="615633" lvl="1" indent="-341313"/>
            <a:r>
              <a:rPr lang="en-US" b="1" dirty="0" smtClean="0"/>
              <a:t>Don’t</a:t>
            </a:r>
            <a:r>
              <a:rPr lang="en-US" dirty="0" smtClean="0"/>
              <a:t> – “All source code shall be reviewed by a safety engineer before inclusion in a release.” This is overly restrictive. Only the safety critical portions of the code need to be subject to such stringent reviews.</a:t>
            </a:r>
          </a:p>
          <a:p>
            <a:pPr marL="615633" lvl="1" indent="-341313"/>
            <a:r>
              <a:rPr lang="en-US" b="1" dirty="0" smtClean="0"/>
              <a:t>Do</a:t>
            </a:r>
            <a:r>
              <a:rPr lang="en-US" dirty="0" smtClean="0"/>
              <a:t> – “The source code for all safety critical functions shall be subjected to a formal inspection before inclusion in any release.”</a:t>
            </a:r>
          </a:p>
          <a:p>
            <a:pPr marL="341313" indent="-341313"/>
            <a:r>
              <a:rPr lang="en-US" dirty="0" smtClean="0"/>
              <a:t>Other mistakes</a:t>
            </a:r>
          </a:p>
          <a:p>
            <a:pPr lvl="1"/>
            <a:r>
              <a:rPr lang="en-US" i="1" dirty="0" smtClean="0"/>
              <a:t>Using incorrect sentence structure or bad grammar - r</a:t>
            </a:r>
            <a:r>
              <a:rPr lang="en-US" dirty="0" smtClean="0"/>
              <a:t>equirements should be easy to read and understand.</a:t>
            </a:r>
            <a:endParaRPr lang="en-US" i="1" dirty="0" smtClean="0"/>
          </a:p>
          <a:p>
            <a:pPr lvl="1"/>
            <a:r>
              <a:rPr lang="en-US" i="1" dirty="0" smtClean="0"/>
              <a:t>Unverifiable</a:t>
            </a:r>
            <a:r>
              <a:rPr lang="en-US" dirty="0" smtClean="0"/>
              <a:t> -  Every requirement must be verified.</a:t>
            </a:r>
          </a:p>
          <a:p>
            <a:pPr lvl="1"/>
            <a:r>
              <a:rPr lang="en-US" i="1" dirty="0" smtClean="0"/>
              <a:t>Missing requirements </a:t>
            </a:r>
            <a:r>
              <a:rPr lang="en-US" dirty="0" smtClean="0"/>
              <a:t>- Many requirements are missed because the team writing the requirements is focused on only one part of the system.</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Common Mistakes in Writing </a:t>
            </a:r>
            <a:r>
              <a:rPr lang="en-US" sz="3600" dirty="0" smtClean="0"/>
              <a:t>Requirements…</a:t>
            </a:r>
            <a:endParaRPr lang="en-US" sz="3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2362200"/>
          </a:xfrm>
          <a:ln>
            <a:solidFill>
              <a:srgbClr val="00B050"/>
            </a:solidFill>
          </a:ln>
        </p:spPr>
        <p:txBody>
          <a:bodyPr>
            <a:noAutofit/>
          </a:bodyPr>
          <a:lstStyle/>
          <a:p>
            <a:r>
              <a:rPr lang="en-US" sz="2400" i="1" dirty="0" smtClean="0"/>
              <a:t>Requirement: </a:t>
            </a:r>
            <a:r>
              <a:rPr lang="en-US" sz="2400" dirty="0" smtClean="0"/>
              <a:t>The treadmill control module shall run on an RT214 real-time processor.</a:t>
            </a:r>
          </a:p>
          <a:p>
            <a:r>
              <a:rPr lang="en-US" sz="2400" i="1" dirty="0" smtClean="0"/>
              <a:t>Questions to ask: </a:t>
            </a:r>
            <a:r>
              <a:rPr lang="en-US" sz="2400" dirty="0" smtClean="0"/>
              <a:t>Do we have to have a control module? Why does the control function have to run on an RT214 real-time processor?</a:t>
            </a:r>
          </a:p>
          <a:p>
            <a:r>
              <a:rPr lang="en-US" sz="2400" i="1" dirty="0" smtClean="0"/>
              <a:t>Better: </a:t>
            </a:r>
            <a:r>
              <a:rPr lang="en-US" sz="2400" dirty="0" smtClean="0"/>
              <a:t>The treadmill shall initiate emergency stop within .03 seconds of detecting a critical error.</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Common Mistakes : Examples</a:t>
            </a:r>
            <a:endParaRPr lang="en-US" sz="4000" i="1" dirty="0" smtClean="0"/>
          </a:p>
        </p:txBody>
      </p:sp>
      <p:sp>
        <p:nvSpPr>
          <p:cNvPr id="9" name="Rectangle 3"/>
          <p:cNvSpPr txBox="1">
            <a:spLocks noChangeArrowheads="1"/>
          </p:cNvSpPr>
          <p:nvPr/>
        </p:nvSpPr>
        <p:spPr>
          <a:xfrm>
            <a:off x="152400" y="3657600"/>
            <a:ext cx="8839200" cy="2362200"/>
          </a:xfrm>
          <a:prstGeom prst="rect">
            <a:avLst/>
          </a:prstGeom>
          <a:ln>
            <a:solidFill>
              <a:srgbClr val="00B050"/>
            </a:solidFill>
          </a:ln>
        </p:spPr>
        <p:txBody>
          <a:bodyPr vert="horz">
            <a:no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400" b="0" i="1" u="none" strike="noStrike" kern="1200" cap="none" spc="0" normalizeH="0" baseline="0" noProof="0" smtClean="0">
                <a:ln>
                  <a:noFill/>
                </a:ln>
                <a:solidFill>
                  <a:schemeClr val="tx1"/>
                </a:solidFill>
                <a:effectLst/>
                <a:uLnTx/>
                <a:uFillTx/>
                <a:latin typeface="+mn-lt"/>
                <a:ea typeface="+mn-ea"/>
                <a:cs typeface="+mn-cs"/>
              </a:rPr>
              <a:t>Requirement: </a:t>
            </a:r>
            <a:r>
              <a:rPr kumimoji="0" lang="en-US" sz="2400" b="0" i="0" u="none" strike="noStrike" kern="1200" cap="none" spc="0" normalizeH="0" baseline="0" noProof="0" smtClean="0">
                <a:ln>
                  <a:noFill/>
                </a:ln>
                <a:solidFill>
                  <a:schemeClr val="tx1"/>
                </a:solidFill>
                <a:effectLst/>
                <a:uLnTx/>
                <a:uFillTx/>
                <a:latin typeface="+mn-lt"/>
                <a:ea typeface="+mn-ea"/>
                <a:cs typeface="+mn-cs"/>
              </a:rPr>
              <a:t>The treadmill shall store the time and distance traveled in a database after each session.</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400" b="0" i="1" u="none" strike="noStrike" kern="1200" cap="none" spc="0" normalizeH="0" baseline="0" noProof="0" smtClean="0">
                <a:ln>
                  <a:noFill/>
                </a:ln>
                <a:solidFill>
                  <a:schemeClr val="tx1"/>
                </a:solidFill>
                <a:effectLst/>
                <a:uLnTx/>
                <a:uFillTx/>
                <a:latin typeface="+mn-lt"/>
                <a:ea typeface="+mn-ea"/>
                <a:cs typeface="+mn-cs"/>
              </a:rPr>
              <a:t>Questions to ask: </a:t>
            </a:r>
            <a:r>
              <a:rPr kumimoji="0" lang="en-US" sz="2400" b="0" i="0" u="none" strike="noStrike" kern="1200" cap="none" spc="0" normalizeH="0" baseline="0" noProof="0" smtClean="0">
                <a:ln>
                  <a:noFill/>
                </a:ln>
                <a:solidFill>
                  <a:schemeClr val="tx1"/>
                </a:solidFill>
                <a:effectLst/>
                <a:uLnTx/>
                <a:uFillTx/>
                <a:latin typeface="+mn-lt"/>
                <a:ea typeface="+mn-ea"/>
                <a:cs typeface="+mn-cs"/>
              </a:rPr>
              <a:t>Why does it need to be stored in a database? Could we store it in a file or in Read-Only-Memory instead?</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400" b="0" i="1" u="none" strike="noStrike" kern="1200" cap="none" spc="0" normalizeH="0" baseline="0" noProof="0" smtClean="0">
                <a:ln>
                  <a:noFill/>
                </a:ln>
                <a:solidFill>
                  <a:schemeClr val="tx1"/>
                </a:solidFill>
                <a:effectLst/>
                <a:uLnTx/>
                <a:uFillTx/>
                <a:latin typeface="+mn-lt"/>
                <a:ea typeface="+mn-ea"/>
                <a:cs typeface="+mn-cs"/>
              </a:rPr>
              <a:t>Better:  </a:t>
            </a:r>
            <a:r>
              <a:rPr kumimoji="0" lang="en-US" sz="2400" b="0" i="0" u="none" strike="noStrike" kern="1200" cap="none" spc="0" normalizeH="0" baseline="0" noProof="0" smtClean="0">
                <a:ln>
                  <a:noFill/>
                </a:ln>
                <a:solidFill>
                  <a:schemeClr val="tx1"/>
                </a:solidFill>
                <a:effectLst/>
                <a:uLnTx/>
                <a:uFillTx/>
                <a:latin typeface="+mn-lt"/>
                <a:ea typeface="+mn-ea"/>
                <a:cs typeface="+mn-cs"/>
              </a:rPr>
              <a:t>The treadmill is powered on, it shall display the time and distance traveled during the previous session.</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492</TotalTime>
  <Words>3427</Words>
  <Application>Microsoft Office PowerPoint</Application>
  <PresentationFormat>On-screen Show (4:3)</PresentationFormat>
  <Paragraphs>282</Paragraphs>
  <Slides>32</Slides>
  <Notes>30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Equity</vt:lpstr>
      <vt:lpstr>Writing Requirements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Requirements</dc:title>
  <dc:creator>esubalew</dc:creator>
  <cp:lastModifiedBy>MA</cp:lastModifiedBy>
  <cp:revision>52</cp:revision>
  <dcterms:created xsi:type="dcterms:W3CDTF">2011-03-28T14:58:15Z</dcterms:created>
  <dcterms:modified xsi:type="dcterms:W3CDTF">2011-04-11T11:28:23Z</dcterms:modified>
</cp:coreProperties>
</file>