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365" r:id="rId3"/>
    <p:sldId id="376" r:id="rId4"/>
    <p:sldId id="258" r:id="rId5"/>
    <p:sldId id="260" r:id="rId6"/>
    <p:sldId id="382" r:id="rId7"/>
    <p:sldId id="366" r:id="rId8"/>
    <p:sldId id="261" r:id="rId9"/>
    <p:sldId id="259" r:id="rId10"/>
    <p:sldId id="299" r:id="rId11"/>
    <p:sldId id="262" r:id="rId12"/>
    <p:sldId id="381" r:id="rId13"/>
    <p:sldId id="264" r:id="rId14"/>
    <p:sldId id="265" r:id="rId15"/>
    <p:sldId id="374" r:id="rId16"/>
    <p:sldId id="373" r:id="rId17"/>
    <p:sldId id="266" r:id="rId18"/>
    <p:sldId id="267" r:id="rId19"/>
    <p:sldId id="367" r:id="rId20"/>
    <p:sldId id="377" r:id="rId21"/>
    <p:sldId id="378" r:id="rId22"/>
    <p:sldId id="369" r:id="rId23"/>
    <p:sldId id="375" r:id="rId24"/>
    <p:sldId id="370" r:id="rId25"/>
    <p:sldId id="358" r:id="rId26"/>
    <p:sldId id="360" r:id="rId27"/>
    <p:sldId id="371" r:id="rId28"/>
    <p:sldId id="283" r:id="rId29"/>
    <p:sldId id="285" r:id="rId30"/>
    <p:sldId id="289" r:id="rId31"/>
    <p:sldId id="292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422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88AD2-6F15-4934-BC11-435948B2D2AA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90647-1469-4879-87A3-D1FF722B69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60C85B-6C69-44D1-A085-78235DFE4DE7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B9C9D3F-2299-40CB-8705-D630D03E0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codes/Java%20Codes%20for%20Creational%20Patterns.docx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codes/Java%20Codes%20for%20Creational%20Patterns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codes/Java%20Codes%20for%20Creational%20Pattern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810000"/>
            <a:ext cx="6400800" cy="990600"/>
          </a:xfrm>
        </p:spPr>
        <p:txBody>
          <a:bodyPr>
            <a:normAutofit fontScale="62500" lnSpcReduction="20000"/>
          </a:bodyPr>
          <a:lstStyle/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sz="4500" dirty="0" smtClean="0"/>
              <a:t>By Esubalew</a:t>
            </a:r>
            <a:endParaRPr lang="en-US" sz="45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05930"/>
            <a:ext cx="8686800" cy="1470025"/>
          </a:xfrm>
        </p:spPr>
        <p:txBody>
          <a:bodyPr>
            <a:normAutofit/>
          </a:bodyPr>
          <a:lstStyle/>
          <a:p>
            <a:r>
              <a:rPr smtClean="0"/>
              <a:t>Chapter 2: Design Patterns</a:t>
            </a:r>
            <a:br>
              <a:rPr smtClean="0"/>
            </a:br>
            <a:r>
              <a:rPr smtClean="0"/>
              <a:t>[</a:t>
            </a:r>
            <a:r>
              <a:rPr lang="fr-FR" dirty="0" smtClean="0"/>
              <a:t>Creational Patterns</a:t>
            </a:r>
            <a:r>
              <a:rPr smtClean="0"/>
              <a:t>]</a:t>
            </a:r>
            <a:endParaRPr lang="en-US" dirty="0"/>
          </a:p>
        </p:txBody>
      </p:sp>
      <p:pic>
        <p:nvPicPr>
          <p:cNvPr id="4" name="Picture 2" descr="C:\Users\esubalew\Desktop\Froly\logo\BDU_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886200"/>
            <a:ext cx="1295400" cy="12746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86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Don’t try to use design patterns for the sake of using patterns</a:t>
            </a:r>
            <a:br>
              <a:rPr lang="en-US" sz="2800" dirty="0"/>
            </a:b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Over-engineering is the process of over complicating something. 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In </a:t>
            </a:r>
            <a:r>
              <a:rPr lang="en-US" sz="2800" dirty="0"/>
              <a:t>the case of programming, making your code more complex and possibly more flexible than it needs to be.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600" dirty="0" smtClean="0"/>
              <a:t>More </a:t>
            </a:r>
            <a:r>
              <a:rPr lang="en-US" sz="2600" dirty="0"/>
              <a:t>specifically, implementing complex software design patterns on simple problems.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lnSpc>
                <a:spcPct val="80000"/>
              </a:lnSpc>
            </a:pPr>
            <a:r>
              <a:rPr lang="en-US" sz="2800" dirty="0"/>
              <a:t>How to avoid over-engineering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Start simple not complex</a:t>
            </a:r>
          </a:p>
          <a:p>
            <a:pPr lvl="1">
              <a:lnSpc>
                <a:spcPct val="80000"/>
              </a:lnSpc>
            </a:pPr>
            <a:r>
              <a:rPr lang="en-US" sz="2600" dirty="0"/>
              <a:t>Consider refactoring to a design pattern rather than starting from one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Don’t </a:t>
            </a:r>
            <a:r>
              <a:rPr lang="en-US" sz="2600" dirty="0"/>
              <a:t>force yourself to get it right the first </a:t>
            </a:r>
            <a:r>
              <a:rPr lang="en-US" sz="2600" dirty="0" smtClean="0"/>
              <a:t>time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Design Patterns Abuse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562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Design pattern are granular and applied at different levels such as frameworks, and subsystems</a:t>
            </a:r>
          </a:p>
          <a:p>
            <a:pPr lvl="1">
              <a:lnSpc>
                <a:spcPct val="90000"/>
              </a:lnSpc>
            </a:pPr>
            <a:r>
              <a:rPr lang="en-US" sz="2600" b="1" i="1" dirty="0" smtClean="0"/>
              <a:t>GRASP  Patterns 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General Responsibility Assignment Software Pattern</a:t>
            </a:r>
          </a:p>
          <a:p>
            <a:pPr lvl="2"/>
            <a:r>
              <a:rPr lang="en-US" sz="2400" dirty="0" smtClean="0"/>
              <a:t>E.g. Information Expert, Creator, Low Coupling, High Cohesion</a:t>
            </a:r>
          </a:p>
          <a:p>
            <a:pPr lvl="1"/>
            <a:r>
              <a:rPr lang="en-US" sz="2600" b="1" i="1" dirty="0" smtClean="0"/>
              <a:t>Architectural patterns </a:t>
            </a:r>
          </a:p>
          <a:p>
            <a:pPr lvl="2">
              <a:lnSpc>
                <a:spcPct val="90000"/>
              </a:lnSpc>
            </a:pPr>
            <a:r>
              <a:rPr lang="en-US" b="1" dirty="0" smtClean="0"/>
              <a:t> </a:t>
            </a:r>
            <a:r>
              <a:rPr lang="fr-FR" sz="2400" dirty="0" smtClean="0"/>
              <a:t>An architectural pattern express a fondamental structural organisation </a:t>
            </a:r>
            <a:r>
              <a:rPr lang="fr-FR" sz="2400" dirty="0" err="1" smtClean="0"/>
              <a:t>schema</a:t>
            </a:r>
            <a:r>
              <a:rPr lang="fr-FR" sz="2400" dirty="0" smtClean="0"/>
              <a:t> for software Systems</a:t>
            </a:r>
          </a:p>
          <a:p>
            <a:pPr lvl="1">
              <a:lnSpc>
                <a:spcPct val="90000"/>
              </a:lnSpc>
            </a:pPr>
            <a:r>
              <a:rPr lang="en-US" sz="2600" b="1" i="1" dirty="0" smtClean="0"/>
              <a:t>Design patterns</a:t>
            </a:r>
          </a:p>
          <a:p>
            <a:pPr lvl="2">
              <a:lnSpc>
                <a:spcPct val="90000"/>
              </a:lnSpc>
            </a:pPr>
            <a:r>
              <a:rPr lang="en-US" sz="2400" i="1" dirty="0" smtClean="0"/>
              <a:t>Creational Patterns-</a:t>
            </a:r>
            <a:r>
              <a:rPr lang="en-GB" sz="2400" i="1" dirty="0" smtClean="0"/>
              <a:t> </a:t>
            </a:r>
            <a:r>
              <a:rPr lang="en-GB" sz="2400" dirty="0" smtClean="0"/>
              <a:t>initializing and configuring classes and objects</a:t>
            </a:r>
          </a:p>
          <a:p>
            <a:pPr lvl="2">
              <a:lnSpc>
                <a:spcPct val="90000"/>
              </a:lnSpc>
            </a:pPr>
            <a:r>
              <a:rPr lang="en-US" sz="2400" i="1" dirty="0" smtClean="0"/>
              <a:t>Structural Patterns - </a:t>
            </a:r>
            <a:r>
              <a:rPr lang="en-US" sz="2400" dirty="0" smtClean="0"/>
              <a:t>integration and composition of classes and objects</a:t>
            </a:r>
          </a:p>
          <a:p>
            <a:pPr lvl="2">
              <a:lnSpc>
                <a:spcPct val="90000"/>
              </a:lnSpc>
            </a:pPr>
            <a:r>
              <a:rPr lang="en-US" sz="2400" i="1" dirty="0" smtClean="0"/>
              <a:t>Behavioral Patterns -</a:t>
            </a:r>
            <a:r>
              <a:rPr lang="en-GB" sz="2400" dirty="0" smtClean="0"/>
              <a:t>dynamic interactions among societies of classes and objects</a:t>
            </a:r>
            <a:endParaRPr lang="en-US" sz="2400" b="1" dirty="0" smtClean="0"/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b="1" i="1" dirty="0" smtClean="0"/>
              <a:t>Idioms 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fr-FR" sz="2400" dirty="0" smtClean="0"/>
              <a:t>An </a:t>
            </a:r>
            <a:r>
              <a:rPr lang="fr-FR" sz="2400" dirty="0" err="1" smtClean="0"/>
              <a:t>Idiom</a:t>
            </a:r>
            <a:r>
              <a:rPr lang="fr-FR" sz="2400" dirty="0" smtClean="0"/>
              <a:t> </a:t>
            </a:r>
            <a:r>
              <a:rPr lang="fr-FR" sz="2400" dirty="0" err="1" smtClean="0"/>
              <a:t>is</a:t>
            </a:r>
            <a:r>
              <a:rPr lang="fr-FR" sz="2400" dirty="0" smtClean="0"/>
              <a:t> a </a:t>
            </a:r>
            <a:r>
              <a:rPr lang="fr-FR" sz="2400" dirty="0" err="1" smtClean="0"/>
              <a:t>low</a:t>
            </a:r>
            <a:r>
              <a:rPr lang="fr-FR" sz="2400" dirty="0" smtClean="0"/>
              <a:t>-</a:t>
            </a:r>
            <a:r>
              <a:rPr lang="fr-FR" sz="2400" dirty="0" err="1" smtClean="0"/>
              <a:t>level</a:t>
            </a:r>
            <a:r>
              <a:rPr lang="fr-FR" sz="2400" dirty="0" smtClean="0"/>
              <a:t> patterns </a:t>
            </a:r>
            <a:r>
              <a:rPr lang="fr-FR" sz="2400" dirty="0" err="1" smtClean="0"/>
              <a:t>specific</a:t>
            </a:r>
            <a:r>
              <a:rPr lang="fr-FR" sz="2400" dirty="0" smtClean="0"/>
              <a:t> to a </a:t>
            </a:r>
            <a:r>
              <a:rPr lang="fr-FR" sz="2400" dirty="0" err="1" smtClean="0"/>
              <a:t>programming</a:t>
            </a:r>
            <a:r>
              <a:rPr lang="fr-FR" sz="2400" dirty="0" smtClean="0"/>
              <a:t> </a:t>
            </a:r>
            <a:r>
              <a:rPr lang="fr-FR" sz="2400" dirty="0" err="1" smtClean="0"/>
              <a:t>language</a:t>
            </a:r>
            <a:r>
              <a:rPr lang="fr-FR" sz="2400" dirty="0" smtClean="0"/>
              <a:t>. </a:t>
            </a:r>
            <a:endParaRPr lang="en-US" sz="2400" dirty="0" smtClean="0"/>
          </a:p>
          <a:p>
            <a:pPr lvl="2">
              <a:lnSpc>
                <a:spcPct val="9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Types of Design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AP 04/02</a:t>
            </a:r>
          </a:p>
        </p:txBody>
      </p:sp>
      <p:graphicFrame>
        <p:nvGraphicFramePr>
          <p:cNvPr id="7218" name="Group 50"/>
          <p:cNvGraphicFramePr>
            <a:graphicFrameLocks noGrp="1"/>
          </p:cNvGraphicFramePr>
          <p:nvPr/>
        </p:nvGraphicFramePr>
        <p:xfrm>
          <a:off x="380999" y="1219200"/>
          <a:ext cx="8458201" cy="5143818"/>
        </p:xfrm>
        <a:graphic>
          <a:graphicData uri="http://schemas.openxmlformats.org/drawingml/2006/table">
            <a:tbl>
              <a:tblPr/>
              <a:tblGrid>
                <a:gridCol w="948583"/>
                <a:gridCol w="1027632"/>
                <a:gridCol w="2055264"/>
                <a:gridCol w="1976215"/>
                <a:gridCol w="2450507"/>
              </a:tblGrid>
              <a:tr h="518668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Purpose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229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Creational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Structural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Behavioral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13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Factory 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Adapter (class)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Interpreter</a:t>
                      </a:r>
                      <a:b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Template Method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77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Object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Abstract Factory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Builder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Prototype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Singleton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Adapter (object)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Bridge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Composite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Decorator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Facade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Flyweight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Proxy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Chain of Responsibility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Command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Iterator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Memento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Observer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Visitor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228600" y="1524000"/>
            <a:ext cx="6137275" cy="4765675"/>
            <a:chOff x="228600" y="1524000"/>
            <a:chExt cx="6137275" cy="4765675"/>
          </a:xfrm>
        </p:grpSpPr>
        <p:grpSp>
          <p:nvGrpSpPr>
            <p:cNvPr id="2" name="Group 34"/>
            <p:cNvGrpSpPr>
              <a:grpSpLocks/>
            </p:cNvGrpSpPr>
            <p:nvPr/>
          </p:nvGrpSpPr>
          <p:grpSpPr bwMode="auto">
            <a:xfrm>
              <a:off x="228600" y="1524000"/>
              <a:ext cx="2133600" cy="685800"/>
              <a:chOff x="288" y="1248"/>
              <a:chExt cx="1344" cy="432"/>
            </a:xfrm>
          </p:grpSpPr>
          <p:sp>
            <p:nvSpPr>
              <p:cNvPr id="7203" name="Text Box 35"/>
              <p:cNvSpPr txBox="1">
                <a:spLocks noChangeArrowheads="1"/>
              </p:cNvSpPr>
              <p:nvPr/>
            </p:nvSpPr>
            <p:spPr bwMode="auto">
              <a:xfrm>
                <a:off x="288" y="1248"/>
                <a:ext cx="1135" cy="288"/>
              </a:xfrm>
              <a:prstGeom prst="rect">
                <a:avLst/>
              </a:prstGeom>
              <a:solidFill>
                <a:srgbClr val="ABCDD5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 dirty="0">
                    <a:latin typeface="Arial" charset="0"/>
                  </a:rPr>
                  <a:t>Defer object creation to </a:t>
                </a:r>
                <a:br>
                  <a:rPr lang="en-US" sz="1200" dirty="0">
                    <a:latin typeface="Arial" charset="0"/>
                  </a:rPr>
                </a:br>
                <a:r>
                  <a:rPr lang="en-US" sz="1200" dirty="0">
                    <a:latin typeface="Arial" charset="0"/>
                  </a:rPr>
                  <a:t>another class</a:t>
                </a:r>
              </a:p>
            </p:txBody>
          </p:sp>
          <p:sp>
            <p:nvSpPr>
              <p:cNvPr id="7204" name="Line 36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1066800" y="4495800"/>
              <a:ext cx="1801813" cy="990600"/>
              <a:chOff x="672" y="2832"/>
              <a:chExt cx="1135" cy="624"/>
            </a:xfrm>
          </p:grpSpPr>
          <p:sp>
            <p:nvSpPr>
              <p:cNvPr id="7206" name="Text Box 38"/>
              <p:cNvSpPr txBox="1">
                <a:spLocks noChangeArrowheads="1"/>
              </p:cNvSpPr>
              <p:nvPr/>
            </p:nvSpPr>
            <p:spPr bwMode="auto">
              <a:xfrm>
                <a:off x="672" y="3168"/>
                <a:ext cx="1135" cy="288"/>
              </a:xfrm>
              <a:prstGeom prst="rect">
                <a:avLst/>
              </a:prstGeom>
              <a:solidFill>
                <a:srgbClr val="F8D888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 dirty="0">
                    <a:latin typeface="Arial" charset="0"/>
                  </a:rPr>
                  <a:t>Defer object creation to </a:t>
                </a:r>
                <a:br>
                  <a:rPr lang="en-US" sz="1200" dirty="0">
                    <a:latin typeface="Arial" charset="0"/>
                  </a:rPr>
                </a:br>
                <a:r>
                  <a:rPr lang="en-US" sz="1200" dirty="0">
                    <a:latin typeface="Arial" charset="0"/>
                  </a:rPr>
                  <a:t>another object</a:t>
                </a:r>
              </a:p>
            </p:txBody>
          </p:sp>
          <p:sp>
            <p:nvSpPr>
              <p:cNvPr id="7207" name="Line 39"/>
              <p:cNvSpPr>
                <a:spLocks noChangeShapeType="1"/>
              </p:cNvSpPr>
              <p:nvPr/>
            </p:nvSpPr>
            <p:spPr bwMode="auto">
              <a:xfrm flipV="1">
                <a:off x="1728" y="2832"/>
                <a:ext cx="48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" name="Group 40"/>
            <p:cNvGrpSpPr>
              <a:grpSpLocks/>
            </p:cNvGrpSpPr>
            <p:nvPr/>
          </p:nvGrpSpPr>
          <p:grpSpPr bwMode="auto">
            <a:xfrm>
              <a:off x="4419600" y="5257800"/>
              <a:ext cx="1946275" cy="1031875"/>
              <a:chOff x="2854" y="3312"/>
              <a:chExt cx="1226" cy="650"/>
            </a:xfrm>
          </p:grpSpPr>
          <p:sp>
            <p:nvSpPr>
              <p:cNvPr id="7209" name="Text Box 41"/>
              <p:cNvSpPr txBox="1">
                <a:spLocks noChangeArrowheads="1"/>
              </p:cNvSpPr>
              <p:nvPr/>
            </p:nvSpPr>
            <p:spPr bwMode="auto">
              <a:xfrm>
                <a:off x="2854" y="3674"/>
                <a:ext cx="1178" cy="288"/>
              </a:xfrm>
              <a:prstGeom prst="rect">
                <a:avLst/>
              </a:prstGeom>
              <a:solidFill>
                <a:srgbClr val="99FF66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 dirty="0">
                    <a:latin typeface="Arial" charset="0"/>
                  </a:rPr>
                  <a:t>Describe algorithms and </a:t>
                </a:r>
                <a:br>
                  <a:rPr lang="en-US" sz="1200" dirty="0">
                    <a:latin typeface="Arial" charset="0"/>
                  </a:rPr>
                </a:br>
                <a:r>
                  <a:rPr lang="en-US" sz="1200" dirty="0">
                    <a:latin typeface="Arial" charset="0"/>
                  </a:rPr>
                  <a:t>flow control</a:t>
                </a:r>
              </a:p>
            </p:txBody>
          </p:sp>
          <p:sp>
            <p:nvSpPr>
              <p:cNvPr id="7210" name="Line 42"/>
              <p:cNvSpPr>
                <a:spLocks noChangeShapeType="1"/>
              </p:cNvSpPr>
              <p:nvPr/>
            </p:nvSpPr>
            <p:spPr bwMode="auto">
              <a:xfrm flipV="1">
                <a:off x="3952" y="3312"/>
                <a:ext cx="128" cy="3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2743200" y="4606925"/>
              <a:ext cx="1752600" cy="1412875"/>
              <a:chOff x="1824" y="2806"/>
              <a:chExt cx="1104" cy="890"/>
            </a:xfrm>
          </p:grpSpPr>
          <p:sp>
            <p:nvSpPr>
              <p:cNvPr id="7212" name="Text Box 44"/>
              <p:cNvSpPr txBox="1">
                <a:spLocks noChangeArrowheads="1"/>
              </p:cNvSpPr>
              <p:nvPr/>
            </p:nvSpPr>
            <p:spPr bwMode="auto">
              <a:xfrm>
                <a:off x="1824" y="3408"/>
                <a:ext cx="874" cy="288"/>
              </a:xfrm>
              <a:prstGeom prst="rect">
                <a:avLst/>
              </a:prstGeom>
              <a:solidFill>
                <a:srgbClr val="FF99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200" dirty="0">
                    <a:latin typeface="Arial" charset="0"/>
                  </a:rPr>
                  <a:t>Describe ways to </a:t>
                </a:r>
                <a:br>
                  <a:rPr lang="en-US" sz="1200" dirty="0">
                    <a:latin typeface="Arial" charset="0"/>
                  </a:rPr>
                </a:br>
                <a:r>
                  <a:rPr lang="en-US" sz="1200" dirty="0">
                    <a:latin typeface="Arial" charset="0"/>
                  </a:rPr>
                  <a:t>assemble objects</a:t>
                </a:r>
              </a:p>
            </p:txBody>
          </p:sp>
          <p:sp>
            <p:nvSpPr>
              <p:cNvPr id="7213" name="Line 45"/>
              <p:cNvSpPr>
                <a:spLocks noChangeShapeType="1"/>
              </p:cNvSpPr>
              <p:nvPr/>
            </p:nvSpPr>
            <p:spPr bwMode="auto">
              <a:xfrm flipV="1">
                <a:off x="2592" y="2806"/>
                <a:ext cx="33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17" name="Round Diagonal Corner Rectangle 16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Design Patterns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10600" cy="5791200"/>
          </a:xfrm>
        </p:spPr>
        <p:txBody>
          <a:bodyPr>
            <a:normAutofit fontScale="92500" lnSpcReduction="20000"/>
          </a:bodyPr>
          <a:lstStyle/>
          <a:p>
            <a:r>
              <a:rPr lang="de-DE" sz="2800" dirty="0" smtClean="0"/>
              <a:t>Abstract the instantiation process - </a:t>
            </a:r>
            <a:r>
              <a:rPr lang="de-DE" dirty="0" smtClean="0"/>
              <a:t>Make a system independent of how its objects are created, composed, and represented</a:t>
            </a:r>
          </a:p>
          <a:p>
            <a:r>
              <a:rPr lang="en-US" sz="2800" dirty="0" smtClean="0"/>
              <a:t>Creational pattern support the creation process by helping to provide the following capabilities</a:t>
            </a:r>
          </a:p>
          <a:p>
            <a:pPr lvl="1"/>
            <a:r>
              <a:rPr lang="en-US" b="1" i="1" dirty="0" smtClean="0"/>
              <a:t>Generic instantiation </a:t>
            </a:r>
            <a:r>
              <a:rPr lang="en-US" dirty="0" smtClean="0"/>
              <a:t>– allows objects to be created in a system without having to identify a specific class type in code.</a:t>
            </a:r>
          </a:p>
          <a:p>
            <a:pPr lvl="1"/>
            <a:r>
              <a:rPr lang="en-US" b="1" i="1" dirty="0" smtClean="0"/>
              <a:t>Simplicity</a:t>
            </a:r>
            <a:r>
              <a:rPr lang="en-US" dirty="0" smtClean="0"/>
              <a:t> – some patterns make object creation easier so callers will not have to write large, complex code to instantiate an object.</a:t>
            </a:r>
          </a:p>
          <a:p>
            <a:pPr lvl="1"/>
            <a:r>
              <a:rPr lang="en-US" b="1" i="1" dirty="0" smtClean="0"/>
              <a:t>Creation constraint </a:t>
            </a:r>
            <a:r>
              <a:rPr lang="en-US" dirty="0" smtClean="0"/>
              <a:t>– some patterns create constraints on the type or number of objects that can be created within a system.</a:t>
            </a:r>
            <a:endParaRPr lang="de-DE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Five creational patterns have been documented by </a:t>
            </a:r>
            <a:r>
              <a:rPr lang="en-US" sz="2800" dirty="0" err="1" smtClean="0"/>
              <a:t>GoF</a:t>
            </a:r>
            <a:r>
              <a:rPr lang="en-US" sz="2800" b="1" dirty="0" smtClean="0"/>
              <a:t> 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sz="2800" i="1" dirty="0" smtClean="0"/>
              <a:t>Abstract Factory    		- Factory Method           - Singleton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US" sz="2800" i="1" dirty="0" smtClean="0"/>
              <a:t>Builder                 		- Prototype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ctr">
              <a:lnSpc>
                <a:spcPct val="90000"/>
              </a:lnSpc>
            </a:pPr>
            <a:r>
              <a:rPr lang="en-US" sz="4000" dirty="0" smtClean="0"/>
              <a:t>Creational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838200"/>
            <a:ext cx="8686800" cy="5715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i="1" dirty="0" smtClean="0"/>
              <a:t>Intent - </a:t>
            </a:r>
            <a:r>
              <a:rPr lang="en-US" sz="2600" dirty="0" smtClean="0"/>
              <a:t>Provide an interface for creating families of related or dependent objects, without specifying their concrete classes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000" dirty="0" smtClean="0"/>
              <a:t>Abstract Factory </a:t>
            </a:r>
          </a:p>
        </p:txBody>
      </p:sp>
      <p:pic>
        <p:nvPicPr>
          <p:cNvPr id="8" name="Picture 7" descr="absfactoryUM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1" y="1752600"/>
            <a:ext cx="4952999" cy="4932363"/>
          </a:xfrm>
          <a:prstGeom prst="rect">
            <a:avLst/>
          </a:prstGeom>
          <a:noFill/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953000" y="1905000"/>
            <a:ext cx="4038600" cy="4572000"/>
          </a:xfrm>
          <a:prstGeom prst="rect">
            <a:avLst/>
          </a:prstGeom>
          <a:noFill/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AbstractFactory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- </a:t>
            </a:r>
            <a:r>
              <a:rPr lang="en-US" sz="2000" dirty="0" smtClean="0"/>
              <a:t>Declares an interface for operations  that create abstract products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ConcreteFactory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- </a:t>
            </a:r>
            <a:r>
              <a:rPr lang="en-US" sz="2000" dirty="0" smtClean="0"/>
              <a:t>Implements the operations to create concrete product objects: usually instantiated as a Singleton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AbstractProduct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- </a:t>
            </a:r>
            <a:r>
              <a:rPr lang="en-US" sz="2000" dirty="0" smtClean="0"/>
              <a:t>Declares an interface for a type of product object; Concrete Factories produce the concrete products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ConcreteProduct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-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Defines a product object to be created by the corresponding concrete factory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86800" cy="5791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PIM is combination </a:t>
            </a:r>
            <a:r>
              <a:rPr lang="en-US" i="1" dirty="0" smtClean="0"/>
              <a:t>address book</a:t>
            </a:r>
            <a:r>
              <a:rPr lang="en-US" dirty="0" smtClean="0"/>
              <a:t>, </a:t>
            </a:r>
            <a:r>
              <a:rPr lang="en-US" i="1" dirty="0" smtClean="0"/>
              <a:t>personal planner</a:t>
            </a:r>
            <a:r>
              <a:rPr lang="en-US" dirty="0" smtClean="0"/>
              <a:t>, and </a:t>
            </a:r>
            <a:r>
              <a:rPr lang="en-US" i="1" dirty="0" smtClean="0"/>
              <a:t>appointment</a:t>
            </a:r>
            <a:r>
              <a:rPr lang="en-US" dirty="0" smtClean="0"/>
              <a:t> and </a:t>
            </a:r>
            <a:r>
              <a:rPr lang="en-US" i="1" dirty="0" smtClean="0"/>
              <a:t>contact manager</a:t>
            </a:r>
            <a:r>
              <a:rPr lang="en-US" dirty="0" smtClean="0"/>
              <a:t>, and will use the </a:t>
            </a:r>
            <a:r>
              <a:rPr lang="en-US" b="1" dirty="0" smtClean="0"/>
              <a:t>A</a:t>
            </a:r>
            <a:r>
              <a:rPr lang="en-US" b="1" i="1" dirty="0" smtClean="0"/>
              <a:t>ddress</a:t>
            </a:r>
            <a:r>
              <a:rPr lang="en-US" dirty="0" smtClean="0"/>
              <a:t> and </a:t>
            </a:r>
            <a:r>
              <a:rPr lang="en-US" b="1" i="1" dirty="0" err="1" smtClean="0"/>
              <a:t>phoneNumber</a:t>
            </a:r>
            <a:r>
              <a:rPr lang="en-US" i="1" dirty="0" smtClean="0"/>
              <a:t> </a:t>
            </a:r>
            <a:r>
              <a:rPr lang="en-US" dirty="0" smtClean="0"/>
              <a:t>data extensively.</a:t>
            </a:r>
          </a:p>
          <a:p>
            <a:pPr lvl="1"/>
            <a:r>
              <a:rPr lang="en-US" dirty="0" smtClean="0"/>
              <a:t>initially produce classes to represent your address and telephone number data. Code these classes so that they store the relevant information and </a:t>
            </a:r>
            <a:r>
              <a:rPr lang="en-US" i="1" dirty="0" smtClean="0"/>
              <a:t>enforce business rules </a:t>
            </a:r>
            <a:r>
              <a:rPr lang="en-US" dirty="0" smtClean="0"/>
              <a:t>about their format. </a:t>
            </a:r>
          </a:p>
          <a:p>
            <a:r>
              <a:rPr lang="en-US" dirty="0" smtClean="0"/>
              <a:t>Shortly after coding your classes, you realize that you have to manage address and phone information for another country – which  has different rules governing what constitutes a valid phone number and address</a:t>
            </a:r>
          </a:p>
          <a:p>
            <a:pPr lvl="1"/>
            <a:r>
              <a:rPr lang="en-US" sz="2600" dirty="0" smtClean="0"/>
              <a:t>so you modify your logic in the </a:t>
            </a:r>
            <a:r>
              <a:rPr lang="en-US" sz="2600" b="1" i="1" dirty="0" smtClean="0"/>
              <a:t>Address</a:t>
            </a:r>
            <a:r>
              <a:rPr lang="en-US" sz="2600" dirty="0" smtClean="0"/>
              <a:t> and </a:t>
            </a:r>
            <a:r>
              <a:rPr lang="en-US" sz="2600" b="1" i="1" dirty="0" err="1" smtClean="0"/>
              <a:t>PhoneNumber</a:t>
            </a:r>
            <a:r>
              <a:rPr lang="en-US" sz="2600" dirty="0" smtClean="0"/>
              <a:t> classes to take the new country into account.</a:t>
            </a:r>
          </a:p>
          <a:p>
            <a:pPr lvl="1"/>
            <a:r>
              <a:rPr lang="en-US" sz="2600" dirty="0" smtClean="0"/>
              <a:t>As more and more countries are added your classes became bloated  leading to difficulty in managing and the code will be brittle</a:t>
            </a:r>
          </a:p>
          <a:p>
            <a:r>
              <a:rPr lang="en-US" dirty="0" smtClean="0"/>
              <a:t>The Abstract Factory solves this problem- define an </a:t>
            </a:r>
            <a:r>
              <a:rPr lang="en-US" b="1" i="1" dirty="0" err="1" smtClean="0"/>
              <a:t>AddressFactory</a:t>
            </a:r>
            <a:r>
              <a:rPr lang="en-US" i="1" dirty="0" smtClean="0"/>
              <a:t>  </a:t>
            </a:r>
            <a:r>
              <a:rPr lang="en-US" dirty="0" smtClean="0"/>
              <a:t>—a generic framework for producing objects that follow the general pattern for an </a:t>
            </a:r>
            <a:r>
              <a:rPr lang="en-US" b="1" i="1" dirty="0" smtClean="0"/>
              <a:t>Address</a:t>
            </a:r>
            <a:r>
              <a:rPr lang="en-US" dirty="0" smtClean="0"/>
              <a:t> and </a:t>
            </a:r>
            <a:r>
              <a:rPr lang="en-US" b="1" i="1" dirty="0" err="1" smtClean="0"/>
              <a:t>PhoneNumber</a:t>
            </a:r>
            <a:endParaRPr lang="en-US" b="1" i="1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2800" b="1" i="1" dirty="0" smtClean="0"/>
              <a:t>Example : </a:t>
            </a:r>
            <a:r>
              <a:rPr lang="en-US" sz="2800" dirty="0" smtClean="0"/>
              <a:t>personal information manager (PIM) 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000" dirty="0" smtClean="0"/>
              <a:t>Abstract Factory…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76325"/>
            <a:ext cx="8534399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114800" y="6172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hlinkClick r:id="rId3" action="ppaction://hlinkfile"/>
              </a:rPr>
              <a:t>Source Code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867400"/>
          </a:xfrm>
        </p:spPr>
        <p:txBody>
          <a:bodyPr>
            <a:normAutofit lnSpcReduction="10000"/>
          </a:bodyPr>
          <a:lstStyle/>
          <a:p>
            <a:r>
              <a:rPr lang="en-US" sz="2800" b="1" i="1" dirty="0" smtClean="0"/>
              <a:t>Use Abstract Factory when</a:t>
            </a:r>
          </a:p>
          <a:p>
            <a:pPr lvl="1"/>
            <a:r>
              <a:rPr lang="en-US" dirty="0" smtClean="0"/>
              <a:t>A client should be independent of how its products are created</a:t>
            </a:r>
          </a:p>
          <a:p>
            <a:pPr lvl="1"/>
            <a:r>
              <a:rPr lang="en-US" dirty="0" smtClean="0"/>
              <a:t>The application should be configured with one of multiple families of products</a:t>
            </a:r>
          </a:p>
          <a:p>
            <a:pPr lvl="1"/>
            <a:r>
              <a:rPr lang="en-US" dirty="0" smtClean="0"/>
              <a:t>You want to provide a class library of products, and you want to reveal just their interfaces, not their implementations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Only class interfaces, not implementations, are required. </a:t>
            </a:r>
          </a:p>
          <a:p>
            <a:pPr>
              <a:lnSpc>
                <a:spcPct val="80000"/>
              </a:lnSpc>
            </a:pPr>
            <a:r>
              <a:rPr lang="en-US" sz="2800" b="1" i="1" dirty="0" smtClean="0"/>
              <a:t>Consequences</a:t>
            </a:r>
          </a:p>
          <a:p>
            <a:pPr lvl="1"/>
            <a:r>
              <a:rPr lang="en-US" dirty="0" smtClean="0"/>
              <a:t>Isolates concrete classes</a:t>
            </a:r>
          </a:p>
          <a:p>
            <a:pPr lvl="1"/>
            <a:r>
              <a:rPr lang="en-US" dirty="0" smtClean="0"/>
              <a:t>Makes exchanging product families easy - Just change the </a:t>
            </a:r>
            <a:r>
              <a:rPr lang="en-US" i="1" dirty="0" err="1" smtClean="0"/>
              <a:t>ConcreteFactory</a:t>
            </a:r>
            <a:endParaRPr lang="en-US" i="1" dirty="0" smtClean="0"/>
          </a:p>
          <a:p>
            <a:pPr lvl="1"/>
            <a:r>
              <a:rPr lang="en-US" dirty="0" smtClean="0"/>
              <a:t>Enforces consistency among products</a:t>
            </a:r>
          </a:p>
          <a:p>
            <a:pPr lvl="1"/>
            <a:r>
              <a:rPr lang="en-US" dirty="0" smtClean="0"/>
              <a:t>Supporting new kinds of products is difficult - Have to reprogram </a:t>
            </a:r>
            <a:r>
              <a:rPr lang="en-US" i="1" dirty="0" err="1" smtClean="0"/>
              <a:t>AbstractFactory</a:t>
            </a:r>
            <a:r>
              <a:rPr lang="en-US" i="1" dirty="0" smtClean="0"/>
              <a:t> </a:t>
            </a:r>
            <a:r>
              <a:rPr lang="en-US" dirty="0" smtClean="0"/>
              <a:t>and all subclasses. </a:t>
            </a:r>
          </a:p>
        </p:txBody>
      </p:sp>
      <p:sp>
        <p:nvSpPr>
          <p:cNvPr id="9" name="Round Diagonal Corner Rectangle 8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000" dirty="0" smtClean="0"/>
              <a:t>Abstract Factory…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86800" cy="5486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800" b="1" i="1" dirty="0" smtClean="0"/>
              <a:t>Known Uses: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Look and Feel in Swing API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Connection in JDBC API</a:t>
            </a:r>
          </a:p>
          <a:p>
            <a:pPr>
              <a:lnSpc>
                <a:spcPct val="150000"/>
              </a:lnSpc>
            </a:pPr>
            <a:r>
              <a:rPr lang="en-US" sz="3000" b="1" i="1" dirty="0" smtClean="0"/>
              <a:t>Related patterns:</a:t>
            </a:r>
            <a:endParaRPr lang="en-US" sz="3000" dirty="0" smtClean="0"/>
          </a:p>
          <a:p>
            <a:pPr lvl="1">
              <a:lnSpc>
                <a:spcPct val="150000"/>
              </a:lnSpc>
            </a:pPr>
            <a:r>
              <a:rPr lang="en-US" b="1" i="1" dirty="0" smtClean="0"/>
              <a:t>Factory method </a:t>
            </a:r>
            <a:r>
              <a:rPr lang="en-US" dirty="0" smtClean="0"/>
              <a:t>- which is often implemented with an abstract factory. </a:t>
            </a:r>
          </a:p>
          <a:p>
            <a:pPr lvl="1">
              <a:lnSpc>
                <a:spcPct val="150000"/>
              </a:lnSpc>
            </a:pPr>
            <a:r>
              <a:rPr lang="en-US" b="1" i="1" dirty="0" smtClean="0"/>
              <a:t>Singleton</a:t>
            </a:r>
            <a:r>
              <a:rPr lang="en-US" dirty="0" smtClean="0"/>
              <a:t> - often implemented with an abstract factory. </a:t>
            </a:r>
          </a:p>
          <a:p>
            <a:pPr lvl="1">
              <a:lnSpc>
                <a:spcPct val="150000"/>
              </a:lnSpc>
            </a:pPr>
            <a:r>
              <a:rPr lang="en-US" b="1" i="1" dirty="0" smtClean="0"/>
              <a:t>Prototype </a:t>
            </a:r>
            <a:r>
              <a:rPr lang="en-US" dirty="0" smtClean="0"/>
              <a:t>- often implemented with an abstract factory. </a:t>
            </a:r>
          </a:p>
          <a:p>
            <a:pPr lvl="1">
              <a:lnSpc>
                <a:spcPct val="150000"/>
              </a:lnSpc>
            </a:pPr>
            <a:r>
              <a:rPr lang="en-US" b="1" i="1" dirty="0" smtClean="0"/>
              <a:t>Facade</a:t>
            </a:r>
            <a:r>
              <a:rPr lang="en-US" dirty="0" smtClean="0"/>
              <a:t> -  often used with an abstract factory by providing an interface for creating implementing class.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000" dirty="0" smtClean="0"/>
              <a:t>Abstract</a:t>
            </a:r>
            <a:r>
              <a:rPr lang="en-US" sz="4000" b="1" dirty="0" smtClean="0"/>
              <a:t> </a:t>
            </a:r>
            <a:r>
              <a:rPr lang="en-US" sz="4000" dirty="0" smtClean="0"/>
              <a:t>Factory</a:t>
            </a:r>
            <a:r>
              <a:rPr lang="en-US" sz="4000" b="1" dirty="0" smtClean="0"/>
              <a:t>…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534400" cy="55626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Intent - </a:t>
            </a:r>
            <a:r>
              <a:rPr lang="en-US" sz="2600" dirty="0" smtClean="0"/>
              <a:t>Separate the construction of a complex object from its representation so that the same construction process can create different representations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000" dirty="0" smtClean="0"/>
              <a:t>Builder pattern </a:t>
            </a:r>
          </a:p>
        </p:txBody>
      </p:sp>
      <p:pic>
        <p:nvPicPr>
          <p:cNvPr id="5" name="Picture 5" descr="builderUM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828800"/>
            <a:ext cx="4114800" cy="472440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2286000"/>
            <a:ext cx="4572000" cy="2895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Builder-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Specifies an abstract interface for creating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parts of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object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ConcreteBuilder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Constructs and assembles parts of the product by implementing the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interface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Director -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Constructs an object using the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interface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5181600"/>
            <a:ext cx="7162800" cy="10895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74320" lvl="0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en-US" sz="2400" b="1" i="1" dirty="0" smtClean="0"/>
              <a:t>Product </a:t>
            </a:r>
            <a:r>
              <a:rPr lang="en-US" sz="2400" dirty="0" smtClean="0"/>
              <a:t>- represents the complex object under construction. Includes classes that define the constituent parts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686800" cy="57150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fr-FR" sz="2800" dirty="0" smtClean="0"/>
              <a:t>Origine of Design Patterns</a:t>
            </a:r>
          </a:p>
          <a:p>
            <a:r>
              <a:rPr lang="fr-FR" sz="2800" dirty="0" err="1" smtClean="0"/>
              <a:t>What</a:t>
            </a:r>
            <a:r>
              <a:rPr lang="fr-FR" sz="2800" dirty="0" smtClean="0"/>
              <a:t> are patterns?</a:t>
            </a:r>
          </a:p>
          <a:p>
            <a:r>
              <a:rPr lang="fr-FR" sz="2800" dirty="0" err="1" smtClean="0"/>
              <a:t>Examples</a:t>
            </a:r>
            <a:r>
              <a:rPr lang="fr-FR" sz="2800" dirty="0" smtClean="0"/>
              <a:t> of patterns</a:t>
            </a:r>
          </a:p>
          <a:p>
            <a:r>
              <a:rPr lang="fr-FR" sz="2800" dirty="0" err="1" smtClean="0"/>
              <a:t>Benefits</a:t>
            </a:r>
            <a:r>
              <a:rPr lang="fr-FR" sz="2800" dirty="0" smtClean="0"/>
              <a:t> Patterns</a:t>
            </a:r>
          </a:p>
          <a:p>
            <a:r>
              <a:rPr lang="en-US" sz="2800" dirty="0" smtClean="0"/>
              <a:t>Design Patterns Abuse</a:t>
            </a:r>
            <a:endParaRPr lang="fr-FR" sz="2800" dirty="0" smtClean="0"/>
          </a:p>
          <a:p>
            <a:r>
              <a:rPr lang="fr-FR" sz="2800" dirty="0" smtClean="0"/>
              <a:t>Types of design patterns</a:t>
            </a:r>
          </a:p>
          <a:p>
            <a:r>
              <a:rPr lang="fr-FR" sz="2800" dirty="0" smtClean="0"/>
              <a:t>Design pattern </a:t>
            </a:r>
            <a:r>
              <a:rPr lang="fr-FR" sz="2800" dirty="0" err="1" smtClean="0"/>
              <a:t>Space</a:t>
            </a:r>
            <a:endParaRPr lang="fr-FR" sz="2800" dirty="0" smtClean="0"/>
          </a:p>
          <a:p>
            <a:r>
              <a:rPr lang="fr-FR" sz="2800" dirty="0" smtClean="0"/>
              <a:t>Creational Design Patterns</a:t>
            </a:r>
            <a:endParaRPr lang="fr-FR" sz="2400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fr-FR" dirty="0" smtClean="0"/>
              <a:t>Abstract </a:t>
            </a:r>
            <a:r>
              <a:rPr lang="fr-FR" dirty="0" err="1" smtClean="0"/>
              <a:t>Factory</a:t>
            </a:r>
            <a:r>
              <a:rPr lang="fr-FR" dirty="0" smtClean="0"/>
              <a:t> pattern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fr-FR" dirty="0" err="1" smtClean="0"/>
              <a:t>Build</a:t>
            </a:r>
            <a:r>
              <a:rPr lang="fr-FR" dirty="0" smtClean="0"/>
              <a:t> Pattern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fr-FR" dirty="0" err="1" smtClean="0"/>
              <a:t>Factory</a:t>
            </a:r>
            <a:r>
              <a:rPr lang="fr-FR" dirty="0" smtClean="0"/>
              <a:t> Pattern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fr-FR" dirty="0" smtClean="0"/>
              <a:t>Prototype Pattern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fr-FR" dirty="0" err="1" smtClean="0"/>
              <a:t>Singliton</a:t>
            </a:r>
            <a:r>
              <a:rPr lang="fr-FR" dirty="0" smtClean="0"/>
              <a:t> Pattern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Contents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0140" y="990600"/>
            <a:ext cx="458526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638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PIM, users might want to manage a social calendar. To do this, you might define a class called </a:t>
            </a:r>
            <a:r>
              <a:rPr lang="en-US" sz="2400" i="1" dirty="0" smtClean="0"/>
              <a:t>Appointment</a:t>
            </a:r>
            <a:r>
              <a:rPr lang="en-US" sz="2400" dirty="0" smtClean="0"/>
              <a:t> to the information for a single event, and track information like the following:  </a:t>
            </a:r>
            <a:r>
              <a:rPr lang="en-US" sz="2400" i="1" dirty="0" smtClean="0"/>
              <a:t>Starting and ending dates, A description of the appointment, A location for the appointment, Attendees for the appointment.</a:t>
            </a:r>
          </a:p>
          <a:p>
            <a:r>
              <a:rPr lang="en-US" sz="2400" dirty="0" smtClean="0"/>
              <a:t>Naturally, this information is passed in by a user  through a constructor.</a:t>
            </a:r>
          </a:p>
          <a:p>
            <a:r>
              <a:rPr lang="en-US" sz="2400" i="1" dirty="0" smtClean="0"/>
              <a:t> However </a:t>
            </a:r>
            <a:r>
              <a:rPr lang="en-US" sz="2400" dirty="0" smtClean="0"/>
              <a:t>different kinds of information are required depending on the specific type of the appointment:  </a:t>
            </a:r>
            <a:r>
              <a:rPr lang="en-US" i="1" dirty="0" smtClean="0"/>
              <a:t>start &amp; end date, attendee, single date may be required based on the appointment</a:t>
            </a:r>
          </a:p>
          <a:p>
            <a:r>
              <a:rPr lang="en-US" sz="2400" dirty="0" smtClean="0"/>
              <a:t>Two possibilities way to mange this: </a:t>
            </a:r>
            <a:r>
              <a:rPr lang="en-US" sz="2400" i="1" dirty="0" smtClean="0"/>
              <a:t>create constructors for every type of appointment</a:t>
            </a:r>
            <a:r>
              <a:rPr lang="en-US" sz="2400" dirty="0" smtClean="0"/>
              <a:t>, or </a:t>
            </a:r>
            <a:r>
              <a:rPr lang="en-US" sz="2400" i="1" dirty="0" smtClean="0"/>
              <a:t>write an enormous constructor with a lot of functional logic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Drawbacks</a:t>
            </a:r>
          </a:p>
          <a:p>
            <a:pPr lvl="1"/>
            <a:r>
              <a:rPr lang="en-US" sz="2300" dirty="0" smtClean="0"/>
              <a:t>with multiple constructors, calling logic becomes more complex; </a:t>
            </a:r>
          </a:p>
          <a:p>
            <a:pPr lvl="1"/>
            <a:r>
              <a:rPr lang="en-US" sz="2300" dirty="0" smtClean="0"/>
              <a:t>with more functional logic built into the constructor, the code becomes more complex and harder to debug.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096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000" dirty="0" smtClean="0"/>
              <a:t>Example 1: PIM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715000"/>
          </a:xfrm>
        </p:spPr>
        <p:txBody>
          <a:bodyPr>
            <a:noAutofit/>
          </a:bodyPr>
          <a:lstStyle/>
          <a:p>
            <a:pPr lvl="1"/>
            <a:r>
              <a:rPr lang="en-US" dirty="0" smtClean="0"/>
              <a:t>Worse still, both approaches have the potential to cause problems if you later need to subclass Appointment.</a:t>
            </a:r>
          </a:p>
          <a:p>
            <a:r>
              <a:rPr lang="en-US" i="1" dirty="0" smtClean="0"/>
              <a:t>Solution</a:t>
            </a:r>
          </a:p>
          <a:p>
            <a:pPr lvl="1"/>
            <a:r>
              <a:rPr lang="en-US" dirty="0" smtClean="0"/>
              <a:t>delegate the responsibility of</a:t>
            </a:r>
            <a:r>
              <a:rPr lang="en-US" i="1" dirty="0" smtClean="0"/>
              <a:t> Appointment </a:t>
            </a:r>
            <a:r>
              <a:rPr lang="en-US" dirty="0" smtClean="0"/>
              <a:t>creation to a special </a:t>
            </a:r>
            <a:r>
              <a:rPr lang="en-US" i="1" dirty="0" err="1" smtClean="0"/>
              <a:t>AppointmentBuilder</a:t>
            </a:r>
            <a:r>
              <a:rPr lang="en-US" i="1" dirty="0" smtClean="0"/>
              <a:t> </a:t>
            </a:r>
            <a:r>
              <a:rPr lang="en-US" dirty="0" smtClean="0"/>
              <a:t>class, greatly simplifying the code for the Appointment itself.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err="1" smtClean="0"/>
              <a:t>AppointmentBuilder</a:t>
            </a:r>
            <a:r>
              <a:rPr lang="en-US" dirty="0" smtClean="0"/>
              <a:t> contains methods to create the parts of the Appointment, and you call the </a:t>
            </a:r>
            <a:r>
              <a:rPr lang="en-US" i="1" dirty="0" err="1" smtClean="0"/>
              <a:t>AppointmentBuilder</a:t>
            </a:r>
            <a:r>
              <a:rPr lang="en-US" dirty="0" smtClean="0"/>
              <a:t> methods that are relevant for the appointment type. 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err="1" smtClean="0"/>
              <a:t>AppointmentBuilder</a:t>
            </a:r>
            <a:r>
              <a:rPr lang="en-US" dirty="0" smtClean="0"/>
              <a:t> can ensure that the information passed in when creating the </a:t>
            </a:r>
            <a:r>
              <a:rPr lang="en-US" i="1" dirty="0" smtClean="0"/>
              <a:t>Appointment</a:t>
            </a:r>
            <a:r>
              <a:rPr lang="en-US" dirty="0" smtClean="0"/>
              <a:t> is valid, helping to enforce business rules. </a:t>
            </a:r>
          </a:p>
          <a:p>
            <a:pPr lvl="1"/>
            <a:r>
              <a:rPr lang="en-US" dirty="0" smtClean="0"/>
              <a:t>If you need to subclass</a:t>
            </a:r>
            <a:r>
              <a:rPr lang="en-US" i="1" dirty="0" smtClean="0"/>
              <a:t> Appointment</a:t>
            </a:r>
            <a:r>
              <a:rPr lang="en-US" dirty="0" smtClean="0"/>
              <a:t>, you either create a new builder or subclass  the existing one.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000" dirty="0" smtClean="0"/>
              <a:t>Example 1: PIM…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Builder patterns Example2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 flipH="1">
            <a:off x="6705600" y="990600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cs typeface="Arial" pitchFamily="34" charset="0"/>
                <a:hlinkClick r:id="rId2" action="ppaction://hlinkfile"/>
              </a:rPr>
              <a:t>Source Code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066800"/>
            <a:ext cx="6400800" cy="53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763000" cy="56388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Use Builder when</a:t>
            </a:r>
          </a:p>
          <a:p>
            <a:pPr lvl="1"/>
            <a:r>
              <a:rPr lang="en-US" sz="2600" dirty="0" smtClean="0"/>
              <a:t>The algorithm for creating a complex object should be independent of the parts that make up the object and how they’re assembled</a:t>
            </a:r>
          </a:p>
          <a:p>
            <a:pPr lvl="1"/>
            <a:r>
              <a:rPr lang="en-US" sz="2600" dirty="0" smtClean="0"/>
              <a:t>The construction process must allow different representations for the object being constructed</a:t>
            </a:r>
          </a:p>
          <a:p>
            <a:pPr lvl="1"/>
            <a:r>
              <a:rPr lang="en-US" sz="2600" dirty="0" smtClean="0"/>
              <a:t>The building process can be broken down into discrete steps (difference between Builder and Abstract Factory)</a:t>
            </a:r>
          </a:p>
          <a:p>
            <a:pPr>
              <a:lnSpc>
                <a:spcPct val="80000"/>
              </a:lnSpc>
            </a:pPr>
            <a:r>
              <a:rPr lang="en-US" sz="2800" b="1" i="1" dirty="0" smtClean="0"/>
              <a:t>Consequences: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It lets you vary a product's internal representation. 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It isolates code for construction and representation. </a:t>
            </a:r>
          </a:p>
          <a:p>
            <a:pPr lvl="1"/>
            <a:r>
              <a:rPr lang="en-US" dirty="0" smtClean="0"/>
              <a:t>Gives you the possibility to reuse and/or change the process and/or product independently. </a:t>
            </a:r>
          </a:p>
          <a:p>
            <a:pPr lvl="1"/>
            <a:r>
              <a:rPr lang="en-US" dirty="0" smtClean="0"/>
              <a:t>It gives you finer control over the construction process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Builder patterns…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610600" cy="541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i="1" dirty="0" smtClean="0"/>
              <a:t>Known uses: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Configuration in Hibernate API,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StringBuilder</a:t>
            </a:r>
            <a:r>
              <a:rPr lang="en-US" dirty="0" smtClean="0"/>
              <a:t> in Lang API</a:t>
            </a:r>
          </a:p>
          <a:p>
            <a:pPr>
              <a:lnSpc>
                <a:spcPct val="150000"/>
              </a:lnSpc>
            </a:pPr>
            <a:r>
              <a:rPr lang="en-US" sz="2800" b="1" i="1" dirty="0" smtClean="0"/>
              <a:t>Related patterns: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b="1" i="1" dirty="0" smtClean="0"/>
              <a:t>Abstract Factory - </a:t>
            </a:r>
            <a:r>
              <a:rPr lang="en-US" dirty="0" smtClean="0"/>
              <a:t> focuses on the layer over the factory pattern (may be simple or complex), whereas a builder pattern focuses on building a complex object from other simple objects. </a:t>
            </a:r>
          </a:p>
          <a:p>
            <a:pPr lvl="1">
              <a:lnSpc>
                <a:spcPct val="150000"/>
              </a:lnSpc>
            </a:pPr>
            <a:r>
              <a:rPr lang="en-US" b="1" i="1" dirty="0" smtClean="0"/>
              <a:t>Composite</a:t>
            </a:r>
            <a:r>
              <a:rPr lang="en-US" dirty="0" smtClean="0"/>
              <a:t>  -  often used to build a complex object.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Builder patterns…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0"/>
            <a:ext cx="8763000" cy="57150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Intent: </a:t>
            </a:r>
            <a:r>
              <a:rPr lang="en-US" sz="2600" dirty="0" smtClean="0"/>
              <a:t>Define an interface for creating an object, but let subclasses decide which class to instantiate. Factory Method lets a class defer instantiation to subclasses.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Factory Method </a:t>
            </a:r>
            <a:r>
              <a:rPr lang="en-GB" sz="4000" dirty="0" smtClean="0"/>
              <a:t>pattern</a:t>
            </a:r>
            <a:endParaRPr lang="en-US" sz="4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228600" y="5257800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b="1" i="1" dirty="0" smtClean="0"/>
              <a:t>Product </a:t>
            </a:r>
            <a:r>
              <a:rPr lang="en-US" sz="2400" dirty="0" smtClean="0"/>
              <a:t>- defines the interface of objects the factory method creates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b="1" i="1" dirty="0" err="1" smtClean="0"/>
              <a:t>ConcreteProduct</a:t>
            </a:r>
            <a:r>
              <a:rPr lang="en-US" sz="2400" b="1" i="1" dirty="0" smtClean="0"/>
              <a:t> </a:t>
            </a:r>
            <a:r>
              <a:rPr lang="en-US" sz="2400" dirty="0" smtClean="0"/>
              <a:t>- Implements the product interface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28600" y="1981200"/>
            <a:ext cx="8763000" cy="3333750"/>
            <a:chOff x="228600" y="1905000"/>
            <a:chExt cx="8458200" cy="3333750"/>
          </a:xfrm>
        </p:grpSpPr>
        <p:pic>
          <p:nvPicPr>
            <p:cNvPr id="5" name="Picture 5" descr="factorymethUML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8600" y="1905000"/>
              <a:ext cx="8458200" cy="3333750"/>
            </a:xfrm>
            <a:prstGeom prst="rect">
              <a:avLst/>
            </a:prstGeom>
            <a:noFill/>
          </p:spPr>
        </p:pic>
        <p:cxnSp>
          <p:nvCxnSpPr>
            <p:cNvPr id="9" name="Straight Arrow Connector 8"/>
            <p:cNvCxnSpPr/>
            <p:nvPr/>
          </p:nvCxnSpPr>
          <p:spPr>
            <a:xfrm rot="10800000">
              <a:off x="2286000" y="4648200"/>
              <a:ext cx="838200" cy="1588"/>
            </a:xfrm>
            <a:prstGeom prst="straightConnector1">
              <a:avLst/>
            </a:prstGeom>
            <a:ln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5029200" y="4114800"/>
            <a:ext cx="4038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b="1" i="1" dirty="0" smtClean="0"/>
              <a:t>Creator </a:t>
            </a:r>
            <a:r>
              <a:rPr lang="en-US" sz="2400" dirty="0" smtClean="0"/>
              <a:t>- declares the factory method which returns object of type product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400" b="1" i="1" dirty="0" err="1" smtClean="0"/>
              <a:t>ConcreteCreator</a:t>
            </a:r>
            <a:r>
              <a:rPr lang="en-US" sz="2400" b="1" i="1" dirty="0" smtClean="0"/>
              <a:t> </a:t>
            </a:r>
            <a:r>
              <a:rPr lang="en-US" sz="2400" dirty="0" smtClean="0"/>
              <a:t>- Overrides factory method to return instance of </a:t>
            </a:r>
            <a:r>
              <a:rPr lang="en-US" sz="2400" dirty="0" err="1" smtClean="0"/>
              <a:t>ConcreteProduct</a:t>
            </a:r>
            <a:endParaRPr lang="de-DE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86800" cy="5638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de-DE" sz="2800" b="1" i="1" dirty="0" smtClean="0"/>
              <a:t>Example - </a:t>
            </a:r>
            <a:r>
              <a:rPr lang="en-US" sz="2600" dirty="0" smtClean="0"/>
              <a:t>If we have a super class and n sub-classes, and based on data provided, we have to return the object of one of the sub-classes, we use a factory pattern.</a:t>
            </a:r>
            <a:endParaRPr lang="de-DE" sz="2600" dirty="0" smtClean="0"/>
          </a:p>
          <a:p>
            <a:pPr>
              <a:lnSpc>
                <a:spcPct val="110000"/>
              </a:lnSpc>
            </a:pPr>
            <a:r>
              <a:rPr lang="de-DE" sz="2800" b="1" i="1" dirty="0" smtClean="0"/>
              <a:t>Use the Factory Method pattern when</a:t>
            </a:r>
          </a:p>
          <a:p>
            <a:pPr marL="548640" lvl="2" indent="-274320">
              <a:lnSpc>
                <a:spcPct val="11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en-GB" sz="2600" dirty="0" smtClean="0"/>
              <a:t>a class can´t anticipate the class of objects it must create.</a:t>
            </a:r>
          </a:p>
          <a:p>
            <a:pPr marL="548640" lvl="2" indent="-274320">
              <a:lnSpc>
                <a:spcPct val="11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en-GB" sz="2600" dirty="0" smtClean="0"/>
              <a:t>a class wants its subclasses to specify the objects it creates.</a:t>
            </a:r>
          </a:p>
          <a:p>
            <a:pPr marL="548640" lvl="2" indent="-274320">
              <a:lnSpc>
                <a:spcPct val="110000"/>
              </a:lnSpc>
              <a:spcBef>
                <a:spcPts val="580"/>
              </a:spcBef>
              <a:buClr>
                <a:schemeClr val="accent1"/>
              </a:buClr>
            </a:pPr>
            <a:r>
              <a:rPr lang="en-GB" sz="2600" dirty="0" smtClean="0"/>
              <a:t>classes delegate responsibility to one of several helper subclasses, and you want to localize the knowledge of which helper subclass is the delegate.</a:t>
            </a:r>
          </a:p>
          <a:p>
            <a:pPr>
              <a:lnSpc>
                <a:spcPct val="80000"/>
              </a:lnSpc>
            </a:pPr>
            <a:r>
              <a:rPr lang="en-US" sz="2800" b="1" i="1" dirty="0" smtClean="0"/>
              <a:t>Consequences: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Provides hooks for subclasses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Connects parallel class hierarchies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Factory Method </a:t>
            </a:r>
            <a:r>
              <a:rPr lang="en-GB" sz="4000" dirty="0" smtClean="0"/>
              <a:t>pattern...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b="1" i="1" dirty="0" smtClean="0"/>
              <a:t>Known Uses - </a:t>
            </a:r>
            <a:r>
              <a:rPr lang="en-US" sz="2600" dirty="0" err="1" smtClean="0"/>
              <a:t>DriverManager</a:t>
            </a:r>
            <a:r>
              <a:rPr lang="en-US" sz="2600" dirty="0" smtClean="0"/>
              <a:t> in JDBC API, </a:t>
            </a:r>
            <a:r>
              <a:rPr lang="en-US" sz="2600" dirty="0" err="1" smtClean="0"/>
              <a:t>DocumentBuilderFactory</a:t>
            </a:r>
            <a:r>
              <a:rPr lang="en-US" sz="2600" dirty="0" smtClean="0"/>
              <a:t> in XML API</a:t>
            </a:r>
          </a:p>
          <a:p>
            <a:pPr>
              <a:lnSpc>
                <a:spcPct val="80000"/>
              </a:lnSpc>
            </a:pPr>
            <a:r>
              <a:rPr lang="en-US" sz="2800" b="1" i="1" dirty="0" smtClean="0"/>
              <a:t>Related Patterns:</a:t>
            </a:r>
          </a:p>
          <a:p>
            <a:pPr lvl="1"/>
            <a:r>
              <a:rPr lang="en-US" sz="2600" b="1" i="1" dirty="0" smtClean="0"/>
              <a:t>Abstract Factory</a:t>
            </a:r>
            <a:r>
              <a:rPr lang="en-US" sz="2600" dirty="0" smtClean="0"/>
              <a:t> -  a layer higher than a factory method. </a:t>
            </a:r>
          </a:p>
          <a:p>
            <a:pPr lvl="1"/>
            <a:r>
              <a:rPr lang="en-US" sz="2600" b="1" i="1" dirty="0" smtClean="0"/>
              <a:t>Template method </a:t>
            </a:r>
            <a:r>
              <a:rPr lang="en-US" sz="2600" dirty="0" smtClean="0"/>
              <a:t>- defines a skeleton of an algorithm to defer some steps to subclasses or avoid subclasses</a:t>
            </a:r>
            <a:r>
              <a:rPr lang="en-US" sz="2600" b="1" i="1" dirty="0" smtClean="0"/>
              <a:t> </a:t>
            </a:r>
          </a:p>
          <a:p>
            <a:pPr lvl="1"/>
            <a:r>
              <a:rPr lang="en-US" sz="2600" b="1" i="1" dirty="0" smtClean="0"/>
              <a:t>Prototype</a:t>
            </a:r>
            <a:r>
              <a:rPr lang="en-US" sz="2600" dirty="0" smtClean="0"/>
              <a:t> - creates a new object by copying an instance, so it reduces subclasses. </a:t>
            </a:r>
          </a:p>
          <a:p>
            <a:pPr lvl="1"/>
            <a:r>
              <a:rPr lang="en-US" sz="2600" b="1" i="1" dirty="0" smtClean="0"/>
              <a:t>Singleton</a:t>
            </a:r>
            <a:r>
              <a:rPr lang="en-US" sz="2600" dirty="0" smtClean="0"/>
              <a:t> - makes a returned factory method unique. </a:t>
            </a:r>
            <a:endParaRPr lang="en-US" sz="26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Factory Method </a:t>
            </a:r>
            <a:r>
              <a:rPr lang="en-GB" sz="4000" dirty="0" smtClean="0"/>
              <a:t>pattern...</a:t>
            </a:r>
            <a:endParaRPr lang="en-US" sz="4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52400" y="4648200"/>
            <a:ext cx="8839200" cy="193899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Abstract Factory </a:t>
            </a:r>
            <a:r>
              <a:rPr lang="en-US" sz="2400" b="1" dirty="0" err="1" smtClean="0"/>
              <a:t>vs</a:t>
            </a:r>
            <a:r>
              <a:rPr lang="en-US" sz="2400" b="1" dirty="0" smtClean="0"/>
              <a:t> Factory method</a:t>
            </a:r>
          </a:p>
          <a:p>
            <a:r>
              <a:rPr lang="en-US" sz="2400" dirty="0" smtClean="0"/>
              <a:t>With the Abstract Factory pattern, a class delegates the responsibility of object instantiation to another object via composition whereas the Factory Method pattern uses inheritance and relies on a subclass to handle the desired object instantiation.</a:t>
            </a: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Intent - </a:t>
            </a:r>
            <a:r>
              <a:rPr lang="en-US" sz="2600" dirty="0" smtClean="0"/>
              <a:t>Specify the kinds of objects to create using a prototypical instance, and create new objects by copying this prototype.</a:t>
            </a:r>
          </a:p>
          <a:p>
            <a:pPr lvl="1"/>
            <a:r>
              <a:rPr lang="en-US" sz="2600" dirty="0" smtClean="0"/>
              <a:t> If the cost of creating a new object is large and creation is resource intensive, we clone the object.</a:t>
            </a:r>
          </a:p>
          <a:p>
            <a:pPr>
              <a:buNone/>
            </a:pPr>
            <a:endParaRPr lang="en-US" sz="26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 dirty="0" smtClean="0"/>
              <a:t>Prototype pattern</a:t>
            </a:r>
            <a:endParaRPr lang="en-US" sz="4000" dirty="0" smtClean="0"/>
          </a:p>
        </p:txBody>
      </p:sp>
      <p:pic>
        <p:nvPicPr>
          <p:cNvPr id="6" name="Picture 5" descr="prototypeUM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819400"/>
            <a:ext cx="7543800" cy="38168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839200" cy="5943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you want to be able to copy an address entry so that the user doesn’t have to manually enter all the information when creating a new contact. One way to solve this is to perform the following steps: </a:t>
            </a:r>
          </a:p>
          <a:p>
            <a:pPr lvl="1"/>
            <a:r>
              <a:rPr lang="en-US" dirty="0" smtClean="0"/>
              <a:t>Create a new </a:t>
            </a:r>
            <a:r>
              <a:rPr lang="en-US" i="1" dirty="0" smtClean="0"/>
              <a:t>Address</a:t>
            </a:r>
            <a:r>
              <a:rPr lang="en-US" dirty="0" smtClean="0"/>
              <a:t> object &amp; copy the appropriate values from the existing </a:t>
            </a:r>
            <a:r>
              <a:rPr lang="en-US" i="1" dirty="0" smtClean="0"/>
              <a:t>Address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above step works but it violets encapsulation</a:t>
            </a:r>
          </a:p>
          <a:p>
            <a:pPr lvl="1"/>
            <a:r>
              <a:rPr lang="en-US" b="1" i="1" dirty="0" smtClean="0"/>
              <a:t>Solution </a:t>
            </a:r>
            <a:r>
              <a:rPr lang="en-US" dirty="0" smtClean="0"/>
              <a:t>- put method calls to copy the </a:t>
            </a:r>
            <a:r>
              <a:rPr lang="en-US" i="1" dirty="0" smtClean="0"/>
              <a:t>Address</a:t>
            </a:r>
            <a:r>
              <a:rPr lang="en-US" dirty="0" smtClean="0"/>
              <a:t>  information, outside of the </a:t>
            </a:r>
            <a:r>
              <a:rPr lang="en-US" i="1" dirty="0" smtClean="0"/>
              <a:t>Address</a:t>
            </a:r>
            <a:r>
              <a:rPr lang="en-US" dirty="0" smtClean="0"/>
              <a:t> class.</a:t>
            </a:r>
          </a:p>
          <a:p>
            <a:r>
              <a:rPr lang="en-US" sz="2400" dirty="0" smtClean="0"/>
              <a:t>However, this means that it becomes harder and harder to maintain the</a:t>
            </a:r>
            <a:r>
              <a:rPr lang="en-US" sz="2400" i="1" dirty="0" smtClean="0"/>
              <a:t> Address </a:t>
            </a:r>
            <a:r>
              <a:rPr lang="en-US" sz="2400" dirty="0" smtClean="0"/>
              <a:t>code, since it exists throughout the code for the project. It is also difficult to reuse the </a:t>
            </a:r>
            <a:r>
              <a:rPr lang="en-US" sz="2400" i="1" dirty="0" smtClean="0"/>
              <a:t>Address</a:t>
            </a:r>
            <a:r>
              <a:rPr lang="en-US" sz="2400" dirty="0" smtClean="0"/>
              <a:t> class in some new project in the future.</a:t>
            </a:r>
          </a:p>
          <a:p>
            <a:r>
              <a:rPr lang="en-US" sz="2400" b="1" i="1" dirty="0" smtClean="0"/>
              <a:t>Best Solution</a:t>
            </a:r>
          </a:p>
          <a:p>
            <a:pPr lvl="1"/>
            <a:r>
              <a:rPr lang="en-US" dirty="0" smtClean="0"/>
              <a:t>The copy code really belongs in the Address class itself, so why not instead define a “copy” method in the class?</a:t>
            </a:r>
          </a:p>
          <a:p>
            <a:pPr lvl="1"/>
            <a:r>
              <a:rPr lang="en-US" dirty="0" smtClean="0"/>
              <a:t>This method produces a duplicate of the Address object with the same data as the original object—the prototype.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5334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 dirty="0" smtClean="0"/>
              <a:t>Prototype pattern : PIM Example</a:t>
            </a:r>
            <a:endParaRPr lang="en-US" sz="4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6019800" y="6172200"/>
            <a:ext cx="27432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hlinkClick r:id="rId2" action="ppaction://hlinkfile"/>
              </a:rPr>
              <a:t>Source Code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410200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ctr">
              <a:lnSpc>
                <a:spcPct val="15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70C0"/>
                </a:solidFill>
              </a:rPr>
              <a:t>“Each pattern describes a problem which occurs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over and over again in our environment,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and then describes the core of the solution to that problem,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in such a way that you can use this solution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a million times over, </a:t>
            </a:r>
            <a:br>
              <a:rPr lang="en-US" sz="2800" dirty="0" smtClean="0">
                <a:solidFill>
                  <a:srgbClr val="0070C0"/>
                </a:solidFill>
              </a:rPr>
            </a:br>
            <a:r>
              <a:rPr lang="en-US" sz="2800" dirty="0" smtClean="0">
                <a:solidFill>
                  <a:srgbClr val="0070C0"/>
                </a:solidFill>
              </a:rPr>
              <a:t>without ever doing it the same way twice“</a:t>
            </a:r>
            <a:endParaRPr lang="en-GB" sz="3200" dirty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/>
              <a:t>Christopher Alexander, A Pattern Language, 1977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/>
              <a:t>Context: City Planning and Building </a:t>
            </a:r>
            <a:r>
              <a:rPr lang="en-GB" sz="2400" i="1" dirty="0" smtClean="0"/>
              <a:t>architectures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3048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 dirty="0" smtClean="0"/>
              <a:t>Origins of Design Patterns</a:t>
            </a:r>
            <a:endParaRPr lang="en-US" sz="4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lnSpcReduction="10000"/>
          </a:bodyPr>
          <a:lstStyle/>
          <a:p>
            <a:r>
              <a:rPr lang="de-DE" b="1" i="1" dirty="0" smtClean="0"/>
              <a:t>Use the Prototype pattern when</a:t>
            </a:r>
          </a:p>
          <a:p>
            <a:pPr lvl="1"/>
            <a:r>
              <a:rPr lang="en-US" dirty="0" smtClean="0"/>
              <a:t>Classes to be instantiated are specified at run-time</a:t>
            </a:r>
          </a:p>
          <a:p>
            <a:pPr lvl="1"/>
            <a:r>
              <a:rPr lang="en-US" dirty="0" smtClean="0"/>
              <a:t>It is more convenient to copy an existing instance than to create a new one</a:t>
            </a:r>
          </a:p>
          <a:p>
            <a:pPr lvl="1"/>
            <a:r>
              <a:rPr lang="en-US" dirty="0" smtClean="0"/>
              <a:t>Avoiding the creation of a factory hierarchy is needed</a:t>
            </a:r>
            <a:endParaRPr lang="en-US" b="1" i="1" dirty="0" smtClean="0"/>
          </a:p>
          <a:p>
            <a:r>
              <a:rPr lang="en-US" b="1" i="1" dirty="0" smtClean="0"/>
              <a:t>Consequences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Adding and removing products at run-time.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Specifying new objects by varying values.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Specifying new objects by varying structure.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Reduced sub-classing.</a:t>
            </a:r>
          </a:p>
          <a:p>
            <a:pPr>
              <a:lnSpc>
                <a:spcPct val="90000"/>
              </a:lnSpc>
            </a:pPr>
            <a:r>
              <a:rPr lang="en-US" b="1" i="1" dirty="0" smtClean="0"/>
              <a:t>Known uses -  </a:t>
            </a:r>
            <a:r>
              <a:rPr lang="en-US" sz="2400" dirty="0" smtClean="0"/>
              <a:t>XML API Implementation, </a:t>
            </a:r>
            <a:r>
              <a:rPr lang="en-US" sz="2400" dirty="0" err="1" smtClean="0"/>
              <a:t>SimpleDateFormat</a:t>
            </a:r>
            <a:r>
              <a:rPr lang="en-US" sz="2400" dirty="0" smtClean="0"/>
              <a:t> in </a:t>
            </a:r>
            <a:r>
              <a:rPr lang="en-US" sz="2400" dirty="0" err="1" smtClean="0"/>
              <a:t>Util</a:t>
            </a:r>
            <a:r>
              <a:rPr lang="en-US" sz="2400" dirty="0" smtClean="0"/>
              <a:t> API</a:t>
            </a:r>
          </a:p>
          <a:p>
            <a:pPr>
              <a:lnSpc>
                <a:spcPct val="90000"/>
              </a:lnSpc>
            </a:pPr>
            <a:r>
              <a:rPr lang="en-US" b="1" i="1" dirty="0" smtClean="0"/>
              <a:t>Related Patterns</a:t>
            </a:r>
          </a:p>
          <a:p>
            <a:pPr lvl="1">
              <a:lnSpc>
                <a:spcPct val="90000"/>
              </a:lnSpc>
            </a:pPr>
            <a:r>
              <a:rPr lang="en-US" b="1" i="1" dirty="0" smtClean="0"/>
              <a:t>Abstract Factory - </a:t>
            </a:r>
            <a:r>
              <a:rPr lang="en-US" dirty="0" smtClean="0"/>
              <a:t>often used together with prototype. </a:t>
            </a:r>
          </a:p>
          <a:p>
            <a:pPr lvl="1">
              <a:lnSpc>
                <a:spcPct val="90000"/>
              </a:lnSpc>
            </a:pPr>
            <a:r>
              <a:rPr lang="en-US" b="1" i="1" dirty="0" smtClean="0"/>
              <a:t>Composite - </a:t>
            </a:r>
            <a:r>
              <a:rPr lang="en-US" dirty="0" smtClean="0"/>
              <a:t>often used with prototypes to make a part-whole r/n s/p </a:t>
            </a:r>
          </a:p>
          <a:p>
            <a:pPr lvl="1">
              <a:lnSpc>
                <a:spcPct val="90000"/>
              </a:lnSpc>
            </a:pPr>
            <a:r>
              <a:rPr lang="en-US" b="1" i="1" dirty="0" smtClean="0"/>
              <a:t>Decorator- </a:t>
            </a:r>
            <a:r>
              <a:rPr lang="en-US" dirty="0" smtClean="0"/>
              <a:t>used to add additional functionality to the prototype.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 dirty="0" smtClean="0"/>
              <a:t>Prototype pattern...</a:t>
            </a:r>
            <a:endParaRPr lang="en-US" sz="4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763000" cy="5715000"/>
          </a:xfrm>
        </p:spPr>
        <p:txBody>
          <a:bodyPr>
            <a:normAutofit lnSpcReduction="10000"/>
          </a:bodyPr>
          <a:lstStyle/>
          <a:p>
            <a:r>
              <a:rPr lang="en-US" sz="2800" b="1" i="1" dirty="0" smtClean="0"/>
              <a:t>Intent: </a:t>
            </a:r>
            <a:r>
              <a:rPr lang="en-US" sz="2600" dirty="0" smtClean="0"/>
              <a:t>Ensure a class only has one instance, and provide a global point of access to it.</a:t>
            </a:r>
          </a:p>
          <a:p>
            <a:endParaRPr lang="en-US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en-US" sz="2600" dirty="0" smtClean="0"/>
          </a:p>
          <a:p>
            <a:endParaRPr lang="en-US" dirty="0" smtClean="0"/>
          </a:p>
          <a:p>
            <a:endParaRPr lang="de-DE" b="1" i="1" dirty="0" smtClean="0"/>
          </a:p>
          <a:p>
            <a:r>
              <a:rPr lang="de-DE" b="1" i="1" dirty="0" smtClean="0"/>
              <a:t>Use the Singleton pattern when </a:t>
            </a:r>
          </a:p>
          <a:p>
            <a:pPr lvl="1"/>
            <a:r>
              <a:rPr lang="en-GB" dirty="0" smtClean="0"/>
              <a:t>there must be exactly one instance of a class, and it must be accessible to clients from a well-known access point.</a:t>
            </a:r>
          </a:p>
          <a:p>
            <a:pPr lvl="1"/>
            <a:r>
              <a:rPr lang="en-GB" dirty="0" smtClean="0"/>
              <a:t>when the sole instance should be extensible by </a:t>
            </a:r>
            <a:r>
              <a:rPr lang="en-GB" dirty="0" err="1" smtClean="0"/>
              <a:t>subclassing</a:t>
            </a:r>
            <a:r>
              <a:rPr lang="en-GB" dirty="0" smtClean="0"/>
              <a:t>, and clients should be able to use an extended instance without modifying their code.</a:t>
            </a:r>
          </a:p>
          <a:p>
            <a:pPr>
              <a:buNone/>
            </a:pPr>
            <a:endParaRPr lang="en-US" sz="2600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GB" sz="4000" dirty="0" smtClean="0"/>
              <a:t>Singleton pattern...</a:t>
            </a:r>
            <a:endParaRPr lang="en-US" sz="40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380565"/>
            <a:ext cx="3962400" cy="258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52400" y="1752600"/>
            <a:ext cx="4953000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 dirty="0" smtClean="0">
                <a:solidFill>
                  <a:schemeClr val="accent2"/>
                </a:solidFill>
              </a:rPr>
              <a:t>class </a:t>
            </a:r>
            <a:r>
              <a:rPr lang="en-US" sz="2000" i="1" dirty="0" err="1" smtClean="0">
                <a:solidFill>
                  <a:schemeClr val="accent2"/>
                </a:solidFill>
              </a:rPr>
              <a:t>Singliton</a:t>
            </a:r>
            <a:r>
              <a:rPr lang="en-US" sz="2000" i="1" dirty="0" smtClean="0">
                <a:solidFill>
                  <a:schemeClr val="accent2"/>
                </a:solidFill>
              </a:rPr>
              <a:t> {</a:t>
            </a:r>
            <a:br>
              <a:rPr lang="en-US" sz="2000" i="1" dirty="0" smtClean="0">
                <a:solidFill>
                  <a:schemeClr val="accent2"/>
                </a:solidFill>
              </a:rPr>
            </a:br>
            <a:r>
              <a:rPr lang="en-US" sz="2000" i="1" dirty="0" smtClean="0">
                <a:solidFill>
                  <a:schemeClr val="accent2"/>
                </a:solidFill>
              </a:rPr>
              <a:t>     private static </a:t>
            </a:r>
            <a:r>
              <a:rPr lang="en-US" sz="2000" i="1" dirty="0" err="1" smtClean="0">
                <a:solidFill>
                  <a:schemeClr val="accent2"/>
                </a:solidFill>
              </a:rPr>
              <a:t>Singliton</a:t>
            </a:r>
            <a:r>
              <a:rPr lang="en-US" sz="2000" i="1" dirty="0" smtClean="0">
                <a:solidFill>
                  <a:schemeClr val="accent2"/>
                </a:solidFill>
              </a:rPr>
              <a:t> instance = new </a:t>
            </a:r>
            <a:r>
              <a:rPr lang="en-US" sz="2000" i="1" dirty="0" err="1" smtClean="0">
                <a:solidFill>
                  <a:schemeClr val="accent2"/>
                </a:solidFill>
              </a:rPr>
              <a:t>Singliton</a:t>
            </a:r>
            <a:r>
              <a:rPr lang="en-US" sz="2000" i="1" dirty="0" smtClean="0">
                <a:solidFill>
                  <a:schemeClr val="accent2"/>
                </a:solidFill>
              </a:rPr>
              <a:t>();</a:t>
            </a:r>
            <a:br>
              <a:rPr lang="en-US" sz="2000" i="1" dirty="0" smtClean="0">
                <a:solidFill>
                  <a:schemeClr val="accent2"/>
                </a:solidFill>
              </a:rPr>
            </a:br>
            <a:r>
              <a:rPr lang="en-US" sz="2000" i="1" dirty="0" smtClean="0">
                <a:solidFill>
                  <a:schemeClr val="accent2"/>
                </a:solidFill>
              </a:rPr>
              <a:t>     </a:t>
            </a:r>
            <a:r>
              <a:rPr lang="en-US" sz="2000" i="1" dirty="0" smtClean="0">
                <a:solidFill>
                  <a:schemeClr val="accent1"/>
                </a:solidFill>
              </a:rPr>
              <a:t>// don’t let Java give you a default public constructor</a:t>
            </a:r>
            <a:r>
              <a:rPr lang="en-US" sz="2000" i="1" dirty="0" smtClean="0">
                <a:solidFill>
                  <a:schemeClr val="accent2"/>
                </a:solidFill>
              </a:rPr>
              <a:t/>
            </a:r>
            <a:br>
              <a:rPr lang="en-US" sz="2000" i="1" dirty="0" smtClean="0">
                <a:solidFill>
                  <a:schemeClr val="accent2"/>
                </a:solidFill>
              </a:rPr>
            </a:br>
            <a:r>
              <a:rPr lang="en-US" sz="2000" i="1" dirty="0" smtClean="0">
                <a:solidFill>
                  <a:schemeClr val="accent2"/>
                </a:solidFill>
              </a:rPr>
              <a:t>     private </a:t>
            </a:r>
            <a:r>
              <a:rPr lang="en-US" sz="2000" i="1" dirty="0" err="1" smtClean="0">
                <a:solidFill>
                  <a:schemeClr val="accent2"/>
                </a:solidFill>
              </a:rPr>
              <a:t>Singliton</a:t>
            </a:r>
            <a:r>
              <a:rPr lang="en-US" sz="2000" i="1" dirty="0" smtClean="0">
                <a:solidFill>
                  <a:schemeClr val="accent2"/>
                </a:solidFill>
              </a:rPr>
              <a:t>() { }</a:t>
            </a:r>
            <a:br>
              <a:rPr lang="en-US" sz="2000" i="1" dirty="0" smtClean="0">
                <a:solidFill>
                  <a:schemeClr val="accent2"/>
                </a:solidFill>
              </a:rPr>
            </a:br>
            <a:r>
              <a:rPr lang="en-US" sz="2000" i="1" dirty="0" smtClean="0">
                <a:solidFill>
                  <a:schemeClr val="accent2"/>
                </a:solidFill>
              </a:rPr>
              <a:t>     Singleton </a:t>
            </a:r>
            <a:r>
              <a:rPr lang="en-US" sz="2000" i="1" dirty="0" err="1" smtClean="0">
                <a:solidFill>
                  <a:schemeClr val="accent2"/>
                </a:solidFill>
              </a:rPr>
              <a:t>getInstance</a:t>
            </a:r>
            <a:r>
              <a:rPr lang="en-US" sz="2000" i="1" dirty="0" smtClean="0">
                <a:solidFill>
                  <a:schemeClr val="accent2"/>
                </a:solidFill>
              </a:rPr>
              <a:t>() {</a:t>
            </a:r>
            <a:br>
              <a:rPr lang="en-US" sz="2000" i="1" dirty="0" smtClean="0">
                <a:solidFill>
                  <a:schemeClr val="accent2"/>
                </a:solidFill>
              </a:rPr>
            </a:br>
            <a:r>
              <a:rPr lang="en-US" sz="2000" i="1" dirty="0" smtClean="0">
                <a:solidFill>
                  <a:schemeClr val="accent2"/>
                </a:solidFill>
              </a:rPr>
              <a:t>          return instance;</a:t>
            </a:r>
            <a:br>
              <a:rPr lang="en-US" sz="2000" i="1" dirty="0" smtClean="0">
                <a:solidFill>
                  <a:schemeClr val="accent2"/>
                </a:solidFill>
              </a:rPr>
            </a:br>
            <a:r>
              <a:rPr lang="en-US" sz="2000" i="1" dirty="0" smtClean="0">
                <a:solidFill>
                  <a:schemeClr val="accent2"/>
                </a:solidFill>
              </a:rPr>
              <a:t>     }</a:t>
            </a:r>
            <a:br>
              <a:rPr lang="en-US" sz="2000" i="1" dirty="0" smtClean="0">
                <a:solidFill>
                  <a:schemeClr val="accent2"/>
                </a:solidFill>
              </a:rPr>
            </a:br>
            <a:r>
              <a:rPr lang="en-US" sz="2000" i="1" dirty="0" smtClean="0">
                <a:solidFill>
                  <a:schemeClr val="accent2"/>
                </a:solidFill>
              </a:rPr>
              <a:t>     ...</a:t>
            </a:r>
            <a:br>
              <a:rPr lang="en-US" sz="2000" i="1" dirty="0" smtClean="0">
                <a:solidFill>
                  <a:schemeClr val="accent2"/>
                </a:solidFill>
              </a:rPr>
            </a:br>
            <a:r>
              <a:rPr lang="en-US" sz="2000" i="1" dirty="0" smtClean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8763000" cy="5867400"/>
          </a:xfrm>
        </p:spPr>
        <p:txBody>
          <a:bodyPr vert="horz">
            <a:normAutofit lnSpcReduction="10000"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b="1" i="1" dirty="0" smtClean="0"/>
              <a:t>Consequences</a:t>
            </a:r>
          </a:p>
          <a:p>
            <a:pPr lvl="1"/>
            <a:r>
              <a:rPr lang="en-US" dirty="0" smtClean="0"/>
              <a:t>Controlled access to sole instance</a:t>
            </a:r>
          </a:p>
          <a:p>
            <a:pPr lvl="1"/>
            <a:r>
              <a:rPr lang="en-US" dirty="0" smtClean="0"/>
              <a:t>Reduced name space</a:t>
            </a:r>
          </a:p>
          <a:p>
            <a:pPr lvl="1"/>
            <a:r>
              <a:rPr lang="en-US" dirty="0" smtClean="0"/>
              <a:t>Permits refinement of operations and representations</a:t>
            </a:r>
          </a:p>
          <a:p>
            <a:pPr lvl="1"/>
            <a:r>
              <a:rPr lang="en-US" dirty="0" smtClean="0"/>
              <a:t>Permits a variable number of instances</a:t>
            </a:r>
          </a:p>
          <a:p>
            <a:pPr lvl="1"/>
            <a:r>
              <a:rPr lang="en-US" dirty="0" smtClean="0"/>
              <a:t>More flexible than class operations</a:t>
            </a:r>
          </a:p>
          <a:p>
            <a:pPr>
              <a:lnSpc>
                <a:spcPct val="80000"/>
              </a:lnSpc>
            </a:pPr>
            <a:r>
              <a:rPr lang="en-US" sz="2800" b="1" i="1" dirty="0" smtClean="0"/>
              <a:t>Known uses </a:t>
            </a:r>
            <a:r>
              <a:rPr lang="en-US" sz="2400" dirty="0" smtClean="0"/>
              <a:t>– </a:t>
            </a:r>
            <a:r>
              <a:rPr lang="en-US" sz="2400" dirty="0" err="1" smtClean="0"/>
              <a:t>LogFactory</a:t>
            </a:r>
            <a:r>
              <a:rPr lang="en-US" sz="2400" dirty="0" smtClean="0"/>
              <a:t> in Apache Log4j ,  </a:t>
            </a:r>
            <a:r>
              <a:rPr lang="en-US" sz="2400" dirty="0" err="1" smtClean="0"/>
              <a:t>SecretKeyFactory</a:t>
            </a:r>
            <a:r>
              <a:rPr lang="en-US" sz="2400" dirty="0" smtClean="0"/>
              <a:t> in crypto API</a:t>
            </a:r>
          </a:p>
          <a:p>
            <a:pPr>
              <a:lnSpc>
                <a:spcPct val="80000"/>
              </a:lnSpc>
            </a:pPr>
            <a:r>
              <a:rPr lang="en-US" sz="2800" b="1" i="1" dirty="0" smtClean="0"/>
              <a:t>Related patterns</a:t>
            </a:r>
            <a:endParaRPr lang="en-US" sz="2800" dirty="0" smtClean="0"/>
          </a:p>
          <a:p>
            <a:pPr lvl="1"/>
            <a:r>
              <a:rPr lang="en-US" b="1" i="1" dirty="0" smtClean="0"/>
              <a:t>Abstract factory</a:t>
            </a:r>
            <a:r>
              <a:rPr lang="en-US" dirty="0" smtClean="0"/>
              <a:t> - often used to return unique objects. </a:t>
            </a:r>
          </a:p>
          <a:p>
            <a:pPr lvl="1"/>
            <a:r>
              <a:rPr lang="en-US" b="1" i="1" dirty="0" smtClean="0"/>
              <a:t>Builder</a:t>
            </a:r>
            <a:r>
              <a:rPr lang="en-US" dirty="0" smtClean="0"/>
              <a:t> - used to construct a complex object, whereas a singleton is used to create a globally accessible object. </a:t>
            </a:r>
          </a:p>
          <a:p>
            <a:pPr lvl="1"/>
            <a:r>
              <a:rPr lang="en-US" b="1" i="1" dirty="0" smtClean="0"/>
              <a:t>Prototype</a:t>
            </a:r>
            <a:r>
              <a:rPr lang="en-US" dirty="0" smtClean="0"/>
              <a:t> - used to copy an object, or create an object from its prototype, whereas a singleton is used to ensure that only one prototype is guaranteed.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GB" sz="4000" dirty="0" smtClean="0"/>
              <a:t>Singleton pattern ...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8610600" cy="5562600"/>
          </a:xfrm>
        </p:spPr>
        <p:txBody>
          <a:bodyPr>
            <a:normAutofit fontScale="92500"/>
          </a:bodyPr>
          <a:lstStyle/>
          <a:p>
            <a:r>
              <a:rPr lang="en-US" sz="2800" i="1" dirty="0" smtClean="0"/>
              <a:t>Design pattern </a:t>
            </a:r>
            <a:r>
              <a:rPr lang="en-US" sz="2800" dirty="0" smtClean="0"/>
              <a:t>is </a:t>
            </a:r>
          </a:p>
          <a:p>
            <a:pPr lvl="1"/>
            <a:r>
              <a:rPr lang="en-US" dirty="0" smtClean="0"/>
              <a:t>a generalized reusable solution </a:t>
            </a:r>
          </a:p>
          <a:p>
            <a:pPr lvl="1"/>
            <a:r>
              <a:rPr lang="en-US" dirty="0" smtClean="0"/>
              <a:t>to a commonly occurring problem in software design</a:t>
            </a:r>
          </a:p>
          <a:p>
            <a:pPr lvl="1"/>
            <a:r>
              <a:rPr lang="en-US" dirty="0" smtClean="0"/>
              <a:t>in defined context ( the general situation in which pattern applies)</a:t>
            </a:r>
          </a:p>
          <a:p>
            <a:r>
              <a:rPr lang="en-US" dirty="0" smtClean="0"/>
              <a:t>A design pattern is not a finished design that can be transformed directly into code. [Patterns are not panacea]</a:t>
            </a:r>
          </a:p>
          <a:p>
            <a:pPr lvl="1"/>
            <a:r>
              <a:rPr lang="en-US" dirty="0" smtClean="0"/>
              <a:t>It is a description or template for how to solve a problem that can be used in many different situations</a:t>
            </a:r>
          </a:p>
          <a:p>
            <a:pPr algn="just"/>
            <a:r>
              <a:rPr lang="en-US" dirty="0" smtClean="0"/>
              <a:t>Many of them have been systematically documented for all software developers to use </a:t>
            </a:r>
          </a:p>
          <a:p>
            <a:pPr algn="just"/>
            <a:r>
              <a:rPr lang="en-US" dirty="0" smtClean="0"/>
              <a:t>A good pattern should b</a:t>
            </a:r>
            <a:r>
              <a:rPr lang="en-US" dirty="0" smtClean="0">
                <a:cs typeface="Times" pitchFamily="1" charset="0"/>
              </a:rPr>
              <a:t>e as general as possible contain a solution that has been proven to effectively solve the problem in the indicated context. 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What are Design Patterns?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Design patterns must be described in an easy-to-understand form so that p</a:t>
            </a:r>
            <a:r>
              <a:rPr lang="en-US" dirty="0" smtClean="0"/>
              <a:t>eople can determine when and how to use it.</a:t>
            </a:r>
          </a:p>
          <a:p>
            <a:r>
              <a:rPr lang="en-US" sz="2400" dirty="0" smtClean="0"/>
              <a:t>Minimum parameters to describe patterns are</a:t>
            </a:r>
          </a:p>
          <a:p>
            <a:pPr lvl="1"/>
            <a:r>
              <a:rPr lang="en-US" sz="2600" b="1" i="1" dirty="0" smtClean="0"/>
              <a:t>Name</a:t>
            </a:r>
            <a:r>
              <a:rPr lang="en-US" sz="2600" dirty="0" smtClean="0"/>
              <a:t> - Important because it becomes part of a design vocabulary</a:t>
            </a:r>
          </a:p>
          <a:p>
            <a:pPr lvl="1"/>
            <a:r>
              <a:rPr lang="en-US" sz="2600" b="1" i="1" dirty="0" smtClean="0"/>
              <a:t>Problem </a:t>
            </a:r>
            <a:r>
              <a:rPr lang="en-US" sz="2600" dirty="0" smtClean="0"/>
              <a:t>- describes intent, context, and when the pattern is applicable </a:t>
            </a:r>
          </a:p>
          <a:p>
            <a:pPr lvl="1"/>
            <a:r>
              <a:rPr lang="en-US" sz="2600" b="1" i="1" dirty="0" smtClean="0"/>
              <a:t>Solution  </a:t>
            </a:r>
            <a:r>
              <a:rPr lang="en-US" sz="2600" dirty="0" smtClean="0"/>
              <a:t>- Design elements and their relationships. </a:t>
            </a:r>
          </a:p>
          <a:p>
            <a:pPr lvl="3"/>
            <a:r>
              <a:rPr lang="en-US" sz="2400" dirty="0" smtClean="0"/>
              <a:t>Abstract: must be specialized</a:t>
            </a:r>
          </a:p>
          <a:p>
            <a:pPr lvl="1"/>
            <a:r>
              <a:rPr lang="en-US" sz="2600" b="1" i="1" dirty="0" smtClean="0"/>
              <a:t>Consequences</a:t>
            </a:r>
            <a:r>
              <a:rPr lang="en-US" dirty="0" smtClean="0"/>
              <a:t> </a:t>
            </a:r>
            <a:r>
              <a:rPr lang="en-US" sz="2600" dirty="0" smtClean="0"/>
              <a:t>- Tradeoffs of applying the pattern</a:t>
            </a:r>
          </a:p>
          <a:p>
            <a:pPr lvl="3"/>
            <a:r>
              <a:rPr lang="en-US" sz="2400" dirty="0" smtClean="0"/>
              <a:t>Each pattern has costs as well as benefits</a:t>
            </a:r>
          </a:p>
          <a:p>
            <a:pPr lvl="3"/>
            <a:r>
              <a:rPr lang="en-US" sz="2400" dirty="0" smtClean="0"/>
              <a:t>Issues include flexibility, extensibility, etc.</a:t>
            </a:r>
          </a:p>
          <a:p>
            <a:r>
              <a:rPr lang="en-US" sz="2800" dirty="0" smtClean="0"/>
              <a:t>Each pattern in </a:t>
            </a:r>
            <a:r>
              <a:rPr lang="en-US" sz="2800" dirty="0" err="1" smtClean="0"/>
              <a:t>GoF</a:t>
            </a:r>
            <a:r>
              <a:rPr lang="en-US" sz="2800" dirty="0" smtClean="0"/>
              <a:t> is documented with following specifications: </a:t>
            </a:r>
          </a:p>
          <a:p>
            <a:pPr lvl="1"/>
            <a:r>
              <a:rPr lang="en-US" dirty="0" smtClean="0"/>
              <a:t>Intent, also known as, motivation,  applicability, structure, participants, collaborations, consequences, implementation, sample code, known uses, related patterns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Elements of Design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I have used the following parameters to describe each pattern</a:t>
            </a:r>
          </a:p>
          <a:p>
            <a:pPr lvl="1"/>
            <a:r>
              <a:rPr lang="en-US" b="1" dirty="0" smtClean="0"/>
              <a:t>Intent - </a:t>
            </a:r>
            <a:r>
              <a:rPr lang="en-US" dirty="0" smtClean="0"/>
              <a:t>A short statement that answers the following questions: What does the design pattern do? What is its rationale and intent? What particular design issue or problem does it address?</a:t>
            </a:r>
          </a:p>
          <a:p>
            <a:pPr lvl="1"/>
            <a:r>
              <a:rPr lang="en-US" b="1" dirty="0" smtClean="0"/>
              <a:t>Motivation or Example- </a:t>
            </a:r>
            <a:r>
              <a:rPr lang="en-US" dirty="0" smtClean="0"/>
              <a:t>A scenario that illustrates a design problem and how the class and object structures in the pattern solve the problem. The scenario will help you understand the more abstract description of the pattern.</a:t>
            </a:r>
          </a:p>
          <a:p>
            <a:pPr lvl="1"/>
            <a:r>
              <a:rPr lang="en-US" b="1" dirty="0" smtClean="0"/>
              <a:t>Applicability- </a:t>
            </a:r>
            <a:r>
              <a:rPr lang="en-US" dirty="0" smtClean="0"/>
              <a:t>What are the situations in which the design pattern can be applied? What are examples of poor designs that the pattern can address? How can you recognize these situations?</a:t>
            </a:r>
          </a:p>
          <a:p>
            <a:pPr lvl="1"/>
            <a:r>
              <a:rPr lang="en-US" b="1" dirty="0" smtClean="0"/>
              <a:t>Consequences- </a:t>
            </a:r>
            <a:r>
              <a:rPr lang="en-US" dirty="0" smtClean="0"/>
              <a:t>How does the pattern support its objectives? What are the trade-offs and results of using the pattern? What aspect of system structure does it let you vary independently?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Known Uses</a:t>
            </a:r>
          </a:p>
          <a:p>
            <a:pPr lvl="1"/>
            <a:r>
              <a:rPr lang="en-US" b="1" dirty="0" smtClean="0"/>
              <a:t>Related Patterns - </a:t>
            </a:r>
            <a:r>
              <a:rPr lang="en-US" dirty="0" smtClean="0"/>
              <a:t>What design patterns are closely related to this one? What are the important differences? With which other patterns should this one be used?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Elements of Design Patterns……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610600" cy="556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Design patterns you have already seen </a:t>
            </a:r>
          </a:p>
          <a:p>
            <a:pPr lvl="1"/>
            <a:r>
              <a:rPr lang="en-US" sz="2600" dirty="0" smtClean="0"/>
              <a:t>Encapsulation (Data Hiding)</a:t>
            </a:r>
          </a:p>
          <a:p>
            <a:pPr lvl="1"/>
            <a:r>
              <a:rPr lang="en-US" sz="2600" dirty="0" smtClean="0"/>
              <a:t>Sub-classing (Inheritance)</a:t>
            </a:r>
          </a:p>
          <a:p>
            <a:pPr lvl="1"/>
            <a:r>
              <a:rPr lang="en-US" sz="2600" dirty="0" smtClean="0"/>
              <a:t>Iteration</a:t>
            </a:r>
          </a:p>
          <a:p>
            <a:pPr lvl="1"/>
            <a:r>
              <a:rPr lang="en-US" sz="2600" dirty="0" smtClean="0"/>
              <a:t>Exceptions</a:t>
            </a:r>
          </a:p>
          <a:p>
            <a:r>
              <a:rPr lang="en-US" sz="2800" b="1" i="1" dirty="0" smtClean="0"/>
              <a:t>Encapsulation Pattern</a:t>
            </a:r>
          </a:p>
          <a:p>
            <a:pPr lvl="1"/>
            <a:r>
              <a:rPr lang="en-US" sz="2600" b="1" dirty="0" smtClean="0"/>
              <a:t>Problem:</a:t>
            </a:r>
            <a:r>
              <a:rPr lang="en-US" sz="2600" dirty="0" smtClean="0"/>
              <a:t> Exposed fields are directly manipulated from outside, leading to undesirable dependences that prevent changing the implementation.</a:t>
            </a:r>
          </a:p>
          <a:p>
            <a:pPr lvl="1"/>
            <a:r>
              <a:rPr lang="en-US" sz="2600" b="1" dirty="0" smtClean="0"/>
              <a:t>Solution:</a:t>
            </a:r>
            <a:r>
              <a:rPr lang="en-US" sz="2600" dirty="0" smtClean="0"/>
              <a:t> Hide some components, permitting only stylized access to the object.</a:t>
            </a:r>
            <a:endParaRPr lang="en-US" sz="2600" b="1" i="1" dirty="0" smtClean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17220" lvl="1" indent="-342900" algn="ctr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fr-FR" sz="4000" dirty="0" err="1" smtClean="0"/>
              <a:t>Examples</a:t>
            </a:r>
            <a:r>
              <a:rPr lang="fr-FR" sz="4000" dirty="0" smtClean="0"/>
              <a:t> of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lnSpcReduction="100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b="1" i="1" dirty="0" smtClean="0"/>
              <a:t>Sub-classing pattern</a:t>
            </a:r>
          </a:p>
          <a:p>
            <a:pPr lvl="1"/>
            <a:r>
              <a:rPr lang="en-US" sz="2200" b="1" dirty="0" smtClean="0"/>
              <a:t>Problem:</a:t>
            </a:r>
            <a:r>
              <a:rPr lang="en-US" sz="2200" dirty="0" smtClean="0"/>
              <a:t> Similar abstractions have similar members (fields and methods). Repeating these is tedious, error-prone, and a maintenance headache.</a:t>
            </a:r>
          </a:p>
          <a:p>
            <a:pPr lvl="1"/>
            <a:r>
              <a:rPr lang="en-US" sz="2200" b="1" dirty="0" smtClean="0"/>
              <a:t>Solution:</a:t>
            </a:r>
            <a:r>
              <a:rPr lang="en-US" sz="2200" dirty="0" smtClean="0"/>
              <a:t> Inherit default members from a super-class; select the correct implementation via run-time dispatching.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b="1" i="1" dirty="0" smtClean="0"/>
              <a:t>Iteration pattern</a:t>
            </a:r>
          </a:p>
          <a:p>
            <a:pPr lvl="1"/>
            <a:r>
              <a:rPr lang="en-US" sz="2200" b="1" dirty="0" smtClean="0"/>
              <a:t>Problem:</a:t>
            </a:r>
            <a:r>
              <a:rPr lang="en-US" sz="2200" dirty="0" smtClean="0"/>
              <a:t> Clients that wish to access all members of a collection must perform a specialized traversal for each data structure. </a:t>
            </a:r>
          </a:p>
          <a:p>
            <a:pPr lvl="1"/>
            <a:r>
              <a:rPr lang="en-US" sz="2200" b="1" dirty="0" smtClean="0"/>
              <a:t>Solution:</a:t>
            </a:r>
            <a:r>
              <a:rPr lang="en-US" sz="2200" dirty="0" smtClean="0"/>
              <a:t> Implementations perform traversals. The results are communicated to clients via a standard interface. 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600" b="1" i="1" dirty="0" smtClean="0"/>
              <a:t>Exceptions Pattern</a:t>
            </a:r>
          </a:p>
          <a:p>
            <a:pPr lvl="1"/>
            <a:r>
              <a:rPr lang="en-US" sz="2200" b="1" dirty="0" smtClean="0"/>
              <a:t>Problem:</a:t>
            </a:r>
            <a:r>
              <a:rPr lang="en-US" sz="2200" dirty="0" smtClean="0"/>
              <a:t> Code is cluttered with error-handling code.</a:t>
            </a:r>
          </a:p>
          <a:p>
            <a:pPr lvl="1"/>
            <a:r>
              <a:rPr lang="en-US" sz="2200" b="1" dirty="0" smtClean="0"/>
              <a:t>Solution:</a:t>
            </a:r>
            <a:r>
              <a:rPr lang="en-US" sz="2200" dirty="0" smtClean="0"/>
              <a:t> Errors occurring in one part of the code should often be handled elsewhere. Use language structures for throwing and catching exceptions.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2286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17220" lvl="1" indent="-342900" algn="ctr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fr-FR" sz="4000" dirty="0" err="1" smtClean="0"/>
              <a:t>Examples</a:t>
            </a:r>
            <a:r>
              <a:rPr lang="fr-FR" sz="4000" dirty="0" smtClean="0"/>
              <a:t> of patterns…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14400"/>
            <a:ext cx="88392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Speed up the development process by providing tested, proven development paradigms.</a:t>
            </a:r>
          </a:p>
          <a:p>
            <a:r>
              <a:rPr lang="en-US" sz="2800" dirty="0" smtClean="0"/>
              <a:t>Shared language of design</a:t>
            </a:r>
          </a:p>
          <a:p>
            <a:pPr lvl="1"/>
            <a:r>
              <a:rPr lang="en-US" sz="2600" dirty="0" smtClean="0"/>
              <a:t>Increases communication bandwidth because it has consistent documentation </a:t>
            </a:r>
          </a:p>
          <a:p>
            <a:pPr lvl="1"/>
            <a:r>
              <a:rPr lang="en-US" sz="2600" dirty="0" smtClean="0"/>
              <a:t>Decreases misunderstandings</a:t>
            </a:r>
          </a:p>
          <a:p>
            <a:r>
              <a:rPr lang="en-US" sz="2800" dirty="0" smtClean="0"/>
              <a:t>Learn from experience</a:t>
            </a:r>
          </a:p>
          <a:p>
            <a:pPr lvl="1"/>
            <a:r>
              <a:rPr lang="en-US" sz="2600" dirty="0" smtClean="0"/>
              <a:t>Becoming a good designer is hard</a:t>
            </a:r>
          </a:p>
          <a:p>
            <a:pPr lvl="2"/>
            <a:r>
              <a:rPr lang="en-US" sz="2600" dirty="0" smtClean="0"/>
              <a:t>Understanding good designs is a first step</a:t>
            </a:r>
          </a:p>
          <a:p>
            <a:pPr lvl="1"/>
            <a:r>
              <a:rPr lang="en-US" sz="2600" dirty="0" smtClean="0"/>
              <a:t>Tested solutions to common problems</a:t>
            </a:r>
          </a:p>
          <a:p>
            <a:r>
              <a:rPr lang="en-US" sz="2800" dirty="0" smtClean="0"/>
              <a:t>Used to achieve the following quality attributes; </a:t>
            </a:r>
          </a:p>
          <a:p>
            <a:pPr lvl="1"/>
            <a:r>
              <a:rPr lang="en-US" dirty="0" smtClean="0"/>
              <a:t>Modifiability, Exchangeability, Reusability, Extensibility, Maintainability, Reliability, Testability</a:t>
            </a:r>
          </a:p>
          <a:p>
            <a:r>
              <a:rPr lang="en-US" sz="2800" dirty="0" smtClean="0"/>
              <a:t>Patterns help you to manage software complexity.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457200" y="152400"/>
            <a:ext cx="8305800" cy="6858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smtClean="0"/>
              <a:t>Why Patterns?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2989</TotalTime>
  <Words>2767</Words>
  <Application>Microsoft Office PowerPoint</Application>
  <PresentationFormat>On-screen Show (4:3)</PresentationFormat>
  <Paragraphs>300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Equity</vt:lpstr>
      <vt:lpstr>Chapter 2: Design Patterns [Creational Patterns]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esubalew</dc:creator>
  <cp:lastModifiedBy>PRLAB</cp:lastModifiedBy>
  <cp:revision>262</cp:revision>
  <dcterms:created xsi:type="dcterms:W3CDTF">2011-03-02T05:44:22Z</dcterms:created>
  <dcterms:modified xsi:type="dcterms:W3CDTF">2011-05-04T18:29:29Z</dcterms:modified>
</cp:coreProperties>
</file>