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15" r:id="rId2"/>
    <p:sldId id="257" r:id="rId3"/>
    <p:sldId id="258" r:id="rId4"/>
    <p:sldId id="259" r:id="rId5"/>
    <p:sldId id="316" r:id="rId6"/>
    <p:sldId id="319" r:id="rId7"/>
    <p:sldId id="320" r:id="rId8"/>
    <p:sldId id="317" r:id="rId9"/>
    <p:sldId id="261" r:id="rId10"/>
    <p:sldId id="262" r:id="rId11"/>
    <p:sldId id="263" r:id="rId12"/>
    <p:sldId id="264" r:id="rId13"/>
    <p:sldId id="265" r:id="rId14"/>
    <p:sldId id="266" r:id="rId15"/>
    <p:sldId id="267" r:id="rId16"/>
    <p:sldId id="268" r:id="rId17"/>
    <p:sldId id="269" r:id="rId18"/>
    <p:sldId id="324" r:id="rId19"/>
    <p:sldId id="270" r:id="rId20"/>
    <p:sldId id="322" r:id="rId21"/>
    <p:sldId id="271" r:id="rId22"/>
    <p:sldId id="272" r:id="rId23"/>
    <p:sldId id="273" r:id="rId24"/>
    <p:sldId id="275" r:id="rId25"/>
    <p:sldId id="276" r:id="rId26"/>
    <p:sldId id="277" r:id="rId27"/>
    <p:sldId id="323"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100" d="100"/>
          <a:sy n="100" d="100"/>
        </p:scale>
        <p:origin x="-702"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D4ADB-002F-4C47-A87E-ABF236AC4B02}" type="datetimeFigureOut">
              <a:rPr lang="en-US" smtClean="0"/>
              <a:pPr/>
              <a:t>5/5/2011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403357-00A1-414A-8FC2-6C41232A8C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09142D1-8382-4F86-9515-479058F64AFA}" type="datetimeFigureOut">
              <a:rPr lang="en-US" smtClean="0"/>
              <a:pPr/>
              <a:t>5/5/2011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66ACA7B-C8FF-49C4-8338-DA56AAC3776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9142D1-8382-4F86-9515-479058F64AFA}"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ACA7B-C8FF-49C4-8338-DA56AAC377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9142D1-8382-4F86-9515-479058F64AFA}"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ACA7B-C8FF-49C4-8338-DA56AAC377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9142D1-8382-4F86-9515-479058F64AFA}" type="datetimeFigureOut">
              <a:rPr lang="en-US" smtClean="0"/>
              <a:pPr/>
              <a:t>5/5/2011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ACA7B-C8FF-49C4-8338-DA56AAC3776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9142D1-8382-4F86-9515-479058F64AFA}" type="datetimeFigureOut">
              <a:rPr lang="en-US" smtClean="0"/>
              <a:pPr/>
              <a:t>5/5/2011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66ACA7B-C8FF-49C4-8338-DA56AAC3776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09142D1-8382-4F86-9515-479058F64AFA}" type="datetimeFigureOut">
              <a:rPr lang="en-US" smtClean="0"/>
              <a:pPr/>
              <a:t>5/5/2011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ACA7B-C8FF-49C4-8338-DA56AAC3776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09142D1-8382-4F86-9515-479058F64AFA}" type="datetimeFigureOut">
              <a:rPr lang="en-US" smtClean="0"/>
              <a:pPr/>
              <a:t>5/5/2011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ACA7B-C8FF-49C4-8338-DA56AAC3776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9142D1-8382-4F86-9515-479058F64AFA}" type="datetimeFigureOut">
              <a:rPr lang="en-US" smtClean="0"/>
              <a:pPr/>
              <a:t>5/5/2011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ACA7B-C8FF-49C4-8338-DA56AAC377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142D1-8382-4F86-9515-479058F64AFA}" type="datetimeFigureOut">
              <a:rPr lang="en-US" smtClean="0"/>
              <a:pPr/>
              <a:t>5/5/2011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ACA7B-C8FF-49C4-8338-DA56AAC377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9142D1-8382-4F86-9515-479058F64AFA}" type="datetimeFigureOut">
              <a:rPr lang="en-US" smtClean="0"/>
              <a:pPr/>
              <a:t>5/5/2011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ACA7B-C8FF-49C4-8338-DA56AAC3776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9142D1-8382-4F86-9515-479058F64AFA}" type="datetimeFigureOut">
              <a:rPr lang="en-US" smtClean="0"/>
              <a:pPr/>
              <a:t>5/5/2011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66ACA7B-C8FF-49C4-8338-DA56AAC3776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09142D1-8382-4F86-9515-479058F64AFA}" type="datetimeFigureOut">
              <a:rPr lang="en-US" smtClean="0"/>
              <a:pPr/>
              <a:t>5/5/2011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66ACA7B-C8FF-49C4-8338-DA56AAC377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810000"/>
            <a:ext cx="6400800" cy="990600"/>
          </a:xfrm>
        </p:spPr>
        <p:txBody>
          <a:bodyPr>
            <a:normAutofit fontScale="62500" lnSpcReduction="20000"/>
          </a:bodyPr>
          <a:lstStyle/>
          <a:p>
            <a:pPr algn="r"/>
            <a:endParaRPr lang="en-US" dirty="0" smtClean="0"/>
          </a:p>
          <a:p>
            <a:pPr algn="r"/>
            <a:endParaRPr lang="en-US" dirty="0" smtClean="0"/>
          </a:p>
          <a:p>
            <a:pPr algn="r"/>
            <a:r>
              <a:rPr lang="en-US" sz="4500" dirty="0" smtClean="0"/>
              <a:t>By Esubalew</a:t>
            </a:r>
            <a:endParaRPr lang="en-US" sz="4500" dirty="0"/>
          </a:p>
        </p:txBody>
      </p:sp>
      <p:sp>
        <p:nvSpPr>
          <p:cNvPr id="2" name="Title 1"/>
          <p:cNvSpPr>
            <a:spLocks noGrp="1"/>
          </p:cNvSpPr>
          <p:nvPr>
            <p:ph type="ctrTitle"/>
          </p:nvPr>
        </p:nvSpPr>
        <p:spPr>
          <a:xfrm>
            <a:off x="152400" y="1505930"/>
            <a:ext cx="8686800" cy="1470025"/>
          </a:xfrm>
        </p:spPr>
        <p:txBody>
          <a:bodyPr/>
          <a:lstStyle/>
          <a:p>
            <a:r>
              <a:rPr smtClean="0"/>
              <a:t>Chapter 2: Design Patterns </a:t>
            </a:r>
            <a:br>
              <a:rPr smtClean="0"/>
            </a:br>
            <a:r>
              <a:rPr smtClean="0"/>
              <a:t>[Structural Patterns]</a:t>
            </a:r>
          </a:p>
        </p:txBody>
      </p:sp>
      <p:pic>
        <p:nvPicPr>
          <p:cNvPr id="4" name="Picture 2" descr="C:\Users\esubalew\Desktop\Froly\logo\BDU_logo.gif"/>
          <p:cNvPicPr>
            <a:picLocks noChangeAspect="1" noChangeArrowheads="1"/>
          </p:cNvPicPr>
          <p:nvPr/>
        </p:nvPicPr>
        <p:blipFill>
          <a:blip r:embed="rId2"/>
          <a:srcRect/>
          <a:stretch>
            <a:fillRect/>
          </a:stretch>
        </p:blipFill>
        <p:spPr bwMode="auto">
          <a:xfrm>
            <a:off x="2209800" y="3886200"/>
            <a:ext cx="1295400" cy="127463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838200"/>
            <a:ext cx="8839200" cy="5105400"/>
          </a:xfrm>
        </p:spPr>
        <p:txBody>
          <a:bodyPr>
            <a:normAutofit/>
          </a:bodyPr>
          <a:lstStyle/>
          <a:p>
            <a:r>
              <a:rPr lang="en-US" sz="2800" b="1" i="1" dirty="0" smtClean="0"/>
              <a:t>Intent: </a:t>
            </a:r>
            <a:r>
              <a:rPr lang="en-US" sz="2400" dirty="0" smtClean="0"/>
              <a:t>Decouple an abstraction from its implementation so that the two can vary independently. The Bridge pattern is used to separate the interface of class from its implementation, so that either can be varied separately.</a:t>
            </a:r>
          </a:p>
          <a:p>
            <a:pPr>
              <a:lnSpc>
                <a:spcPct val="90000"/>
              </a:lnSpc>
              <a:buFontTx/>
              <a:buNone/>
            </a:pPr>
            <a:endParaRPr lang="en-US" sz="2800" dirty="0" smtClean="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Bridge Pattern</a:t>
            </a:r>
          </a:p>
        </p:txBody>
      </p:sp>
      <p:pic>
        <p:nvPicPr>
          <p:cNvPr id="5" name="Picture 5" descr="bridgeUML"/>
          <p:cNvPicPr>
            <a:picLocks noChangeAspect="1" noChangeArrowheads="1"/>
          </p:cNvPicPr>
          <p:nvPr/>
        </p:nvPicPr>
        <p:blipFill>
          <a:blip r:embed="rId2"/>
          <a:srcRect/>
          <a:stretch>
            <a:fillRect/>
          </a:stretch>
        </p:blipFill>
        <p:spPr bwMode="auto">
          <a:xfrm>
            <a:off x="1828800" y="2057400"/>
            <a:ext cx="7162800" cy="3505200"/>
          </a:xfrm>
          <a:prstGeom prst="rect">
            <a:avLst/>
          </a:prstGeom>
          <a:noFill/>
        </p:spPr>
      </p:pic>
      <p:sp>
        <p:nvSpPr>
          <p:cNvPr id="6" name="Rectangle 5"/>
          <p:cNvSpPr/>
          <p:nvPr/>
        </p:nvSpPr>
        <p:spPr>
          <a:xfrm>
            <a:off x="228600" y="5505271"/>
            <a:ext cx="8763000" cy="1200329"/>
          </a:xfrm>
          <a:prstGeom prst="rect">
            <a:avLst/>
          </a:prstGeom>
        </p:spPr>
        <p:txBody>
          <a:bodyPr wrap="square">
            <a:spAutoFit/>
          </a:bodyPr>
          <a:lstStyle/>
          <a:p>
            <a:r>
              <a:rPr lang="en-US" sz="2400" dirty="0" smtClean="0"/>
              <a:t>•</a:t>
            </a:r>
            <a:r>
              <a:rPr lang="en-US" sz="2400" i="1" dirty="0" smtClean="0"/>
              <a:t>Refined Abstraction </a:t>
            </a:r>
            <a:r>
              <a:rPr lang="en-US" sz="2400" dirty="0" smtClean="0"/>
              <a:t>extends the interface defined by Abstraction.</a:t>
            </a:r>
          </a:p>
          <a:p>
            <a:r>
              <a:rPr lang="en-US" sz="2400" dirty="0" smtClean="0"/>
              <a:t>•</a:t>
            </a:r>
            <a:r>
              <a:rPr lang="en-US" sz="2400" i="1" dirty="0" err="1" smtClean="0"/>
              <a:t>Implementor</a:t>
            </a:r>
            <a:r>
              <a:rPr lang="en-US" sz="2400" dirty="0" smtClean="0"/>
              <a:t> defines the interface for implementation classes.</a:t>
            </a:r>
          </a:p>
          <a:p>
            <a:r>
              <a:rPr lang="en-US" sz="2400" dirty="0" smtClean="0"/>
              <a:t>•</a:t>
            </a:r>
            <a:r>
              <a:rPr lang="en-US" sz="2400" i="1" dirty="0" err="1" smtClean="0"/>
              <a:t>ConcreteImplementor</a:t>
            </a:r>
            <a:r>
              <a:rPr lang="en-US" sz="2400" i="1" dirty="0" smtClean="0"/>
              <a:t> </a:t>
            </a:r>
            <a:r>
              <a:rPr lang="en-US" sz="2400" dirty="0" smtClean="0"/>
              <a:t>implements the </a:t>
            </a:r>
            <a:r>
              <a:rPr lang="en-US" sz="2400" dirty="0" err="1" smtClean="0"/>
              <a:t>Implementor</a:t>
            </a:r>
            <a:r>
              <a:rPr lang="en-US" sz="2400" dirty="0" smtClean="0"/>
              <a:t> interface.</a:t>
            </a:r>
            <a:endParaRPr lang="en-US" sz="2400" dirty="0"/>
          </a:p>
        </p:txBody>
      </p:sp>
      <p:sp>
        <p:nvSpPr>
          <p:cNvPr id="7" name="Rectangle 6"/>
          <p:cNvSpPr/>
          <p:nvPr/>
        </p:nvSpPr>
        <p:spPr>
          <a:xfrm>
            <a:off x="152400" y="3101876"/>
            <a:ext cx="2590800" cy="1938992"/>
          </a:xfrm>
          <a:prstGeom prst="rect">
            <a:avLst/>
          </a:prstGeom>
        </p:spPr>
        <p:txBody>
          <a:bodyPr wrap="square">
            <a:spAutoFit/>
          </a:bodyPr>
          <a:lstStyle/>
          <a:p>
            <a:pPr>
              <a:buFont typeface="Arial" pitchFamily="34" charset="0"/>
              <a:buChar char="•"/>
            </a:pPr>
            <a:r>
              <a:rPr lang="en-US" sz="2400" i="1" dirty="0" smtClean="0"/>
              <a:t>Abstraction</a:t>
            </a:r>
            <a:r>
              <a:rPr lang="en-US" sz="2400" dirty="0" smtClean="0"/>
              <a:t> defines the abstract interface and maintains the </a:t>
            </a:r>
            <a:r>
              <a:rPr lang="en-US" sz="2400" dirty="0" err="1" smtClean="0"/>
              <a:t>Implementor</a:t>
            </a:r>
            <a:r>
              <a:rPr lang="en-US" sz="2400" dirty="0" smtClean="0"/>
              <a:t> reference.</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Bridge Pattern …</a:t>
            </a:r>
          </a:p>
        </p:txBody>
      </p:sp>
      <p:pic>
        <p:nvPicPr>
          <p:cNvPr id="2050" name="Picture 2"/>
          <p:cNvPicPr>
            <a:picLocks noChangeAspect="1" noChangeArrowheads="1"/>
          </p:cNvPicPr>
          <p:nvPr/>
        </p:nvPicPr>
        <p:blipFill>
          <a:blip r:embed="rId2"/>
          <a:srcRect/>
          <a:stretch>
            <a:fillRect/>
          </a:stretch>
        </p:blipFill>
        <p:spPr bwMode="auto">
          <a:xfrm>
            <a:off x="304800" y="1066800"/>
            <a:ext cx="8839200" cy="4672013"/>
          </a:xfrm>
          <a:prstGeom prst="rect">
            <a:avLst/>
          </a:prstGeom>
          <a:noFill/>
          <a:ln w="9525">
            <a:noFill/>
            <a:miter lim="800000"/>
            <a:headEnd/>
            <a:tailEnd/>
          </a:ln>
          <a:effectLst/>
        </p:spPr>
      </p:pic>
      <p:sp>
        <p:nvSpPr>
          <p:cNvPr id="6" name="TextBox 5"/>
          <p:cNvSpPr txBox="1"/>
          <p:nvPr/>
        </p:nvSpPr>
        <p:spPr>
          <a:xfrm>
            <a:off x="6172200" y="4724400"/>
            <a:ext cx="2514600" cy="584775"/>
          </a:xfrm>
          <a:prstGeom prst="rect">
            <a:avLst/>
          </a:prstGeom>
          <a:noFill/>
          <a:ln>
            <a:solidFill>
              <a:schemeClr val="accent1"/>
            </a:solidFill>
          </a:ln>
        </p:spPr>
        <p:txBody>
          <a:bodyPr wrap="square" rtlCol="0">
            <a:spAutoFit/>
          </a:bodyPr>
          <a:lstStyle/>
          <a:p>
            <a:r>
              <a:rPr lang="en-US" sz="3200" dirty="0" smtClean="0"/>
              <a:t>Source Code</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762000"/>
            <a:ext cx="8686800" cy="6019800"/>
          </a:xfrm>
        </p:spPr>
        <p:txBody>
          <a:bodyPr>
            <a:normAutofit fontScale="92500" lnSpcReduction="20000"/>
          </a:bodyPr>
          <a:lstStyle/>
          <a:p>
            <a:pPr>
              <a:lnSpc>
                <a:spcPct val="90000"/>
              </a:lnSpc>
            </a:pPr>
            <a:r>
              <a:rPr lang="en-US" sz="2800" b="1" i="1" dirty="0" smtClean="0"/>
              <a:t>Use Bridge when</a:t>
            </a:r>
          </a:p>
          <a:p>
            <a:pPr lvl="1">
              <a:lnSpc>
                <a:spcPct val="90000"/>
              </a:lnSpc>
            </a:pPr>
            <a:r>
              <a:rPr lang="en-US" sz="2600" dirty="0" smtClean="0"/>
              <a:t>to avoid a permanent binding between an abstraction and its implementation </a:t>
            </a:r>
          </a:p>
          <a:p>
            <a:pPr lvl="1">
              <a:lnSpc>
                <a:spcPct val="90000"/>
              </a:lnSpc>
            </a:pPr>
            <a:r>
              <a:rPr lang="en-US" sz="2600" dirty="0" smtClean="0"/>
              <a:t>both the abstractions and their implementation should be extensible by </a:t>
            </a:r>
            <a:r>
              <a:rPr lang="en-US" sz="2600" dirty="0" err="1" smtClean="0"/>
              <a:t>subclassing</a:t>
            </a:r>
            <a:r>
              <a:rPr lang="en-US" sz="2600" dirty="0" smtClean="0"/>
              <a:t> </a:t>
            </a:r>
          </a:p>
          <a:p>
            <a:pPr lvl="1">
              <a:lnSpc>
                <a:spcPct val="90000"/>
              </a:lnSpc>
            </a:pPr>
            <a:r>
              <a:rPr lang="en-US" sz="2600" dirty="0" smtClean="0"/>
              <a:t>changes in the implementation of an abstraction should have no impact on clients </a:t>
            </a:r>
          </a:p>
          <a:p>
            <a:pPr lvl="1">
              <a:lnSpc>
                <a:spcPct val="90000"/>
              </a:lnSpc>
            </a:pPr>
            <a:r>
              <a:rPr lang="en-US" sz="2600" dirty="0" smtClean="0"/>
              <a:t>to share an implementation among multiple objects </a:t>
            </a:r>
            <a:endParaRPr lang="en-US" sz="2600" b="1" i="1" dirty="0" smtClean="0"/>
          </a:p>
          <a:p>
            <a:pPr>
              <a:lnSpc>
                <a:spcPct val="80000"/>
              </a:lnSpc>
            </a:pPr>
            <a:r>
              <a:rPr lang="en-US" sz="2800" b="1" i="1" dirty="0" smtClean="0"/>
              <a:t>Consequences:</a:t>
            </a:r>
          </a:p>
          <a:p>
            <a:pPr lvl="1">
              <a:lnSpc>
                <a:spcPct val="80000"/>
              </a:lnSpc>
            </a:pPr>
            <a:r>
              <a:rPr lang="en-US" sz="2600" dirty="0" smtClean="0"/>
              <a:t>Decoupling interface and implementation.</a:t>
            </a:r>
          </a:p>
          <a:p>
            <a:pPr lvl="1">
              <a:lnSpc>
                <a:spcPct val="80000"/>
              </a:lnSpc>
            </a:pPr>
            <a:r>
              <a:rPr lang="en-US" sz="2600" dirty="0" smtClean="0"/>
              <a:t>Improved extensibility. </a:t>
            </a:r>
          </a:p>
          <a:p>
            <a:pPr lvl="1">
              <a:lnSpc>
                <a:spcPct val="80000"/>
              </a:lnSpc>
            </a:pPr>
            <a:r>
              <a:rPr lang="en-US" sz="2600" dirty="0" smtClean="0"/>
              <a:t>Hiding implementation details from clients </a:t>
            </a:r>
          </a:p>
          <a:p>
            <a:pPr>
              <a:lnSpc>
                <a:spcPct val="80000"/>
              </a:lnSpc>
            </a:pPr>
            <a:r>
              <a:rPr lang="en-US" sz="2800" b="1" i="1" dirty="0" smtClean="0"/>
              <a:t>Known uses: </a:t>
            </a:r>
            <a:r>
              <a:rPr lang="en-US" dirty="0" smtClean="0"/>
              <a:t>JDBC API in Java, Persistence Store implementation in J2EE Servers</a:t>
            </a:r>
          </a:p>
          <a:p>
            <a:pPr>
              <a:lnSpc>
                <a:spcPct val="80000"/>
              </a:lnSpc>
            </a:pPr>
            <a:r>
              <a:rPr lang="en-US" sz="2800" b="1" i="1" dirty="0" smtClean="0"/>
              <a:t>Related patterns:</a:t>
            </a:r>
          </a:p>
          <a:p>
            <a:pPr lvl="1"/>
            <a:r>
              <a:rPr lang="en-US" b="1" i="1" dirty="0" smtClean="0"/>
              <a:t>Abstract Factor  -</a:t>
            </a:r>
            <a:r>
              <a:rPr lang="en-US" dirty="0" smtClean="0"/>
              <a:t> can be used to create and configure a particular bridge. </a:t>
            </a:r>
            <a:endParaRPr lang="en-US" sz="2000" dirty="0" smtClean="0"/>
          </a:p>
          <a:p>
            <a:pPr lvl="1"/>
            <a:r>
              <a:rPr lang="en-US" b="1" i="1" dirty="0" smtClean="0"/>
              <a:t>Adapter -</a:t>
            </a:r>
            <a:r>
              <a:rPr lang="en-US" dirty="0" smtClean="0"/>
              <a:t> makes unrelated classes work together, whereas a bridge makes a clear-cut between abstraction and implementation. </a:t>
            </a:r>
            <a:endParaRPr lang="en-US" sz="2000" dirty="0"/>
          </a:p>
        </p:txBody>
      </p:sp>
      <p:sp>
        <p:nvSpPr>
          <p:cNvPr id="4" name="Round Diagonal Corner Rectangle 3"/>
          <p:cNvSpPr/>
          <p:nvPr/>
        </p:nvSpPr>
        <p:spPr>
          <a:xfrm>
            <a:off x="457200" y="762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Bridge Pattern…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838200"/>
            <a:ext cx="8839200" cy="5486400"/>
          </a:xfrm>
        </p:spPr>
        <p:txBody>
          <a:bodyPr>
            <a:normAutofit/>
          </a:bodyPr>
          <a:lstStyle/>
          <a:p>
            <a:pPr>
              <a:lnSpc>
                <a:spcPct val="90000"/>
              </a:lnSpc>
            </a:pPr>
            <a:r>
              <a:rPr lang="en-US" sz="3200" b="1" i="1" dirty="0" smtClean="0"/>
              <a:t>Intent: </a:t>
            </a:r>
            <a:r>
              <a:rPr lang="en-US" sz="2400" dirty="0" smtClean="0"/>
              <a:t>Compose objects into tree structures to represent part-whole hierarchies. Composite lets clients treat individual objects and compositions of objects uniformly.</a:t>
            </a:r>
          </a:p>
          <a:p>
            <a:pPr lvl="1">
              <a:lnSpc>
                <a:spcPct val="90000"/>
              </a:lnSpc>
            </a:pPr>
            <a:endParaRPr lang="en-US" dirty="0" smtClean="0"/>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Composite Pattern</a:t>
            </a:r>
          </a:p>
        </p:txBody>
      </p:sp>
      <p:pic>
        <p:nvPicPr>
          <p:cNvPr id="5" name="Picture 5" descr="compositeUML"/>
          <p:cNvPicPr>
            <a:picLocks noChangeAspect="1" noChangeArrowheads="1"/>
          </p:cNvPicPr>
          <p:nvPr/>
        </p:nvPicPr>
        <p:blipFill>
          <a:blip r:embed="rId2"/>
          <a:srcRect/>
          <a:stretch>
            <a:fillRect/>
          </a:stretch>
        </p:blipFill>
        <p:spPr bwMode="auto">
          <a:xfrm>
            <a:off x="228600" y="1981200"/>
            <a:ext cx="8763000" cy="4800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90600"/>
            <a:ext cx="8534400" cy="5562600"/>
          </a:xfrm>
        </p:spPr>
        <p:txBody>
          <a:bodyPr>
            <a:normAutofit/>
          </a:bodyPr>
          <a:lstStyle/>
          <a:p>
            <a:pPr>
              <a:lnSpc>
                <a:spcPct val="90000"/>
              </a:lnSpc>
            </a:pPr>
            <a:r>
              <a:rPr lang="en-US" sz="2800" dirty="0" smtClean="0"/>
              <a:t>…</a:t>
            </a:r>
            <a:endParaRPr lang="en-US" dirty="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Composite Pattern…</a:t>
            </a:r>
          </a:p>
        </p:txBody>
      </p:sp>
      <p:pic>
        <p:nvPicPr>
          <p:cNvPr id="1026" name="Picture 2"/>
          <p:cNvPicPr>
            <a:picLocks noChangeAspect="1" noChangeArrowheads="1"/>
          </p:cNvPicPr>
          <p:nvPr/>
        </p:nvPicPr>
        <p:blipFill>
          <a:blip r:embed="rId2"/>
          <a:srcRect/>
          <a:stretch>
            <a:fillRect/>
          </a:stretch>
        </p:blipFill>
        <p:spPr bwMode="auto">
          <a:xfrm>
            <a:off x="228600" y="1143000"/>
            <a:ext cx="8305800" cy="5334000"/>
          </a:xfrm>
          <a:prstGeom prst="rect">
            <a:avLst/>
          </a:prstGeom>
          <a:noFill/>
          <a:ln w="9525">
            <a:noFill/>
            <a:miter lim="800000"/>
            <a:headEnd/>
            <a:tailEnd/>
          </a:ln>
          <a:effectLst/>
        </p:spPr>
      </p:pic>
      <p:sp>
        <p:nvSpPr>
          <p:cNvPr id="6" name="TextBox 5"/>
          <p:cNvSpPr txBox="1"/>
          <p:nvPr/>
        </p:nvSpPr>
        <p:spPr>
          <a:xfrm>
            <a:off x="6324600" y="1066800"/>
            <a:ext cx="2514600" cy="584775"/>
          </a:xfrm>
          <a:prstGeom prst="rect">
            <a:avLst/>
          </a:prstGeom>
          <a:noFill/>
          <a:ln>
            <a:solidFill>
              <a:schemeClr val="accent1"/>
            </a:solidFill>
          </a:ln>
        </p:spPr>
        <p:txBody>
          <a:bodyPr wrap="square" rtlCol="0">
            <a:spAutoFit/>
          </a:bodyPr>
          <a:lstStyle/>
          <a:p>
            <a:r>
              <a:rPr lang="en-US" sz="3200" dirty="0" smtClean="0"/>
              <a:t>Source Code</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838200"/>
            <a:ext cx="8839200" cy="5867400"/>
          </a:xfrm>
        </p:spPr>
        <p:txBody>
          <a:bodyPr>
            <a:normAutofit fontScale="92500" lnSpcReduction="10000"/>
          </a:bodyPr>
          <a:lstStyle/>
          <a:p>
            <a:pPr>
              <a:lnSpc>
                <a:spcPct val="90000"/>
              </a:lnSpc>
            </a:pPr>
            <a:r>
              <a:rPr lang="en-US" sz="3200" b="1" i="1" dirty="0" smtClean="0"/>
              <a:t>User Composite when</a:t>
            </a:r>
          </a:p>
          <a:p>
            <a:pPr lvl="1">
              <a:lnSpc>
                <a:spcPct val="90000"/>
              </a:lnSpc>
            </a:pPr>
            <a:r>
              <a:rPr lang="en-US" dirty="0" smtClean="0"/>
              <a:t>you want to represent part-whole hierarchies of objects. </a:t>
            </a:r>
          </a:p>
          <a:p>
            <a:pPr lvl="1">
              <a:lnSpc>
                <a:spcPct val="90000"/>
              </a:lnSpc>
            </a:pPr>
            <a:r>
              <a:rPr lang="en-US" dirty="0" smtClean="0"/>
              <a:t>you want clients to be able to ignore the difference between compositions of objects and individual objects. </a:t>
            </a:r>
          </a:p>
          <a:p>
            <a:pPr>
              <a:lnSpc>
                <a:spcPct val="80000"/>
              </a:lnSpc>
            </a:pPr>
            <a:r>
              <a:rPr lang="en-US" sz="2800" b="1" i="1" dirty="0" smtClean="0"/>
              <a:t>Consequences:</a:t>
            </a:r>
          </a:p>
          <a:p>
            <a:pPr lvl="1">
              <a:lnSpc>
                <a:spcPct val="80000"/>
              </a:lnSpc>
            </a:pPr>
            <a:r>
              <a:rPr lang="en-US" dirty="0" smtClean="0"/>
              <a:t>defines class hierarchies consisting of primitive objects and composite objects. </a:t>
            </a:r>
          </a:p>
          <a:p>
            <a:pPr lvl="1">
              <a:lnSpc>
                <a:spcPct val="80000"/>
              </a:lnSpc>
            </a:pPr>
            <a:r>
              <a:rPr lang="en-US" dirty="0" smtClean="0"/>
              <a:t>makes the client simple. </a:t>
            </a:r>
          </a:p>
          <a:p>
            <a:pPr lvl="1">
              <a:lnSpc>
                <a:spcPct val="80000"/>
              </a:lnSpc>
            </a:pPr>
            <a:r>
              <a:rPr lang="en-US" dirty="0" smtClean="0"/>
              <a:t>makes it easier to add new kinds of components. </a:t>
            </a:r>
          </a:p>
          <a:p>
            <a:pPr lvl="1">
              <a:lnSpc>
                <a:spcPct val="80000"/>
              </a:lnSpc>
            </a:pPr>
            <a:r>
              <a:rPr lang="en-US" dirty="0" smtClean="0"/>
              <a:t>can make your design overly general.</a:t>
            </a:r>
          </a:p>
          <a:p>
            <a:pPr>
              <a:lnSpc>
                <a:spcPct val="80000"/>
              </a:lnSpc>
            </a:pPr>
            <a:r>
              <a:rPr lang="en-US" sz="2800" b="1" i="1" dirty="0" smtClean="0"/>
              <a:t>Known uses: </a:t>
            </a:r>
            <a:r>
              <a:rPr lang="en-US" dirty="0" smtClean="0"/>
              <a:t>Component in JSF and Swing API, Node in XML API</a:t>
            </a:r>
          </a:p>
          <a:p>
            <a:pPr>
              <a:lnSpc>
                <a:spcPct val="80000"/>
              </a:lnSpc>
            </a:pPr>
            <a:r>
              <a:rPr lang="en-US" sz="2800" b="1" i="1" dirty="0" smtClean="0"/>
              <a:t>Related patterns:</a:t>
            </a:r>
          </a:p>
          <a:p>
            <a:pPr lvl="1">
              <a:lnSpc>
                <a:spcPct val="80000"/>
              </a:lnSpc>
            </a:pPr>
            <a:r>
              <a:rPr lang="en-US" b="1" i="1" dirty="0" smtClean="0"/>
              <a:t>Decorator</a:t>
            </a:r>
            <a:r>
              <a:rPr lang="en-US" dirty="0" smtClean="0"/>
              <a:t> -often used with composite pattern and with the same parent class. </a:t>
            </a:r>
            <a:endParaRPr lang="en-US" sz="2000" dirty="0" smtClean="0"/>
          </a:p>
          <a:p>
            <a:pPr lvl="1"/>
            <a:r>
              <a:rPr lang="en-US" b="1" i="1" dirty="0" smtClean="0"/>
              <a:t>Flyweight </a:t>
            </a:r>
            <a:r>
              <a:rPr lang="en-US" dirty="0" smtClean="0"/>
              <a:t>- used with composite pattern to share components. </a:t>
            </a:r>
            <a:endParaRPr lang="en-US" sz="2000" dirty="0" smtClean="0"/>
          </a:p>
          <a:p>
            <a:pPr lvl="1"/>
            <a:r>
              <a:rPr lang="en-US" b="1" i="1" dirty="0" err="1" smtClean="0"/>
              <a:t>Iterator</a:t>
            </a:r>
            <a:r>
              <a:rPr lang="en-US" b="1" i="1" dirty="0" smtClean="0"/>
              <a:t> </a:t>
            </a:r>
            <a:r>
              <a:rPr lang="en-US" dirty="0" smtClean="0"/>
              <a:t>- which is used to traverse the composites. </a:t>
            </a:r>
            <a:endParaRPr lang="en-US" sz="2000" dirty="0" smtClean="0"/>
          </a:p>
          <a:p>
            <a:pPr lvl="1"/>
            <a:r>
              <a:rPr lang="en-US" b="1" i="1" dirty="0" smtClean="0"/>
              <a:t>Visitor </a:t>
            </a:r>
            <a:r>
              <a:rPr lang="en-US" dirty="0" smtClean="0"/>
              <a:t>- localizes operations across composite and leaf classes. </a:t>
            </a:r>
            <a:endParaRPr lang="en-US" sz="2000" dirty="0" smtClean="0"/>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Composite Pattern…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90600"/>
            <a:ext cx="8839200" cy="4724400"/>
          </a:xfrm>
        </p:spPr>
        <p:txBody>
          <a:bodyPr>
            <a:normAutofit/>
          </a:bodyPr>
          <a:lstStyle/>
          <a:p>
            <a:pPr>
              <a:lnSpc>
                <a:spcPct val="80000"/>
              </a:lnSpc>
            </a:pPr>
            <a:r>
              <a:rPr lang="en-US" sz="2800" b="1" i="1" dirty="0" smtClean="0"/>
              <a:t>Intent:</a:t>
            </a:r>
            <a:r>
              <a:rPr lang="en-US" sz="2800" dirty="0" smtClean="0"/>
              <a:t>  </a:t>
            </a:r>
            <a:r>
              <a:rPr lang="en-US" dirty="0" smtClean="0"/>
              <a:t>Attach additional responsibilities to an object dynamically.  Decorators provide a flexible alternative to sub-classing for extending functionality </a:t>
            </a:r>
          </a:p>
          <a:p>
            <a:pPr>
              <a:lnSpc>
                <a:spcPct val="80000"/>
              </a:lnSpc>
              <a:buFontTx/>
              <a:buNone/>
            </a:pPr>
            <a:endParaRPr lang="en-US" sz="3200" dirty="0" smtClean="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Decorator Pattern</a:t>
            </a:r>
          </a:p>
        </p:txBody>
      </p:sp>
      <p:pic>
        <p:nvPicPr>
          <p:cNvPr id="5" name="Picture 5" descr="decoratorUML"/>
          <p:cNvPicPr>
            <a:picLocks noChangeAspect="1" noChangeArrowheads="1"/>
          </p:cNvPicPr>
          <p:nvPr/>
        </p:nvPicPr>
        <p:blipFill>
          <a:blip r:embed="rId2"/>
          <a:srcRect/>
          <a:stretch>
            <a:fillRect/>
          </a:stretch>
        </p:blipFill>
        <p:spPr bwMode="auto">
          <a:xfrm>
            <a:off x="914400" y="1981200"/>
            <a:ext cx="7620000" cy="4572000"/>
          </a:xfrm>
          <a:prstGeom prst="rect">
            <a:avLst/>
          </a:prstGeom>
          <a:noFill/>
        </p:spPr>
      </p:pic>
      <p:cxnSp>
        <p:nvCxnSpPr>
          <p:cNvPr id="7" name="Elbow Connector 6"/>
          <p:cNvCxnSpPr/>
          <p:nvPr/>
        </p:nvCxnSpPr>
        <p:spPr>
          <a:xfrm flipV="1">
            <a:off x="3352800" y="3733800"/>
            <a:ext cx="2057400" cy="914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181600" y="3657600"/>
            <a:ext cx="228600" cy="152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0"/>
            <a:ext cx="8839200" cy="5943600"/>
          </a:xfrm>
        </p:spPr>
        <p:txBody>
          <a:bodyPr>
            <a:normAutofit fontScale="85000" lnSpcReduction="20000"/>
          </a:bodyPr>
          <a:lstStyle/>
          <a:p>
            <a:r>
              <a:rPr lang="en-US" dirty="0" smtClean="0"/>
              <a:t>A graphical user interface </a:t>
            </a:r>
            <a:r>
              <a:rPr lang="en-US" dirty="0" err="1" smtClean="0"/>
              <a:t>toolkitshould</a:t>
            </a:r>
            <a:r>
              <a:rPr lang="en-US" dirty="0" smtClean="0"/>
              <a:t> let you add properties like borders or behaviors like scrolling to any user interface component.</a:t>
            </a:r>
          </a:p>
          <a:p>
            <a:pPr lvl="1"/>
            <a:r>
              <a:rPr lang="en-US" i="1" dirty="0" smtClean="0"/>
              <a:t>Solution</a:t>
            </a:r>
            <a:r>
              <a:rPr lang="en-US" dirty="0" smtClean="0"/>
              <a:t> - way to add responsibilities is with inheritance. Inheriting a border from another class puts a border around every subclass instance. </a:t>
            </a:r>
          </a:p>
          <a:p>
            <a:pPr lvl="1"/>
            <a:r>
              <a:rPr lang="en-US" dirty="0" smtClean="0"/>
              <a:t>This is inflexible, however, because the choice of border is made statically. A client can't control how and when to decorate the component with a border.</a:t>
            </a:r>
          </a:p>
          <a:p>
            <a:r>
              <a:rPr lang="en-US" dirty="0" smtClean="0"/>
              <a:t>A more flexible approach is to enclose the component in another object that adds the border.  The enclosing object is called a </a:t>
            </a:r>
            <a:r>
              <a:rPr lang="en-US" b="1" dirty="0" smtClean="0"/>
              <a:t>decorator</a:t>
            </a:r>
            <a:r>
              <a:rPr lang="en-US" dirty="0" smtClean="0"/>
              <a:t>. </a:t>
            </a:r>
          </a:p>
          <a:p>
            <a:r>
              <a:rPr lang="en-US" dirty="0" smtClean="0"/>
              <a:t>The decorator conforms to the interface of the component it decorates so that its presence is transparent to the component's clients.</a:t>
            </a:r>
          </a:p>
          <a:p>
            <a:r>
              <a:rPr lang="en-US" dirty="0" smtClean="0"/>
              <a:t>The decorator forwards requests to the component and may perform additional actions (such as drawing a border) before or after forwarding. </a:t>
            </a:r>
          </a:p>
          <a:p>
            <a:r>
              <a:rPr lang="en-US" dirty="0" smtClean="0"/>
              <a:t>Transparency lets you nest decorators recursively, thereby allowing an unlimited number of added responsibilities.</a:t>
            </a:r>
            <a:endParaRPr lang="en-US" dirty="0"/>
          </a:p>
        </p:txBody>
      </p:sp>
      <p:sp>
        <p:nvSpPr>
          <p:cNvPr id="4" name="Round Diagonal Corner Rectangle 3"/>
          <p:cNvSpPr/>
          <p:nvPr/>
        </p:nvSpPr>
        <p:spPr>
          <a:xfrm>
            <a:off x="457200" y="152400"/>
            <a:ext cx="8305800" cy="533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Decorator Pattern : Example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90600"/>
            <a:ext cx="8534400" cy="5562600"/>
          </a:xfrm>
        </p:spPr>
        <p:txBody>
          <a:bodyPr>
            <a:normAutofit/>
          </a:bodyPr>
          <a:lstStyle/>
          <a:p>
            <a:pPr>
              <a:lnSpc>
                <a:spcPct val="90000"/>
              </a:lnSpc>
            </a:pPr>
            <a:r>
              <a:rPr lang="en-US" sz="2800" dirty="0" smtClean="0"/>
              <a:t>…</a:t>
            </a:r>
            <a:endParaRPr lang="en-US" dirty="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Decorator Pattern …</a:t>
            </a:r>
          </a:p>
        </p:txBody>
      </p:sp>
      <p:pic>
        <p:nvPicPr>
          <p:cNvPr id="1026" name="Picture 2"/>
          <p:cNvPicPr>
            <a:picLocks noChangeAspect="1" noChangeArrowheads="1"/>
          </p:cNvPicPr>
          <p:nvPr/>
        </p:nvPicPr>
        <p:blipFill>
          <a:blip r:embed="rId2"/>
          <a:srcRect/>
          <a:stretch>
            <a:fillRect/>
          </a:stretch>
        </p:blipFill>
        <p:spPr bwMode="auto">
          <a:xfrm>
            <a:off x="262932" y="1066800"/>
            <a:ext cx="8757138" cy="5410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14400"/>
            <a:ext cx="8686800" cy="5791200"/>
          </a:xfrm>
        </p:spPr>
        <p:txBody>
          <a:bodyPr>
            <a:normAutofit/>
          </a:bodyPr>
          <a:lstStyle/>
          <a:p>
            <a:pPr>
              <a:lnSpc>
                <a:spcPct val="80000"/>
              </a:lnSpc>
            </a:pPr>
            <a:r>
              <a:rPr lang="en-US" sz="2800" b="1" i="1" dirty="0" smtClean="0"/>
              <a:t>Use Decorator</a:t>
            </a:r>
          </a:p>
          <a:p>
            <a:pPr lvl="1">
              <a:lnSpc>
                <a:spcPct val="90000"/>
              </a:lnSpc>
            </a:pPr>
            <a:r>
              <a:rPr lang="en-US" sz="2600" dirty="0" smtClean="0"/>
              <a:t>to add responsibilities to individual objects </a:t>
            </a:r>
            <a:r>
              <a:rPr lang="en-US" sz="2600" b="1" dirty="0" smtClean="0"/>
              <a:t>dynamically</a:t>
            </a:r>
            <a:r>
              <a:rPr lang="en-US" sz="2600" dirty="0" smtClean="0"/>
              <a:t> and </a:t>
            </a:r>
            <a:r>
              <a:rPr lang="en-US" sz="2600" b="1" i="1" dirty="0" smtClean="0"/>
              <a:t>transparently, </a:t>
            </a:r>
            <a:r>
              <a:rPr lang="en-US" sz="2600" dirty="0" smtClean="0"/>
              <a:t>that is, without affecting other objects. </a:t>
            </a:r>
          </a:p>
          <a:p>
            <a:pPr lvl="1">
              <a:lnSpc>
                <a:spcPct val="90000"/>
              </a:lnSpc>
            </a:pPr>
            <a:r>
              <a:rPr lang="en-US" sz="2600" dirty="0" smtClean="0"/>
              <a:t>for responsibilities that can be withdrawn. </a:t>
            </a:r>
          </a:p>
          <a:p>
            <a:pPr lvl="1">
              <a:lnSpc>
                <a:spcPct val="90000"/>
              </a:lnSpc>
            </a:pPr>
            <a:r>
              <a:rPr lang="en-US" sz="2600" dirty="0" smtClean="0"/>
              <a:t>when extension by sub-classing is impractical. </a:t>
            </a:r>
          </a:p>
          <a:p>
            <a:pPr lvl="1">
              <a:lnSpc>
                <a:spcPct val="90000"/>
              </a:lnSpc>
            </a:pPr>
            <a:endParaRPr lang="en-US" sz="2800" dirty="0" smtClean="0"/>
          </a:p>
          <a:p>
            <a:pPr>
              <a:lnSpc>
                <a:spcPct val="90000"/>
              </a:lnSpc>
            </a:pPr>
            <a:r>
              <a:rPr lang="en-US" sz="3000" b="1" i="1" dirty="0" smtClean="0"/>
              <a:t>Consequences:</a:t>
            </a:r>
          </a:p>
          <a:p>
            <a:pPr lvl="1">
              <a:lnSpc>
                <a:spcPct val="90000"/>
              </a:lnSpc>
            </a:pPr>
            <a:r>
              <a:rPr lang="en-US" sz="2600" dirty="0" smtClean="0"/>
              <a:t>More flexibility than static inheritance. </a:t>
            </a:r>
          </a:p>
          <a:p>
            <a:pPr lvl="1">
              <a:lnSpc>
                <a:spcPct val="90000"/>
              </a:lnSpc>
            </a:pPr>
            <a:r>
              <a:rPr lang="en-US" sz="2600" dirty="0" smtClean="0"/>
              <a:t>Avoids feature-laden classes high up in the hierarchy. </a:t>
            </a:r>
          </a:p>
          <a:p>
            <a:pPr lvl="1">
              <a:lnSpc>
                <a:spcPct val="90000"/>
              </a:lnSpc>
            </a:pPr>
            <a:r>
              <a:rPr lang="en-US" sz="2600" dirty="0" smtClean="0"/>
              <a:t>A decorator and its component aren't identical. </a:t>
            </a:r>
          </a:p>
          <a:p>
            <a:pPr lvl="1">
              <a:lnSpc>
                <a:spcPct val="90000"/>
              </a:lnSpc>
            </a:pPr>
            <a:r>
              <a:rPr lang="en-US" sz="2600" dirty="0" smtClean="0"/>
              <a:t>Lots of little objects. </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Decorator Pattern…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90600"/>
            <a:ext cx="8382000" cy="5334000"/>
          </a:xfrm>
        </p:spPr>
        <p:txBody>
          <a:bodyPr>
            <a:normAutofit/>
          </a:bodyPr>
          <a:lstStyle/>
          <a:p>
            <a:r>
              <a:rPr lang="en-US" sz="3600" dirty="0" smtClean="0"/>
              <a:t>Structural Patterns</a:t>
            </a:r>
          </a:p>
          <a:p>
            <a:pPr lvl="1"/>
            <a:r>
              <a:rPr lang="en-US" sz="3200" dirty="0" smtClean="0"/>
              <a:t>Adapter Pattern</a:t>
            </a:r>
          </a:p>
          <a:p>
            <a:pPr lvl="1"/>
            <a:r>
              <a:rPr lang="en-US" sz="3200" dirty="0" smtClean="0"/>
              <a:t>Bridge Pattern</a:t>
            </a:r>
          </a:p>
          <a:p>
            <a:pPr lvl="1"/>
            <a:r>
              <a:rPr lang="en-US" sz="3200" dirty="0" smtClean="0"/>
              <a:t>Composite Pattern</a:t>
            </a:r>
          </a:p>
          <a:p>
            <a:pPr lvl="1"/>
            <a:r>
              <a:rPr lang="en-US" sz="3200" dirty="0" smtClean="0"/>
              <a:t>Decorator Pattern</a:t>
            </a:r>
          </a:p>
          <a:p>
            <a:pPr lvl="1"/>
            <a:r>
              <a:rPr lang="en-US" sz="3200" dirty="0" smtClean="0"/>
              <a:t>Facade Pattern</a:t>
            </a:r>
          </a:p>
          <a:p>
            <a:pPr lvl="1"/>
            <a:r>
              <a:rPr lang="en-US" sz="3200" dirty="0" smtClean="0"/>
              <a:t>Flyweight Pattern</a:t>
            </a:r>
          </a:p>
          <a:p>
            <a:pPr lvl="1"/>
            <a:r>
              <a:rPr lang="en-US" sz="3200" dirty="0" smtClean="0"/>
              <a:t>Proxy Pattern</a:t>
            </a:r>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t>Contents</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90600"/>
            <a:ext cx="8534400" cy="5715000"/>
          </a:xfrm>
        </p:spPr>
        <p:txBody>
          <a:bodyPr>
            <a:normAutofit fontScale="92500"/>
          </a:bodyPr>
          <a:lstStyle/>
          <a:p>
            <a:pPr>
              <a:lnSpc>
                <a:spcPct val="90000"/>
              </a:lnSpc>
            </a:pPr>
            <a:r>
              <a:rPr lang="en-US" sz="2800" b="1" i="1" dirty="0" smtClean="0"/>
              <a:t>Known uses: </a:t>
            </a:r>
          </a:p>
          <a:p>
            <a:pPr lvl="1">
              <a:lnSpc>
                <a:spcPct val="90000"/>
              </a:lnSpc>
            </a:pPr>
            <a:r>
              <a:rPr lang="en-US" b="1" i="1" dirty="0" smtClean="0"/>
              <a:t> </a:t>
            </a:r>
            <a:r>
              <a:rPr lang="en-US" dirty="0" smtClean="0"/>
              <a:t>IO API in Java</a:t>
            </a:r>
          </a:p>
          <a:p>
            <a:pPr lvl="1">
              <a:lnSpc>
                <a:spcPct val="90000"/>
              </a:lnSpc>
            </a:pPr>
            <a:r>
              <a:rPr lang="en-US" dirty="0" smtClean="0"/>
              <a:t>Swing API in Java</a:t>
            </a:r>
          </a:p>
          <a:p>
            <a:pPr>
              <a:lnSpc>
                <a:spcPct val="90000"/>
              </a:lnSpc>
            </a:pPr>
            <a:r>
              <a:rPr lang="en-US" sz="2800" b="1" i="1" dirty="0" smtClean="0"/>
              <a:t>Related patterns:</a:t>
            </a:r>
          </a:p>
          <a:p>
            <a:pPr lvl="1"/>
            <a:r>
              <a:rPr lang="en-US" b="1" i="1" dirty="0" smtClean="0"/>
              <a:t>Adapter pattern -</a:t>
            </a:r>
            <a:r>
              <a:rPr lang="en-US" dirty="0" smtClean="0"/>
              <a:t> provides a different interface to the object it adapts, whereas a decorator changes an object's responsibilities, </a:t>
            </a:r>
            <a:endParaRPr lang="en-US" sz="2000" dirty="0" smtClean="0"/>
          </a:p>
          <a:p>
            <a:pPr lvl="1"/>
            <a:r>
              <a:rPr lang="en-US" b="1" i="1" dirty="0" smtClean="0"/>
              <a:t>Proxy pattern -</a:t>
            </a:r>
            <a:r>
              <a:rPr lang="en-US" dirty="0" smtClean="0"/>
              <a:t> controls access to the object, whereas a decorator focuses on adding new functions to an object, </a:t>
            </a:r>
            <a:endParaRPr lang="en-US" sz="2000" dirty="0" smtClean="0"/>
          </a:p>
          <a:p>
            <a:pPr lvl="1"/>
            <a:r>
              <a:rPr lang="en-US" b="1" i="1" dirty="0" smtClean="0"/>
              <a:t>Composite pattern - </a:t>
            </a:r>
            <a:r>
              <a:rPr lang="en-US" dirty="0" smtClean="0"/>
              <a:t>aggregates an object, whereas a decorator adds additional responsibilities to an object, and </a:t>
            </a:r>
            <a:endParaRPr lang="en-US" sz="2000" dirty="0" smtClean="0"/>
          </a:p>
          <a:p>
            <a:pPr lvl="1"/>
            <a:r>
              <a:rPr lang="en-US" b="1" i="1" dirty="0" smtClean="0"/>
              <a:t>Strategy pattern</a:t>
            </a:r>
            <a:r>
              <a:rPr lang="en-US" dirty="0" smtClean="0"/>
              <a:t> - changes the guts of an object, whereas a decorator changes the skin of an object. </a:t>
            </a:r>
            <a:endParaRPr lang="en-US" sz="2000" dirty="0" smtClean="0"/>
          </a:p>
          <a:p>
            <a:pPr lvl="1"/>
            <a:r>
              <a:rPr lang="en-US" b="1" i="1" dirty="0" smtClean="0"/>
              <a:t>Facade pattern - </a:t>
            </a:r>
            <a:r>
              <a:rPr lang="en-US" dirty="0" smtClean="0"/>
              <a:t>provides a way of hiding a complex class, whereas a decorator adds function by wrapping a class. </a:t>
            </a:r>
            <a:endParaRPr lang="en-US" sz="2000" dirty="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Decorator Pattern…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90600"/>
            <a:ext cx="8534400" cy="5486400"/>
          </a:xfrm>
        </p:spPr>
        <p:txBody>
          <a:bodyPr>
            <a:normAutofit/>
          </a:bodyPr>
          <a:lstStyle/>
          <a:p>
            <a:pPr>
              <a:lnSpc>
                <a:spcPct val="80000"/>
              </a:lnSpc>
            </a:pPr>
            <a:r>
              <a:rPr lang="en-US" sz="3200" b="1" i="1" dirty="0" smtClean="0"/>
              <a:t>Intent:  </a:t>
            </a:r>
            <a:r>
              <a:rPr lang="en-US" dirty="0" smtClean="0"/>
              <a:t>Provide a unified interface to a set of interfaces in a subsystem. Facade defines a higher-level interface that makes the subsystem easier to use.</a:t>
            </a:r>
          </a:p>
          <a:p>
            <a:pPr lvl="1">
              <a:lnSpc>
                <a:spcPct val="80000"/>
              </a:lnSpc>
              <a:buNone/>
            </a:pPr>
            <a:endParaRPr lang="en-US" dirty="0" smtClean="0"/>
          </a:p>
          <a:p>
            <a:pPr>
              <a:lnSpc>
                <a:spcPct val="80000"/>
              </a:lnSpc>
              <a:buNone/>
            </a:pPr>
            <a:r>
              <a:rPr lang="en-US" sz="3200" b="1" i="1" dirty="0" smtClean="0"/>
              <a:t>          </a:t>
            </a:r>
          </a:p>
          <a:p>
            <a:pPr>
              <a:lnSpc>
                <a:spcPct val="80000"/>
              </a:lnSpc>
            </a:pPr>
            <a:endParaRPr lang="en-US" sz="3200" b="1" i="1" dirty="0" smtClean="0"/>
          </a:p>
          <a:p>
            <a:pPr>
              <a:lnSpc>
                <a:spcPct val="80000"/>
              </a:lnSpc>
            </a:pPr>
            <a:endParaRPr lang="en-US" sz="3200" b="1" i="1" dirty="0" smtClean="0"/>
          </a:p>
          <a:p>
            <a:pPr>
              <a:lnSpc>
                <a:spcPct val="80000"/>
              </a:lnSpc>
            </a:pPr>
            <a:endParaRPr lang="en-US" sz="3200" b="1" i="1" dirty="0" smtClean="0"/>
          </a:p>
          <a:p>
            <a:pPr>
              <a:lnSpc>
                <a:spcPct val="80000"/>
              </a:lnSpc>
            </a:pPr>
            <a:r>
              <a:rPr lang="en-US" sz="3200" b="1" i="1" dirty="0" smtClean="0"/>
              <a:t>Use Façade when</a:t>
            </a:r>
          </a:p>
          <a:p>
            <a:pPr lvl="1">
              <a:lnSpc>
                <a:spcPct val="80000"/>
              </a:lnSpc>
            </a:pPr>
            <a:r>
              <a:rPr lang="en-US" dirty="0" smtClean="0"/>
              <a:t>you want to provide a simple interface to a complex subsystem. </a:t>
            </a:r>
          </a:p>
          <a:p>
            <a:pPr lvl="1">
              <a:lnSpc>
                <a:spcPct val="80000"/>
              </a:lnSpc>
            </a:pPr>
            <a:r>
              <a:rPr lang="en-US" dirty="0" smtClean="0"/>
              <a:t>there are many dependencies between clients and the implementation classes of an abstraction. </a:t>
            </a:r>
          </a:p>
          <a:p>
            <a:pPr lvl="1">
              <a:lnSpc>
                <a:spcPct val="80000"/>
              </a:lnSpc>
            </a:pPr>
            <a:r>
              <a:rPr lang="en-US" dirty="0" smtClean="0"/>
              <a:t>you want to layer your subsystems. </a:t>
            </a:r>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Facade Pattern</a:t>
            </a:r>
          </a:p>
        </p:txBody>
      </p:sp>
      <p:pic>
        <p:nvPicPr>
          <p:cNvPr id="5" name="Picture 5" descr="facadeUML"/>
          <p:cNvPicPr>
            <a:picLocks noChangeAspect="1" noChangeArrowheads="1"/>
          </p:cNvPicPr>
          <p:nvPr/>
        </p:nvPicPr>
        <p:blipFill>
          <a:blip r:embed="rId2"/>
          <a:srcRect/>
          <a:stretch>
            <a:fillRect/>
          </a:stretch>
        </p:blipFill>
        <p:spPr bwMode="auto">
          <a:xfrm>
            <a:off x="4191000" y="1828800"/>
            <a:ext cx="3886200" cy="2667000"/>
          </a:xfrm>
          <a:prstGeom prst="rect">
            <a:avLst/>
          </a:prstGeom>
          <a:noFill/>
        </p:spPr>
      </p:pic>
      <p:sp>
        <p:nvSpPr>
          <p:cNvPr id="10241" name="Rectangle 1"/>
          <p:cNvSpPr>
            <a:spLocks noChangeArrowheads="1"/>
          </p:cNvSpPr>
          <p:nvPr/>
        </p:nvSpPr>
        <p:spPr bwMode="auto">
          <a:xfrm>
            <a:off x="685800" y="2175808"/>
            <a:ext cx="3124200" cy="1938992"/>
          </a:xfrm>
          <a:prstGeom prst="rect">
            <a:avLst/>
          </a:prstGeom>
          <a:noFill/>
          <a:ln w="9525">
            <a:solidFill>
              <a:schemeClr val="bg1">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Times New Roman" pitchFamily="18" charset="0"/>
              </a:rPr>
              <a:t>Make a complex system simpler by providing a unified or general interface, which is a higher layer to these subsystems. </a:t>
            </a:r>
            <a:endParaRPr kumimoji="0" lang="en-US" sz="36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90600"/>
            <a:ext cx="8534400" cy="5562600"/>
          </a:xfrm>
        </p:spPr>
        <p:txBody>
          <a:bodyPr>
            <a:normAutofit lnSpcReduction="10000"/>
          </a:bodyPr>
          <a:lstStyle/>
          <a:p>
            <a:pPr>
              <a:lnSpc>
                <a:spcPct val="80000"/>
              </a:lnSpc>
            </a:pPr>
            <a:r>
              <a:rPr lang="en-US" sz="2800" b="1" i="1" dirty="0" smtClean="0"/>
              <a:t>Consequences:</a:t>
            </a:r>
          </a:p>
          <a:p>
            <a:pPr lvl="1">
              <a:lnSpc>
                <a:spcPct val="80000"/>
              </a:lnSpc>
            </a:pPr>
            <a:r>
              <a:rPr lang="en-US" dirty="0" smtClean="0"/>
              <a:t>It shields clients from subsystem components</a:t>
            </a:r>
          </a:p>
          <a:p>
            <a:pPr lvl="1">
              <a:lnSpc>
                <a:spcPct val="80000"/>
              </a:lnSpc>
            </a:pPr>
            <a:r>
              <a:rPr lang="en-US" dirty="0" smtClean="0"/>
              <a:t>It promotes weak coupling between the subsystem and its clients. </a:t>
            </a:r>
          </a:p>
          <a:p>
            <a:pPr lvl="1">
              <a:lnSpc>
                <a:spcPct val="80000"/>
              </a:lnSpc>
            </a:pPr>
            <a:r>
              <a:rPr lang="en-US" dirty="0" smtClean="0"/>
              <a:t>It doesn't prevent applications from using subsystem classes if they need to. </a:t>
            </a:r>
          </a:p>
          <a:p>
            <a:pPr>
              <a:lnSpc>
                <a:spcPct val="80000"/>
              </a:lnSpc>
            </a:pPr>
            <a:r>
              <a:rPr lang="en-US" sz="2800" b="1" i="1" dirty="0" smtClean="0"/>
              <a:t>Known uses: </a:t>
            </a:r>
          </a:p>
          <a:p>
            <a:pPr lvl="1">
              <a:lnSpc>
                <a:spcPct val="80000"/>
              </a:lnSpc>
            </a:pPr>
            <a:r>
              <a:rPr lang="en-US" dirty="0" smtClean="0"/>
              <a:t>Session in Hibernate API, </a:t>
            </a:r>
          </a:p>
          <a:p>
            <a:pPr lvl="1">
              <a:lnSpc>
                <a:spcPct val="80000"/>
              </a:lnSpc>
            </a:pPr>
            <a:r>
              <a:rPr lang="en-US" dirty="0" smtClean="0"/>
              <a:t>Swing API for Windows and Dialogs..</a:t>
            </a:r>
            <a:endParaRPr lang="en-US" sz="2800" b="1" i="1" dirty="0" smtClean="0"/>
          </a:p>
          <a:p>
            <a:pPr>
              <a:lnSpc>
                <a:spcPct val="80000"/>
              </a:lnSpc>
            </a:pPr>
            <a:r>
              <a:rPr lang="en-US" sz="2800" b="1" i="1" dirty="0" smtClean="0"/>
              <a:t>Related patterns:</a:t>
            </a:r>
          </a:p>
          <a:p>
            <a:pPr lvl="1"/>
            <a:r>
              <a:rPr lang="en-US" b="1" i="1" dirty="0" smtClean="0"/>
              <a:t>Abstract Factory</a:t>
            </a:r>
            <a:r>
              <a:rPr lang="en-US" dirty="0" smtClean="0"/>
              <a:t>-often used to create an interface for a subsystem in an independent way, and can be used as an alternative way to a facade. </a:t>
            </a:r>
            <a:endParaRPr lang="en-US" sz="2000" dirty="0" smtClean="0"/>
          </a:p>
          <a:p>
            <a:pPr lvl="1"/>
            <a:r>
              <a:rPr lang="en-US" b="1" i="1" dirty="0" smtClean="0"/>
              <a:t>Singleton - </a:t>
            </a:r>
            <a:r>
              <a:rPr lang="en-US" dirty="0" smtClean="0"/>
              <a:t>often used with a facade. </a:t>
            </a:r>
            <a:endParaRPr lang="en-US" sz="2000" dirty="0" smtClean="0"/>
          </a:p>
          <a:p>
            <a:pPr lvl="1"/>
            <a:r>
              <a:rPr lang="en-US" b="1" i="1" dirty="0" smtClean="0"/>
              <a:t>Mediator - </a:t>
            </a:r>
            <a:r>
              <a:rPr lang="en-US" dirty="0" smtClean="0"/>
              <a:t>similar to facade, but a facade doesn't define new functionality to the subsystem. </a:t>
            </a:r>
            <a:endParaRPr lang="en-US" sz="2000" dirty="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Façade Pattern…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838200"/>
            <a:ext cx="8839200" cy="5029200"/>
          </a:xfrm>
        </p:spPr>
        <p:txBody>
          <a:bodyPr>
            <a:normAutofit/>
          </a:bodyPr>
          <a:lstStyle/>
          <a:p>
            <a:r>
              <a:rPr lang="en-US" b="1" i="1" dirty="0" smtClean="0"/>
              <a:t>Intent:  </a:t>
            </a:r>
            <a:r>
              <a:rPr lang="en-US" dirty="0" smtClean="0"/>
              <a:t>The Flyweight pattern provides a mechanism by which you can avoid creating a large number of 'expensive' objects and instead reuse existing instances to represent new ones.</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Flyweight Pattern</a:t>
            </a:r>
          </a:p>
        </p:txBody>
      </p:sp>
      <p:pic>
        <p:nvPicPr>
          <p:cNvPr id="6" name="Picture 1"/>
          <p:cNvPicPr>
            <a:picLocks noChangeAspect="1" noChangeArrowheads="1"/>
          </p:cNvPicPr>
          <p:nvPr/>
        </p:nvPicPr>
        <p:blipFill>
          <a:blip r:embed="rId2"/>
          <a:srcRect/>
          <a:stretch>
            <a:fillRect/>
          </a:stretch>
        </p:blipFill>
        <p:spPr bwMode="auto">
          <a:xfrm>
            <a:off x="533399" y="2133600"/>
            <a:ext cx="8153401" cy="4572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90600"/>
            <a:ext cx="8839200" cy="5715000"/>
          </a:xfrm>
        </p:spPr>
        <p:txBody>
          <a:bodyPr>
            <a:noAutofit/>
          </a:bodyPr>
          <a:lstStyle/>
          <a:p>
            <a:pPr>
              <a:lnSpc>
                <a:spcPct val="90000"/>
              </a:lnSpc>
            </a:pPr>
            <a:r>
              <a:rPr lang="en-US" sz="2800" b="1" i="1" dirty="0" smtClean="0"/>
              <a:t>Use Flyweight when</a:t>
            </a:r>
            <a:endParaRPr lang="en-US" sz="2800" dirty="0" smtClean="0"/>
          </a:p>
          <a:p>
            <a:pPr lvl="1"/>
            <a:r>
              <a:rPr lang="en-US" dirty="0" smtClean="0"/>
              <a:t>The application uses many identical, or nearly identical, objects.</a:t>
            </a:r>
          </a:p>
          <a:p>
            <a:pPr lvl="1"/>
            <a:r>
              <a:rPr lang="en-US" dirty="0" smtClean="0"/>
              <a:t>For each nearly identical object, the non-identical parts can be separated from the identical part allowing that identical part to be shared.</a:t>
            </a:r>
          </a:p>
          <a:p>
            <a:pPr lvl="1"/>
            <a:r>
              <a:rPr lang="en-US" dirty="0" smtClean="0"/>
              <a:t>Groups of nearly identical objects can be replaced by one shared object once the non-identical parts of the state have been removed.</a:t>
            </a:r>
          </a:p>
          <a:p>
            <a:pPr lvl="1"/>
            <a:r>
              <a:rPr lang="en-US" dirty="0" smtClean="0"/>
              <a:t>If the application needs to distinguish among the nearly identical objects in their original state.</a:t>
            </a:r>
          </a:p>
          <a:p>
            <a:r>
              <a:rPr lang="en-US" sz="2800" dirty="0" smtClean="0"/>
              <a:t> </a:t>
            </a:r>
            <a:r>
              <a:rPr lang="en-US" sz="2800" b="1" i="1" dirty="0" smtClean="0"/>
              <a:t>Consequences</a:t>
            </a:r>
          </a:p>
          <a:p>
            <a:pPr lvl="1"/>
            <a:r>
              <a:rPr lang="en-US" dirty="0" smtClean="0"/>
              <a:t>Flyweights may introduce </a:t>
            </a:r>
            <a:r>
              <a:rPr lang="en-US" i="1" dirty="0" smtClean="0"/>
              <a:t>run-time costs </a:t>
            </a:r>
            <a:r>
              <a:rPr lang="en-US" dirty="0" smtClean="0"/>
              <a:t>associated with transferring, finding, and/or computing extrinsic state, especially if it was formerly stored as intrinsic state. However, such costs are offset by space savings, which increase as more flyweights are shared.</a:t>
            </a:r>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Flyweight Pattern…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90600"/>
            <a:ext cx="8839200" cy="5562600"/>
          </a:xfrm>
        </p:spPr>
        <p:txBody>
          <a:bodyPr>
            <a:noAutofit/>
          </a:bodyPr>
          <a:lstStyle/>
          <a:p>
            <a:pPr lvl="1"/>
            <a:r>
              <a:rPr lang="en-US" dirty="0" smtClean="0"/>
              <a:t>The obvious benefit of this pattern is the reduced number of objects to handle. This can save a lot of space, both in memory and on storage devices, if the objects are persisted. </a:t>
            </a:r>
          </a:p>
          <a:p>
            <a:r>
              <a:rPr lang="en-US" b="1" i="1" dirty="0" smtClean="0"/>
              <a:t>Known uses: </a:t>
            </a:r>
            <a:r>
              <a:rPr lang="en-US" dirty="0" smtClean="0"/>
              <a:t>Connection Pooling in JDBC 2.0API</a:t>
            </a:r>
            <a:endParaRPr lang="en-US" b="1" i="1" dirty="0" smtClean="0"/>
          </a:p>
          <a:p>
            <a:pPr>
              <a:lnSpc>
                <a:spcPct val="80000"/>
              </a:lnSpc>
            </a:pPr>
            <a:r>
              <a:rPr lang="en-US" sz="2800" b="1" i="1" dirty="0" smtClean="0"/>
              <a:t>Related patterns:</a:t>
            </a:r>
          </a:p>
          <a:p>
            <a:pPr lvl="1"/>
            <a:r>
              <a:rPr lang="en-US" b="1" i="1" dirty="0" smtClean="0"/>
              <a:t>Composite</a:t>
            </a:r>
            <a:r>
              <a:rPr lang="en-US" dirty="0" smtClean="0"/>
              <a:t> - supports recursive structures, whereas an flyweight is often applied on it. </a:t>
            </a:r>
            <a:endParaRPr lang="en-US" sz="2000" dirty="0" smtClean="0"/>
          </a:p>
          <a:p>
            <a:pPr lvl="1"/>
            <a:r>
              <a:rPr lang="en-US" b="1" i="1" dirty="0" smtClean="0"/>
              <a:t>Factory Method</a:t>
            </a:r>
            <a:r>
              <a:rPr lang="en-US" dirty="0" smtClean="0"/>
              <a:t> - produces specific object upon requirement, whereas an flyweight uses it to reduce objects. </a:t>
            </a:r>
            <a:endParaRPr lang="en-US" sz="2000" dirty="0" smtClean="0"/>
          </a:p>
          <a:p>
            <a:pPr lvl="1"/>
            <a:r>
              <a:rPr lang="en-US" b="1" i="1" dirty="0" smtClean="0"/>
              <a:t>State </a:t>
            </a:r>
            <a:r>
              <a:rPr lang="en-US" dirty="0" smtClean="0"/>
              <a:t>- allows an object to alter its behavior when its internal state is changed, whereas a flyweight is best implemented on it. </a:t>
            </a:r>
            <a:endParaRPr lang="en-US" sz="2000" dirty="0" smtClean="0"/>
          </a:p>
          <a:p>
            <a:pPr lvl="1"/>
            <a:r>
              <a:rPr lang="en-US" b="1" i="1" dirty="0" smtClean="0"/>
              <a:t>Strategy</a:t>
            </a:r>
            <a:r>
              <a:rPr lang="en-US" dirty="0" smtClean="0"/>
              <a:t> - allows an algorithm vary independently to suit its needs, whereas a flyweight is based on such strategy. </a:t>
            </a:r>
            <a:endParaRPr lang="en-US" sz="2000" dirty="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Flyweight Pattern…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90600"/>
            <a:ext cx="8534400" cy="5562600"/>
          </a:xfrm>
        </p:spPr>
        <p:txBody>
          <a:bodyPr>
            <a:normAutofit/>
          </a:bodyPr>
          <a:lstStyle/>
          <a:p>
            <a:pPr>
              <a:lnSpc>
                <a:spcPct val="90000"/>
              </a:lnSpc>
            </a:pPr>
            <a:r>
              <a:rPr lang="en-US" sz="2800" b="1" i="1" dirty="0" smtClean="0"/>
              <a:t>Intent:  </a:t>
            </a:r>
            <a:r>
              <a:rPr lang="en-US" dirty="0" smtClean="0"/>
              <a:t>Provide a surrogate (alternate) or placeholder for another object to control access to it.</a:t>
            </a:r>
          </a:p>
          <a:p>
            <a:pPr lvl="1">
              <a:lnSpc>
                <a:spcPct val="90000"/>
              </a:lnSpc>
            </a:pPr>
            <a:r>
              <a:rPr lang="en-US" dirty="0" smtClean="0"/>
              <a:t>To provide a representative of another object, for reasons such as access, speed, or security. </a:t>
            </a:r>
          </a:p>
          <a:p>
            <a:pPr marL="990600" lvl="1" indent="-533400">
              <a:lnSpc>
                <a:spcPct val="80000"/>
              </a:lnSpc>
            </a:pPr>
            <a:endParaRPr lang="en-US" dirty="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Proxy Pattern</a:t>
            </a:r>
          </a:p>
        </p:txBody>
      </p:sp>
      <p:pic>
        <p:nvPicPr>
          <p:cNvPr id="5" name="Picture 5" descr="proxyUML"/>
          <p:cNvPicPr>
            <a:picLocks noChangeAspect="1" noChangeArrowheads="1"/>
          </p:cNvPicPr>
          <p:nvPr/>
        </p:nvPicPr>
        <p:blipFill>
          <a:blip r:embed="rId2"/>
          <a:srcRect/>
          <a:stretch>
            <a:fillRect/>
          </a:stretch>
        </p:blipFill>
        <p:spPr bwMode="auto">
          <a:xfrm>
            <a:off x="457200" y="2514600"/>
            <a:ext cx="7924800" cy="4038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14400"/>
            <a:ext cx="8763000" cy="5562600"/>
          </a:xfrm>
        </p:spPr>
        <p:txBody>
          <a:bodyPr>
            <a:normAutofit lnSpcReduction="10000"/>
          </a:bodyPr>
          <a:lstStyle/>
          <a:p>
            <a:pPr>
              <a:lnSpc>
                <a:spcPct val="90000"/>
              </a:lnSpc>
            </a:pPr>
            <a:r>
              <a:rPr lang="en-US" sz="2800" b="1" i="1" dirty="0" smtClean="0"/>
              <a:t>Use Proxy when</a:t>
            </a:r>
          </a:p>
          <a:p>
            <a:pPr lvl="1"/>
            <a:r>
              <a:rPr lang="en-US" dirty="0" smtClean="0"/>
              <a:t>Remote proxy – When you need a local representative for an object in another address space (JVM).</a:t>
            </a:r>
          </a:p>
          <a:p>
            <a:pPr lvl="1"/>
            <a:r>
              <a:rPr lang="en-US" dirty="0" smtClean="0"/>
              <a:t>Virtual proxy – Acts as a placeholder and delays creating expensive objects. </a:t>
            </a:r>
          </a:p>
          <a:p>
            <a:pPr lvl="1"/>
            <a:r>
              <a:rPr lang="en-US" dirty="0" smtClean="0"/>
              <a:t>Protection proxy – Determines access rights to the real object.</a:t>
            </a:r>
          </a:p>
          <a:p>
            <a:r>
              <a:rPr lang="en-US" sz="2800" b="1" i="1" dirty="0" smtClean="0"/>
              <a:t>Consequences </a:t>
            </a:r>
          </a:p>
          <a:p>
            <a:pPr lvl="1"/>
            <a:r>
              <a:rPr lang="en-US" dirty="0" smtClean="0"/>
              <a:t>Remote proxy – you can hide the network from the client.</a:t>
            </a:r>
          </a:p>
          <a:p>
            <a:pPr lvl="2"/>
            <a:r>
              <a:rPr lang="en-US" sz="2400" b="1" dirty="0" smtClean="0"/>
              <a:t>Drawback</a:t>
            </a:r>
            <a:r>
              <a:rPr lang="en-US" sz="2400" dirty="0" smtClean="0"/>
              <a:t> - you don’t realize you’re invoking network behavior, you might not be prepared for the time penalties that result.</a:t>
            </a:r>
          </a:p>
          <a:p>
            <a:pPr lvl="1"/>
            <a:r>
              <a:rPr lang="en-US" dirty="0" smtClean="0"/>
              <a:t>Virtual proxy – you don’t have to create the real product until you really need it.</a:t>
            </a:r>
          </a:p>
          <a:p>
            <a:pPr lvl="1"/>
            <a:r>
              <a:rPr lang="en-US" dirty="0" smtClean="0"/>
              <a:t>Protection proxy –allows access control to be determined.</a:t>
            </a:r>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Proxy Pattern…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90600"/>
            <a:ext cx="8839200" cy="5562600"/>
          </a:xfrm>
        </p:spPr>
        <p:txBody>
          <a:bodyPr>
            <a:normAutofit lnSpcReduction="10000"/>
          </a:bodyPr>
          <a:lstStyle/>
          <a:p>
            <a:pPr>
              <a:lnSpc>
                <a:spcPct val="150000"/>
              </a:lnSpc>
            </a:pPr>
            <a:r>
              <a:rPr lang="en-US" sz="3000" b="1" i="1" dirty="0" smtClean="0"/>
              <a:t>Known uses: </a:t>
            </a:r>
          </a:p>
          <a:p>
            <a:pPr lvl="1">
              <a:lnSpc>
                <a:spcPct val="150000"/>
              </a:lnSpc>
            </a:pPr>
            <a:r>
              <a:rPr lang="en-US" dirty="0" smtClean="0"/>
              <a:t>RMI stubs in Java </a:t>
            </a:r>
            <a:r>
              <a:rPr lang="en-US" dirty="0" err="1" smtClean="0"/>
              <a:t>Remoting</a:t>
            </a:r>
            <a:r>
              <a:rPr lang="en-US" dirty="0" smtClean="0"/>
              <a:t> API</a:t>
            </a:r>
          </a:p>
          <a:p>
            <a:pPr lvl="1">
              <a:lnSpc>
                <a:spcPct val="150000"/>
              </a:lnSpc>
            </a:pPr>
            <a:r>
              <a:rPr lang="en-US" dirty="0" smtClean="0"/>
              <a:t>AOP Implementation in EJB</a:t>
            </a:r>
          </a:p>
          <a:p>
            <a:pPr>
              <a:lnSpc>
                <a:spcPct val="150000"/>
              </a:lnSpc>
            </a:pPr>
            <a:r>
              <a:rPr lang="en-US" sz="3000" b="1" i="1" dirty="0" smtClean="0"/>
              <a:t>Related Patterns:</a:t>
            </a:r>
            <a:endParaRPr lang="en-US" dirty="0" smtClean="0"/>
          </a:p>
          <a:p>
            <a:pPr lvl="1">
              <a:lnSpc>
                <a:spcPct val="150000"/>
              </a:lnSpc>
            </a:pPr>
            <a:r>
              <a:rPr lang="en-US" b="1" i="1" dirty="0" smtClean="0"/>
              <a:t>Adapter pattern </a:t>
            </a:r>
            <a:r>
              <a:rPr lang="en-US" dirty="0" smtClean="0"/>
              <a:t>- provides a different interface to the object it adapts, whereas a proxy provides the same interface as its subject, and </a:t>
            </a:r>
            <a:endParaRPr lang="en-US" sz="2000" dirty="0" smtClean="0"/>
          </a:p>
          <a:p>
            <a:pPr lvl="1">
              <a:lnSpc>
                <a:spcPct val="150000"/>
              </a:lnSpc>
            </a:pPr>
            <a:r>
              <a:rPr lang="en-US" b="1" i="1" dirty="0" smtClean="0"/>
              <a:t>Decorator pattern </a:t>
            </a:r>
            <a:r>
              <a:rPr lang="en-US" dirty="0" smtClean="0"/>
              <a:t>- focuses on adding new functions to an object, whereas a proxy controls access to the object. </a:t>
            </a:r>
            <a:endParaRPr lang="en-US" sz="2000" dirty="0" smtClean="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Proxy Pattern…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90600"/>
            <a:ext cx="8534400" cy="5562600"/>
          </a:xfrm>
        </p:spPr>
        <p:txBody>
          <a:bodyPr>
            <a:normAutofit fontScale="92500"/>
          </a:bodyPr>
          <a:lstStyle/>
          <a:p>
            <a:r>
              <a:rPr lang="en-US" sz="2800" dirty="0" smtClean="0"/>
              <a:t>Structural patterns are concerned with how classes and objects are composed to form larger structures. </a:t>
            </a:r>
          </a:p>
          <a:p>
            <a:r>
              <a:rPr lang="en-US" sz="2800" dirty="0" smtClean="0"/>
              <a:t>Structural </a:t>
            </a:r>
            <a:r>
              <a:rPr lang="en-US" sz="2800" i="1" dirty="0" smtClean="0"/>
              <a:t>class patterns </a:t>
            </a:r>
            <a:r>
              <a:rPr lang="en-US" sz="2800" dirty="0" smtClean="0"/>
              <a:t>use </a:t>
            </a:r>
            <a:r>
              <a:rPr lang="en-US" sz="2800" i="1" dirty="0" smtClean="0"/>
              <a:t>inheritance</a:t>
            </a:r>
            <a:r>
              <a:rPr lang="en-US" sz="2800" dirty="0" smtClean="0"/>
              <a:t> to compose interfaces or implementations.</a:t>
            </a:r>
          </a:p>
          <a:p>
            <a:r>
              <a:rPr lang="en-US" sz="2800" dirty="0" smtClean="0"/>
              <a:t>Rather than composing interfaces or implementations, structural </a:t>
            </a:r>
            <a:r>
              <a:rPr lang="en-US" sz="2800" i="1" dirty="0" smtClean="0"/>
              <a:t>object patterns </a:t>
            </a:r>
            <a:r>
              <a:rPr lang="en-US" sz="2800" dirty="0" smtClean="0"/>
              <a:t>describe ways to </a:t>
            </a:r>
            <a:r>
              <a:rPr lang="en-US" sz="2800" i="1" dirty="0" smtClean="0"/>
              <a:t>compose objects </a:t>
            </a:r>
            <a:r>
              <a:rPr lang="en-US" sz="2800" dirty="0" smtClean="0"/>
              <a:t>to realize new functionality. </a:t>
            </a:r>
          </a:p>
          <a:p>
            <a:r>
              <a:rPr lang="en-US" sz="2800" dirty="0" smtClean="0"/>
              <a:t>The added flexibility of object composition comes from the ability to change the composition at run-time, which is impossible with static class composition.</a:t>
            </a:r>
          </a:p>
          <a:p>
            <a:r>
              <a:rPr lang="en-US" sz="2800" dirty="0" smtClean="0"/>
              <a:t>List of structural patterns:  </a:t>
            </a:r>
            <a:r>
              <a:rPr lang="en-US" sz="2800" i="1" dirty="0" smtClean="0"/>
              <a:t>Adapter, Bridge, Composite, Decorator, Façade, Flyweight, Proxy</a:t>
            </a:r>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Structural Patterns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14400"/>
            <a:ext cx="8534400" cy="5334000"/>
          </a:xfrm>
        </p:spPr>
        <p:txBody>
          <a:bodyPr>
            <a:normAutofit/>
          </a:bodyPr>
          <a:lstStyle/>
          <a:p>
            <a:pPr>
              <a:lnSpc>
                <a:spcPct val="90000"/>
              </a:lnSpc>
            </a:pPr>
            <a:r>
              <a:rPr lang="en-US" sz="2800" b="1" i="1" dirty="0" smtClean="0"/>
              <a:t>Intent - </a:t>
            </a:r>
            <a:r>
              <a:rPr lang="en-US" dirty="0" smtClean="0"/>
              <a:t>Convert the interface of a class into another interface clients expect. Adapter lets classes work together that couldn't otherwise because of incompatible interfaces.</a:t>
            </a:r>
            <a:br>
              <a:rPr lang="en-US" dirty="0" smtClean="0"/>
            </a:br>
            <a:endParaRPr lang="en-US" dirty="0" smtClean="0"/>
          </a:p>
        </p:txBody>
      </p:sp>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Adapter/wrapper Pattern</a:t>
            </a:r>
          </a:p>
        </p:txBody>
      </p:sp>
      <p:pic>
        <p:nvPicPr>
          <p:cNvPr id="5" name="Picture 5" descr="adapterUML"/>
          <p:cNvPicPr>
            <a:picLocks noChangeAspect="1" noChangeArrowheads="1"/>
          </p:cNvPicPr>
          <p:nvPr/>
        </p:nvPicPr>
        <p:blipFill>
          <a:blip r:embed="rId2"/>
          <a:srcRect/>
          <a:stretch>
            <a:fillRect/>
          </a:stretch>
        </p:blipFill>
        <p:spPr bwMode="auto">
          <a:xfrm>
            <a:off x="914400" y="2743200"/>
            <a:ext cx="6934200" cy="3505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14400"/>
            <a:ext cx="8534400" cy="5486400"/>
          </a:xfrm>
        </p:spPr>
        <p:txBody>
          <a:bodyPr>
            <a:normAutofit/>
          </a:bodyPr>
          <a:lstStyle/>
          <a:p>
            <a:endParaRPr lang="en-US" sz="2400" dirty="0"/>
          </a:p>
        </p:txBody>
      </p:sp>
      <p:pic>
        <p:nvPicPr>
          <p:cNvPr id="5" name="Picture 2"/>
          <p:cNvPicPr>
            <a:picLocks noChangeAspect="1" noChangeArrowheads="1"/>
          </p:cNvPicPr>
          <p:nvPr/>
        </p:nvPicPr>
        <p:blipFill>
          <a:blip r:embed="rId2"/>
          <a:srcRect/>
          <a:stretch>
            <a:fillRect/>
          </a:stretch>
        </p:blipFill>
        <p:spPr bwMode="auto">
          <a:xfrm>
            <a:off x="304800" y="4514850"/>
            <a:ext cx="8610600" cy="2266950"/>
          </a:xfrm>
          <a:prstGeom prst="rect">
            <a:avLst/>
          </a:prstGeom>
          <a:noFill/>
          <a:ln w="9525">
            <a:solidFill>
              <a:schemeClr val="accent1"/>
            </a:solidFill>
            <a:miter lim="800000"/>
            <a:headEnd/>
            <a:tailEnd/>
          </a:ln>
        </p:spPr>
      </p:pic>
      <p:pic>
        <p:nvPicPr>
          <p:cNvPr id="7" name="Picture 3"/>
          <p:cNvPicPr>
            <a:picLocks noChangeAspect="1" noChangeArrowheads="1"/>
          </p:cNvPicPr>
          <p:nvPr/>
        </p:nvPicPr>
        <p:blipFill>
          <a:blip r:embed="rId3"/>
          <a:srcRect/>
          <a:stretch>
            <a:fillRect/>
          </a:stretch>
        </p:blipFill>
        <p:spPr bwMode="auto">
          <a:xfrm>
            <a:off x="304800" y="1828799"/>
            <a:ext cx="8610600" cy="2667001"/>
          </a:xfrm>
          <a:prstGeom prst="rect">
            <a:avLst/>
          </a:prstGeom>
          <a:noFill/>
          <a:ln w="9525">
            <a:solidFill>
              <a:schemeClr val="accent1"/>
            </a:solidFill>
            <a:miter lim="800000"/>
            <a:headEnd/>
            <a:tailEnd/>
          </a:ln>
        </p:spPr>
      </p:pic>
      <p:pic>
        <p:nvPicPr>
          <p:cNvPr id="8" name="Picture 2"/>
          <p:cNvPicPr>
            <a:picLocks noChangeAspect="1" noChangeArrowheads="1"/>
          </p:cNvPicPr>
          <p:nvPr/>
        </p:nvPicPr>
        <p:blipFill>
          <a:blip r:embed="rId4"/>
          <a:srcRect/>
          <a:stretch>
            <a:fillRect/>
          </a:stretch>
        </p:blipFill>
        <p:spPr bwMode="auto">
          <a:xfrm>
            <a:off x="304800" y="76200"/>
            <a:ext cx="8610600" cy="1752600"/>
          </a:xfrm>
          <a:prstGeom prst="rect">
            <a:avLst/>
          </a:prstGeom>
          <a:noFill/>
          <a:ln w="9525">
            <a:solidFill>
              <a:schemeClr val="accent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228600" y="152400"/>
            <a:ext cx="8686800" cy="5257800"/>
          </a:xfrm>
          <a:prstGeom prst="rect">
            <a:avLst/>
          </a:prstGeom>
          <a:noFill/>
          <a:ln w="9525">
            <a:noFill/>
            <a:miter lim="800000"/>
            <a:headEnd/>
            <a:tailEnd/>
          </a:ln>
        </p:spPr>
      </p:pic>
      <p:sp>
        <p:nvSpPr>
          <p:cNvPr id="8" name="Rectangle 7"/>
          <p:cNvSpPr/>
          <p:nvPr/>
        </p:nvSpPr>
        <p:spPr>
          <a:xfrm>
            <a:off x="76200" y="5336738"/>
            <a:ext cx="8915400" cy="1292662"/>
          </a:xfrm>
          <a:prstGeom prst="rect">
            <a:avLst/>
          </a:prstGeom>
        </p:spPr>
        <p:txBody>
          <a:bodyPr wrap="square">
            <a:spAutoFit/>
          </a:bodyPr>
          <a:lstStyle/>
          <a:p>
            <a:r>
              <a:rPr lang="en-US" sz="2600" dirty="0" smtClean="0"/>
              <a:t>Derive a new class from the nonconforming one and add the methods we need to make the new derived class match the desired interface (</a:t>
            </a:r>
            <a:r>
              <a:rPr lang="en-US" sz="2400" dirty="0" smtClean="0"/>
              <a:t>inheritance</a:t>
            </a:r>
            <a:r>
              <a:rPr lang="en-US" sz="2600" dirty="0" smtClean="0"/>
              <a:t>) </a:t>
            </a:r>
            <a:endParaRPr lang="en-US"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52400" y="152400"/>
            <a:ext cx="8849165" cy="5486400"/>
          </a:xfrm>
          <a:prstGeom prst="rect">
            <a:avLst/>
          </a:prstGeom>
          <a:noFill/>
          <a:ln w="9525">
            <a:noFill/>
            <a:miter lim="800000"/>
            <a:headEnd/>
            <a:tailEnd/>
          </a:ln>
        </p:spPr>
      </p:pic>
      <p:sp>
        <p:nvSpPr>
          <p:cNvPr id="5" name="Rectangle 4"/>
          <p:cNvSpPr/>
          <p:nvPr/>
        </p:nvSpPr>
        <p:spPr>
          <a:xfrm>
            <a:off x="228600" y="5715000"/>
            <a:ext cx="8686800" cy="954107"/>
          </a:xfrm>
          <a:prstGeom prst="rect">
            <a:avLst/>
          </a:prstGeom>
        </p:spPr>
        <p:txBody>
          <a:bodyPr wrap="square">
            <a:spAutoFit/>
          </a:bodyPr>
          <a:lstStyle/>
          <a:p>
            <a:r>
              <a:rPr lang="en-US" sz="2800" dirty="0" smtClean="0"/>
              <a:t>Include the original class inside the new one and create the methods to translate calls within the new class (Composition)</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914400"/>
            <a:ext cx="8839200" cy="5867400"/>
          </a:xfrm>
        </p:spPr>
        <p:txBody>
          <a:bodyPr>
            <a:normAutofit/>
          </a:bodyPr>
          <a:lstStyle/>
          <a:p>
            <a:pPr>
              <a:lnSpc>
                <a:spcPct val="90000"/>
              </a:lnSpc>
            </a:pPr>
            <a:r>
              <a:rPr lang="en-US" sz="2800" b="1" i="1" dirty="0" smtClean="0"/>
              <a:t>Use Adapter when you</a:t>
            </a:r>
          </a:p>
          <a:p>
            <a:pPr lvl="1">
              <a:lnSpc>
                <a:spcPct val="90000"/>
              </a:lnSpc>
            </a:pPr>
            <a:r>
              <a:rPr lang="en-US" dirty="0" smtClean="0"/>
              <a:t>want to use an existing class, and its interface does not match the one you need. </a:t>
            </a:r>
          </a:p>
          <a:p>
            <a:pPr lvl="1">
              <a:lnSpc>
                <a:spcPct val="90000"/>
              </a:lnSpc>
            </a:pPr>
            <a:r>
              <a:rPr lang="en-US" dirty="0" smtClean="0"/>
              <a:t>want to create a reusable class that cooperates with unrelated or unforeseen classes-classes that don't necessarily have compatible interfaces. </a:t>
            </a:r>
          </a:p>
          <a:p>
            <a:pPr lvl="1">
              <a:lnSpc>
                <a:spcPct val="90000"/>
              </a:lnSpc>
            </a:pPr>
            <a:r>
              <a:rPr lang="en-US" dirty="0" smtClean="0"/>
              <a:t>need to use several existing subclasses, but it's impractical to adapt their interface by sub-classing every one. An object adapter can adapt the interface of its parent class.</a:t>
            </a:r>
          </a:p>
          <a:p>
            <a:pPr lvl="0">
              <a:lnSpc>
                <a:spcPct val="80000"/>
              </a:lnSpc>
              <a:defRPr/>
            </a:pPr>
            <a:r>
              <a:rPr lang="en-US" sz="2800" b="1" i="1" dirty="0" smtClean="0"/>
              <a:t>Consequences:</a:t>
            </a:r>
          </a:p>
          <a:p>
            <a:pPr lvl="1">
              <a:lnSpc>
                <a:spcPct val="80000"/>
              </a:lnSpc>
              <a:defRPr/>
            </a:pPr>
            <a:r>
              <a:rPr lang="en-US" b="1" i="1" dirty="0" smtClean="0"/>
              <a:t>A class adapter </a:t>
            </a:r>
            <a:endParaRPr lang="en-US" dirty="0" smtClean="0"/>
          </a:p>
          <a:p>
            <a:pPr lvl="2">
              <a:lnSpc>
                <a:spcPct val="80000"/>
              </a:lnSpc>
              <a:defRPr/>
            </a:pPr>
            <a:r>
              <a:rPr lang="en-US" sz="2400" dirty="0" smtClean="0"/>
              <a:t>lets Adapter override some of </a:t>
            </a:r>
            <a:r>
              <a:rPr lang="en-US" sz="2400" dirty="0" err="1" smtClean="0"/>
              <a:t>Adaptee's</a:t>
            </a:r>
            <a:r>
              <a:rPr lang="en-US" sz="2400" dirty="0" smtClean="0"/>
              <a:t> behavior, since Adapter is a subclass of </a:t>
            </a:r>
            <a:r>
              <a:rPr lang="en-US" sz="2400" dirty="0" err="1" smtClean="0"/>
              <a:t>Adaptee</a:t>
            </a:r>
            <a:r>
              <a:rPr lang="en-US" sz="2400" dirty="0" smtClean="0"/>
              <a:t>. </a:t>
            </a:r>
          </a:p>
          <a:p>
            <a:pPr lvl="2">
              <a:lnSpc>
                <a:spcPct val="80000"/>
              </a:lnSpc>
              <a:defRPr/>
            </a:pPr>
            <a:r>
              <a:rPr lang="en-US" sz="2400" dirty="0" smtClean="0"/>
              <a:t>introduces only one object, and no additional pointer indirection is needed to get to the </a:t>
            </a:r>
            <a:r>
              <a:rPr lang="en-US" sz="2400" dirty="0" err="1" smtClean="0"/>
              <a:t>adaptee</a:t>
            </a:r>
            <a:r>
              <a:rPr lang="en-US" sz="2400" dirty="0" smtClean="0"/>
              <a:t>. </a:t>
            </a:r>
            <a:endParaRPr lang="en-US" sz="2400" dirty="0"/>
          </a:p>
        </p:txBody>
      </p:sp>
      <p:sp>
        <p:nvSpPr>
          <p:cNvPr id="4" name="Round Diagonal Corner Rectangle 3"/>
          <p:cNvSpPr/>
          <p:nvPr/>
        </p:nvSpPr>
        <p:spPr>
          <a:xfrm>
            <a:off x="457200" y="1524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Adapter Pattern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0" y="228600"/>
            <a:ext cx="8305800" cy="6858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smtClean="0"/>
              <a:t>Adapter Pattern…</a:t>
            </a:r>
          </a:p>
        </p:txBody>
      </p:sp>
      <p:sp>
        <p:nvSpPr>
          <p:cNvPr id="7" name="Rectangle 3"/>
          <p:cNvSpPr txBox="1">
            <a:spLocks noChangeArrowheads="1"/>
          </p:cNvSpPr>
          <p:nvPr/>
        </p:nvSpPr>
        <p:spPr>
          <a:xfrm>
            <a:off x="228600" y="914400"/>
            <a:ext cx="8686800" cy="5638800"/>
          </a:xfrm>
          <a:prstGeom prst="rect">
            <a:avLst/>
          </a:prstGeom>
        </p:spPr>
        <p:txBody>
          <a:bodyPr vert="horz">
            <a:noAutofit/>
          </a:bodyPr>
          <a:lstStyle/>
          <a:p>
            <a:pPr marL="548640" marR="0" lvl="1" indent="-228600" algn="l" defTabSz="914400" rtl="0" eaLnBrk="1" fontAlgn="auto" latinLnBrk="0" hangingPunct="1">
              <a:lnSpc>
                <a:spcPct val="80000"/>
              </a:lnSpc>
              <a:spcBef>
                <a:spcPts val="370"/>
              </a:spcBef>
              <a:spcAft>
                <a:spcPts val="0"/>
              </a:spcAft>
              <a:buClr>
                <a:schemeClr val="accent2"/>
              </a:buClr>
              <a:buSzPct val="85000"/>
              <a:buFont typeface="Wingdings 2"/>
              <a:buChar char=""/>
              <a:tabLst/>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An object adapter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822960" lvl="2" indent="-228600">
              <a:lnSpc>
                <a:spcPct val="80000"/>
              </a:lnSpc>
              <a:spcBef>
                <a:spcPts val="370"/>
              </a:spcBef>
              <a:buClr>
                <a:schemeClr val="accent1">
                  <a:tint val="60000"/>
                </a:schemeClr>
              </a:buClr>
              <a:buSzPct val="85000"/>
              <a:buFont typeface="Wingdings 2"/>
              <a:buChar char=""/>
              <a:defRPr/>
            </a:pPr>
            <a:r>
              <a:rPr lang="en-US" sz="2400" dirty="0" smtClean="0"/>
              <a:t>lets a single Adapter work with many </a:t>
            </a:r>
            <a:r>
              <a:rPr lang="en-US" sz="2400" dirty="0" err="1" smtClean="0"/>
              <a:t>Adaptees</a:t>
            </a:r>
            <a:endParaRPr lang="en-US" sz="2400" dirty="0" smtClean="0"/>
          </a:p>
          <a:p>
            <a:pPr marL="822960" lvl="2" indent="-228600">
              <a:lnSpc>
                <a:spcPct val="80000"/>
              </a:lnSpc>
              <a:spcBef>
                <a:spcPts val="370"/>
              </a:spcBef>
              <a:buClr>
                <a:schemeClr val="accent1">
                  <a:tint val="60000"/>
                </a:schemeClr>
              </a:buClr>
              <a:buSzPct val="85000"/>
              <a:buFont typeface="Wingdings 2"/>
              <a:buChar char=""/>
              <a:defRPr/>
            </a:pPr>
            <a:r>
              <a:rPr lang="en-US" sz="2400" dirty="0" smtClean="0"/>
              <a:t>makes it harder to override </a:t>
            </a:r>
            <a:r>
              <a:rPr lang="en-US" sz="2400" dirty="0" err="1" smtClean="0"/>
              <a:t>Adaptee</a:t>
            </a:r>
            <a:r>
              <a:rPr lang="en-US" sz="2400" dirty="0" smtClean="0"/>
              <a:t> behavior.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80000"/>
              </a:lnSpc>
              <a:spcBef>
                <a:spcPts val="580"/>
              </a:spcBef>
              <a:spcAft>
                <a:spcPts val="0"/>
              </a:spcAft>
              <a:buClr>
                <a:schemeClr val="accent1"/>
              </a:buClr>
              <a:buSzPct val="85000"/>
              <a:buFont typeface="Wingdings 2"/>
              <a:buChar char=""/>
              <a:tabLst/>
              <a:defRPr/>
            </a:pPr>
            <a:r>
              <a:rPr lang="en-US" sz="2800" b="1" i="1" dirty="0" smtClean="0"/>
              <a:t>Known uses:  </a:t>
            </a:r>
          </a:p>
          <a:p>
            <a:pPr marL="731520" lvl="1" indent="-274320">
              <a:lnSpc>
                <a:spcPct val="80000"/>
              </a:lnSpc>
              <a:spcBef>
                <a:spcPts val="580"/>
              </a:spcBef>
              <a:buClr>
                <a:schemeClr val="accent1"/>
              </a:buClr>
              <a:buSzPct val="85000"/>
              <a:buFont typeface="Wingdings 2"/>
              <a:buChar char=""/>
              <a:defRPr/>
            </a:pPr>
            <a:r>
              <a:rPr lang="en-US" sz="2800" dirty="0" err="1" smtClean="0"/>
              <a:t>WindowAdapter</a:t>
            </a:r>
            <a:r>
              <a:rPr lang="en-US" sz="2800" dirty="0" smtClean="0"/>
              <a:t> </a:t>
            </a:r>
            <a:r>
              <a:rPr kumimoji="0" lang="en-US" sz="2400" u="none" strike="noStrike" kern="1200" cap="none" spc="0" normalizeH="0" baseline="0" noProof="0" dirty="0" smtClean="0">
                <a:ln>
                  <a:noFill/>
                </a:ln>
                <a:solidFill>
                  <a:schemeClr val="tx1"/>
                </a:solidFill>
                <a:effectLst/>
                <a:uLnTx/>
                <a:uFillTx/>
                <a:latin typeface="+mn-lt"/>
                <a:ea typeface="+mn-ea"/>
                <a:cs typeface="+mn-cs"/>
              </a:rPr>
              <a:t>in AWT/Swing API, </a:t>
            </a:r>
          </a:p>
          <a:p>
            <a:pPr marL="731520" lvl="1" indent="-274320">
              <a:lnSpc>
                <a:spcPct val="80000"/>
              </a:lnSpc>
              <a:spcBef>
                <a:spcPts val="580"/>
              </a:spcBef>
              <a:buClr>
                <a:schemeClr val="accent1"/>
              </a:buClr>
              <a:buSzPct val="85000"/>
              <a:buFont typeface="Wingdings 2"/>
              <a:buChar char=""/>
              <a:defRPr/>
            </a:pPr>
            <a:r>
              <a:rPr kumimoji="0" lang="en-US" sz="2400" u="none" strike="noStrike" kern="1200" cap="none" spc="0" normalizeH="0" baseline="0" noProof="0" dirty="0" smtClean="0">
                <a:ln>
                  <a:noFill/>
                </a:ln>
                <a:solidFill>
                  <a:schemeClr val="tx1"/>
                </a:solidFill>
                <a:effectLst/>
                <a:uLnTx/>
                <a:uFillTx/>
                <a:latin typeface="+mn-lt"/>
                <a:ea typeface="+mn-ea"/>
                <a:cs typeface="+mn-cs"/>
              </a:rPr>
              <a:t>JDBC-ODBC API</a:t>
            </a:r>
            <a:endParaRPr kumimoji="0" lang="en-US" sz="320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80000"/>
              </a:lnSpc>
              <a:spcBef>
                <a:spcPts val="580"/>
              </a:spcBef>
              <a:spcAft>
                <a:spcPts val="0"/>
              </a:spcAft>
              <a:buClr>
                <a:schemeClr val="accent1"/>
              </a:buClr>
              <a:buSzPct val="85000"/>
              <a:buFont typeface="Wingdings 2"/>
              <a:buChar char=""/>
              <a:tabLst/>
              <a:defRPr/>
            </a:pPr>
            <a:r>
              <a:rPr kumimoji="0" lang="en-US" sz="2800" b="1" i="1" u="none" strike="noStrike" kern="1200" cap="none" spc="0" normalizeH="0" baseline="0" noProof="0" dirty="0" smtClean="0">
                <a:ln>
                  <a:noFill/>
                </a:ln>
                <a:solidFill>
                  <a:schemeClr val="tx1"/>
                </a:solidFill>
                <a:effectLst/>
                <a:uLnTx/>
                <a:uFillTx/>
                <a:latin typeface="+mn-lt"/>
                <a:ea typeface="+mn-ea"/>
                <a:cs typeface="+mn-cs"/>
              </a:rPr>
              <a:t>Related patterns:</a:t>
            </a:r>
          </a:p>
          <a:p>
            <a:pPr lvl="1">
              <a:buFont typeface="Arial" pitchFamily="34" charset="0"/>
              <a:buChar char="•"/>
            </a:pPr>
            <a:r>
              <a:rPr lang="en-US" sz="2400" b="1" i="1" dirty="0" smtClean="0"/>
              <a:t>Proxy</a:t>
            </a:r>
            <a:r>
              <a:rPr lang="en-US" sz="2400" i="1" dirty="0" smtClean="0"/>
              <a:t> </a:t>
            </a:r>
            <a:r>
              <a:rPr lang="en-US" sz="2400" dirty="0" smtClean="0"/>
              <a:t>- provides the same interface as its subject, whereas an adapter provides a different interface to the object it adapts. </a:t>
            </a:r>
          </a:p>
          <a:p>
            <a:pPr lvl="1">
              <a:buFont typeface="Arial" pitchFamily="34" charset="0"/>
              <a:buChar char="•"/>
            </a:pPr>
            <a:r>
              <a:rPr lang="en-US" sz="2400" b="1" i="1" dirty="0" smtClean="0"/>
              <a:t>Decorator - </a:t>
            </a:r>
            <a:r>
              <a:rPr lang="en-US" sz="2400" dirty="0" smtClean="0"/>
              <a:t>focuses on adding new functions to an object, whereas an adapter coordinates two different objects. </a:t>
            </a:r>
          </a:p>
          <a:p>
            <a:pPr lvl="1">
              <a:buFont typeface="Arial" pitchFamily="34" charset="0"/>
              <a:buChar char="•"/>
            </a:pPr>
            <a:r>
              <a:rPr lang="en-US" sz="2400" b="1" i="1" dirty="0" smtClean="0"/>
              <a:t>Bridge </a:t>
            </a:r>
            <a:r>
              <a:rPr lang="en-US" sz="2400" dirty="0" smtClean="0"/>
              <a:t>- tries to separate an interface from its implementation and make an object vary independently, whereas an adapter tries to change and cooperate the interface of an object.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TotalTime>
  <Words>1853</Words>
  <Application>Microsoft Office PowerPoint</Application>
  <PresentationFormat>On-screen Show (4:3)</PresentationFormat>
  <Paragraphs>180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Equity</vt:lpstr>
      <vt:lpstr>Chapter 2: Design Patterns  [Structural Patterns]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Design Patterns (cont'd)</dc:title>
  <dc:creator>esubalew</dc:creator>
  <cp:lastModifiedBy>PRLAB</cp:lastModifiedBy>
  <cp:revision>78</cp:revision>
  <dcterms:created xsi:type="dcterms:W3CDTF">2011-03-27T10:45:55Z</dcterms:created>
  <dcterms:modified xsi:type="dcterms:W3CDTF">2011-05-06T02:08:03Z</dcterms:modified>
</cp:coreProperties>
</file>