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9" r:id="rId14"/>
    <p:sldId id="297" r:id="rId15"/>
    <p:sldId id="298" r:id="rId16"/>
    <p:sldId id="268" r:id="rId17"/>
    <p:sldId id="262" r:id="rId18"/>
    <p:sldId id="265" r:id="rId19"/>
    <p:sldId id="300" r:id="rId20"/>
    <p:sldId id="267" r:id="rId21"/>
    <p:sldId id="266" r:id="rId22"/>
    <p:sldId id="263" r:id="rId23"/>
    <p:sldId id="269" r:id="rId24"/>
    <p:sldId id="270" r:id="rId25"/>
    <p:sldId id="273" r:id="rId26"/>
    <p:sldId id="276" r:id="rId27"/>
    <p:sldId id="282" r:id="rId28"/>
    <p:sldId id="283" r:id="rId29"/>
    <p:sldId id="285" r:id="rId30"/>
    <p:sldId id="286" r:id="rId31"/>
    <p:sldId id="284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68006F-AD60-4E03-B64C-197B2690B217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84CED8C-30BB-4ADE-97D4-F44FA0BAF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267200"/>
            <a:ext cx="6400800" cy="685800"/>
          </a:xfrm>
        </p:spPr>
        <p:txBody>
          <a:bodyPr/>
          <a:lstStyle/>
          <a:p>
            <a:pPr algn="r"/>
            <a:r>
              <a:rPr lang="en-US" dirty="0" smtClean="0"/>
              <a:t>By </a:t>
            </a:r>
            <a:r>
              <a:rPr lang="en-US" dirty="0" err="1" smtClean="0"/>
              <a:t>Esubalew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Chapter 3: Envisioning Architecture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87630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 Reference model is a division of functionality together with data flow between the pieces. </a:t>
            </a:r>
          </a:p>
          <a:p>
            <a:pPr lvl="1"/>
            <a:r>
              <a:rPr lang="en-US" sz="2600" dirty="0" smtClean="0"/>
              <a:t>A reference model is a standard decomposition of a known problem into parts that cooperatively solve the problem. </a:t>
            </a:r>
          </a:p>
          <a:p>
            <a:pPr lvl="1"/>
            <a:r>
              <a:rPr lang="en-US" sz="2600" dirty="0" smtClean="0"/>
              <a:t>Reference models are a characteristic of mature domains. </a:t>
            </a:r>
          </a:p>
          <a:p>
            <a:pPr lvl="1"/>
            <a:r>
              <a:rPr lang="en-US" sz="2600" dirty="0" smtClean="0"/>
              <a:t>Can you name the standard parts of a compiler or a database management system?</a:t>
            </a:r>
          </a:p>
          <a:p>
            <a:r>
              <a:rPr lang="en-US" sz="3000" dirty="0" smtClean="0"/>
              <a:t>Reference  Architectures is a reference model mapped onto software elements  and the data flows between them. </a:t>
            </a:r>
          </a:p>
          <a:p>
            <a:pPr lvl="1"/>
            <a:r>
              <a:rPr lang="en-US" sz="2600" dirty="0" smtClean="0"/>
              <a:t>Whereas a reference model divides the functionality, a reference architecture is the mapping of that functionality onto a system decomposition. </a:t>
            </a:r>
          </a:p>
          <a:p>
            <a:pPr lvl="1"/>
            <a:r>
              <a:rPr lang="en-US" sz="2600" dirty="0" smtClean="0"/>
              <a:t>The mapping may be, but by no means necessarily is, one to one. </a:t>
            </a:r>
          </a:p>
          <a:p>
            <a:pPr lvl="1"/>
            <a:r>
              <a:rPr lang="en-US" sz="2600" dirty="0" smtClean="0"/>
              <a:t>A software element may implement part of a function or several functions.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3200" dirty="0" smtClean="0"/>
              <a:t>Reference Models and Reference  Architectures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Reference models, architectural patterns, and reference architectures are not architectures; </a:t>
            </a:r>
          </a:p>
          <a:p>
            <a:pPr lvl="1"/>
            <a:r>
              <a:rPr lang="en-US" dirty="0" smtClean="0"/>
              <a:t>they are useful concepts that capture elements of an architecture. </a:t>
            </a:r>
          </a:p>
          <a:p>
            <a:pPr lvl="1"/>
            <a:r>
              <a:rPr lang="en-US" dirty="0" smtClean="0"/>
              <a:t>Each is the outcome of early design decisions. </a:t>
            </a:r>
          </a:p>
          <a:p>
            <a:pPr lvl="1"/>
            <a:r>
              <a:rPr lang="en-US" dirty="0" smtClean="0"/>
              <a:t>The relationship among these design elements is shown below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33800"/>
            <a:ext cx="8229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ound Diagonal Corner Rectangle 5"/>
          <p:cNvSpPr/>
          <p:nvPr/>
        </p:nvSpPr>
        <p:spPr>
          <a:xfrm>
            <a:off x="457200" y="152400"/>
            <a:ext cx="8305800" cy="8382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800" dirty="0"/>
              <a:t>Architectural Patterns, Reference Models, and </a:t>
            </a:r>
            <a:r>
              <a:rPr lang="en-US" sz="2800" dirty="0" smtClean="0"/>
              <a:t>Reference  Architectures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Architecture is important for three primary reasons.</a:t>
            </a:r>
          </a:p>
          <a:p>
            <a:pPr lvl="1"/>
            <a:r>
              <a:rPr lang="en-US" sz="2800" dirty="0" smtClean="0"/>
              <a:t>It provides a vehicle for communication among stakeholders.</a:t>
            </a:r>
          </a:p>
          <a:p>
            <a:pPr lvl="1"/>
            <a:r>
              <a:rPr lang="en-US" sz="2800" dirty="0" smtClean="0"/>
              <a:t>It is the manifestation of the earliest design decisions about a system.</a:t>
            </a:r>
          </a:p>
          <a:p>
            <a:pPr lvl="1"/>
            <a:r>
              <a:rPr lang="en-US" sz="2800" dirty="0" smtClean="0"/>
              <a:t>It is a transferable, reusable abstraction of a system.</a:t>
            </a:r>
          </a:p>
          <a:p>
            <a:r>
              <a:rPr lang="en-US" sz="2800" b="1" i="1" dirty="0" smtClean="0"/>
              <a:t>Communication Vehicle</a:t>
            </a:r>
            <a:endParaRPr lang="en-US" sz="2400" b="1" i="1" dirty="0" smtClean="0"/>
          </a:p>
          <a:p>
            <a:pPr lvl="1"/>
            <a:r>
              <a:rPr lang="en-US" sz="2800" dirty="0" smtClean="0"/>
              <a:t>Each stakeholder of a software system - customer, user, project manager, coder, tester, and so on - is concerned with different system characteristics that are affected by the architecture.</a:t>
            </a:r>
          </a:p>
          <a:p>
            <a:pPr lvl="1"/>
            <a:r>
              <a:rPr lang="en-US" sz="2800" dirty="0" smtClean="0"/>
              <a:t> For example: </a:t>
            </a:r>
          </a:p>
          <a:p>
            <a:pPr lvl="2"/>
            <a:r>
              <a:rPr lang="en-US" sz="2800" dirty="0" smtClean="0"/>
              <a:t>the user is concerned that the system is reliable and available when needed; </a:t>
            </a:r>
          </a:p>
          <a:p>
            <a:pPr lvl="2"/>
            <a:r>
              <a:rPr lang="en-US" sz="2800" dirty="0" smtClean="0"/>
              <a:t>the customer is concerned that the architecture can be implemented on schedule and to budget;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/>
              <a:t>Why is architecture </a:t>
            </a:r>
            <a:r>
              <a:rPr lang="en-US" sz="4000" dirty="0" smtClean="0"/>
              <a:t>important?</a:t>
            </a:r>
            <a:endParaRPr 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pPr lvl="2"/>
            <a:r>
              <a:rPr lang="en-US" sz="2600" dirty="0" smtClean="0"/>
              <a:t>the manager is worried (as well as about cost and schedule) that the architecture will allow teams to work largely independently, interacting in disciplined and controlled ways. </a:t>
            </a:r>
          </a:p>
          <a:p>
            <a:pPr lvl="1"/>
            <a:r>
              <a:rPr lang="en-US" sz="2600" dirty="0" smtClean="0"/>
              <a:t>The architect is worried about strategies to achieve all of those goals.</a:t>
            </a:r>
          </a:p>
          <a:p>
            <a:pPr lvl="1"/>
            <a:r>
              <a:rPr lang="en-US" sz="2600" dirty="0" smtClean="0"/>
              <a:t>Architecture provides a common language in which different concerns can be expressed, negotiated, and resolved at a level that is intellectually manageable even for large, complex systems</a:t>
            </a:r>
          </a:p>
          <a:p>
            <a:pPr lvl="1"/>
            <a:r>
              <a:rPr lang="en-US" sz="2600" dirty="0" smtClean="0"/>
              <a:t>Without such a language, it is difficult to understand large systems sufficiently to make the early decisions that influence both quality and usefulness.</a:t>
            </a:r>
          </a:p>
          <a:p>
            <a:pPr lvl="1">
              <a:buNone/>
            </a:pPr>
            <a:endParaRPr lang="en-US" sz="28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/>
              <a:t>Why is architecture </a:t>
            </a:r>
            <a:r>
              <a:rPr lang="en-US" sz="4000" dirty="0" smtClean="0"/>
              <a:t>important?...</a:t>
            </a:r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i="1" dirty="0" smtClean="0"/>
              <a:t>Early Design Decisions</a:t>
            </a:r>
          </a:p>
          <a:p>
            <a:pPr lvl="1"/>
            <a:r>
              <a:rPr lang="en-US" sz="2800" dirty="0" smtClean="0"/>
              <a:t>Software architecture represents a system's earliest set of design decisions. The decision include</a:t>
            </a:r>
          </a:p>
          <a:p>
            <a:pPr lvl="2"/>
            <a:r>
              <a:rPr lang="en-US" sz="2800" i="1" dirty="0" smtClean="0"/>
              <a:t>Defines Constraints on Implementation</a:t>
            </a:r>
          </a:p>
          <a:p>
            <a:pPr lvl="2"/>
            <a:r>
              <a:rPr lang="en-US" sz="2800" i="1" dirty="0" smtClean="0"/>
              <a:t>Dictates Organizational Structure</a:t>
            </a:r>
          </a:p>
          <a:p>
            <a:pPr lvl="2"/>
            <a:r>
              <a:rPr lang="en-US" sz="2800" i="1" dirty="0" smtClean="0"/>
              <a:t>Inhibits or Enables a System's Quality Attributes</a:t>
            </a:r>
          </a:p>
          <a:p>
            <a:pPr lvl="2"/>
            <a:r>
              <a:rPr lang="en-US" sz="2800" i="1" dirty="0" smtClean="0"/>
              <a:t>Predicting System Qualities by Studying the Architecture</a:t>
            </a:r>
          </a:p>
          <a:p>
            <a:pPr lvl="2"/>
            <a:r>
              <a:rPr lang="en-US" sz="2800" i="1" dirty="0" smtClean="0"/>
              <a:t>Makes It Easier to Reason about and Manage Change</a:t>
            </a:r>
          </a:p>
          <a:p>
            <a:pPr lvl="2"/>
            <a:r>
              <a:rPr lang="en-US" sz="2800" i="1" dirty="0" smtClean="0"/>
              <a:t>Helps in Evolutionary Prototyping</a:t>
            </a:r>
          </a:p>
          <a:p>
            <a:pPr lvl="2"/>
            <a:r>
              <a:rPr lang="en-US" sz="2800" i="1" dirty="0" smtClean="0"/>
              <a:t>Enables More Accurate Cost and Schedule Estimates</a:t>
            </a:r>
          </a:p>
          <a:p>
            <a:pPr lvl="1"/>
            <a:r>
              <a:rPr lang="en-US" dirty="0" smtClean="0"/>
              <a:t>It is also the earliest point at which design decisions governing the system to be built can be analyzed.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/>
              <a:t>Why is architecture </a:t>
            </a:r>
            <a:r>
              <a:rPr lang="en-US" sz="4000" dirty="0" smtClean="0"/>
              <a:t>important?...</a:t>
            </a:r>
            <a:endParaRPr lang="en-U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i="1" dirty="0" smtClean="0"/>
              <a:t>Reusable Model</a:t>
            </a:r>
          </a:p>
          <a:p>
            <a:pPr lvl="1"/>
            <a:r>
              <a:rPr lang="en-US" sz="2800" dirty="0" smtClean="0"/>
              <a:t>The earlier in the life cycle re-use is applied, the greater the benefit that can be achieved</a:t>
            </a:r>
          </a:p>
          <a:p>
            <a:pPr lvl="1"/>
            <a:r>
              <a:rPr lang="en-US" sz="2600" dirty="0" smtClean="0"/>
              <a:t>An architecture is an abstraction: a one-to-many mapping (one architecture, many systems).</a:t>
            </a:r>
          </a:p>
          <a:p>
            <a:pPr lvl="1"/>
            <a:r>
              <a:rPr lang="en-US" sz="2600" dirty="0" smtClean="0"/>
              <a:t>Architecture is the basis for product (system) commonality. </a:t>
            </a:r>
          </a:p>
          <a:p>
            <a:pPr lvl="1"/>
            <a:r>
              <a:rPr lang="en-US" sz="2600" dirty="0" smtClean="0"/>
              <a:t>Entire product lines can share a single architecture.</a:t>
            </a:r>
          </a:p>
          <a:p>
            <a:pPr lvl="1"/>
            <a:r>
              <a:rPr lang="en-US" sz="2600" dirty="0" smtClean="0"/>
              <a:t>Systems can be built from large, externally developed components that are tied together via architecture.</a:t>
            </a:r>
          </a:p>
          <a:p>
            <a:pPr lvl="1"/>
            <a:r>
              <a:rPr lang="en-US" sz="2600" dirty="0" smtClean="0"/>
              <a:t>Architectural reuse examples</a:t>
            </a:r>
          </a:p>
          <a:p>
            <a:pPr lvl="2"/>
            <a:r>
              <a:rPr lang="en-US" sz="2600" i="1" dirty="0" smtClean="0"/>
              <a:t>Software Product Lines Share a Common Architecture</a:t>
            </a:r>
          </a:p>
          <a:p>
            <a:pPr lvl="2"/>
            <a:r>
              <a:rPr lang="en-US" sz="2600" i="1" dirty="0" smtClean="0"/>
              <a:t>Systems Can Be Built Using Large, Externally Developed Elements</a:t>
            </a:r>
          </a:p>
          <a:p>
            <a:pPr lvl="2"/>
            <a:r>
              <a:rPr lang="en-US" sz="2600" i="1" dirty="0" smtClean="0"/>
              <a:t>Less Is More: It Pays to Restrict the Vocabulary of Design Alternatives</a:t>
            </a:r>
          </a:p>
          <a:p>
            <a:pPr lvl="2"/>
            <a:r>
              <a:rPr lang="en-US" sz="2600" i="1" dirty="0" smtClean="0"/>
              <a:t>An Architecture Permits Template-Based Development</a:t>
            </a:r>
          </a:p>
          <a:p>
            <a:pPr lvl="2"/>
            <a:r>
              <a:rPr lang="en-US" sz="2600" i="1" dirty="0" smtClean="0"/>
              <a:t>An Architecture Can Be the Basis for Training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/>
              <a:t>Why is architecture </a:t>
            </a:r>
            <a:r>
              <a:rPr lang="en-US" sz="4000" dirty="0" smtClean="0"/>
              <a:t>important?...</a:t>
            </a:r>
            <a:endParaRPr 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10600" cy="5486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What do you suppose would happen if two different architects, working in two different organizations, were given the same requirements specification for a system?  </a:t>
            </a:r>
          </a:p>
          <a:p>
            <a:r>
              <a:rPr lang="en-US" sz="2800" dirty="0" smtClean="0"/>
              <a:t>Software architecture is a result of </a:t>
            </a:r>
            <a:r>
              <a:rPr lang="en-US" sz="2800" i="1" dirty="0" smtClean="0"/>
              <a:t>technical, business, and social </a:t>
            </a:r>
            <a:r>
              <a:rPr lang="en-US" sz="2800" dirty="0" smtClean="0"/>
              <a:t>influences. </a:t>
            </a:r>
          </a:p>
          <a:p>
            <a:r>
              <a:rPr lang="en-US" sz="2800" dirty="0" smtClean="0"/>
              <a:t>Its existence in turn affects the </a:t>
            </a:r>
            <a:r>
              <a:rPr lang="en-US" sz="2800" i="1" dirty="0" smtClean="0"/>
              <a:t>technical, business, and social </a:t>
            </a:r>
            <a:r>
              <a:rPr lang="en-US" sz="2800" dirty="0" smtClean="0"/>
              <a:t>environments that subsequently influence future architectures. </a:t>
            </a:r>
          </a:p>
          <a:p>
            <a:endParaRPr lang="en-US" sz="2800" dirty="0" smtClean="0"/>
          </a:p>
          <a:p>
            <a:r>
              <a:rPr lang="en-US" sz="2800" dirty="0" smtClean="0"/>
              <a:t>This cycle of influences, from the environment to the architecture and back to the environment is said to be </a:t>
            </a:r>
            <a:r>
              <a:rPr lang="en-US" sz="2800" i="1" dirty="0" smtClean="0"/>
              <a:t>Architecture Business Cycle (ABC).</a:t>
            </a:r>
            <a:endParaRPr lang="en-US" sz="28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GB" sz="4000" dirty="0" smtClean="0"/>
              <a:t>The Architectural Business Cycle(ABC)</a:t>
            </a:r>
            <a:endParaRPr lang="en-US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/>
            <a:r>
              <a:rPr lang="en-US" sz="3200" dirty="0" smtClean="0"/>
              <a:t>Factors Influencing Architectures: </a:t>
            </a:r>
            <a:r>
              <a:rPr lang="en-US" sz="2400" dirty="0" smtClean="0"/>
              <a:t>stakeholders of a system</a:t>
            </a:r>
            <a:endParaRPr lang="en-US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90600"/>
            <a:ext cx="872275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In addition to the organizational goals expressed through requirements, an architecture is influenced by the structure or nature of the development organization.</a:t>
            </a:r>
          </a:p>
          <a:p>
            <a:r>
              <a:rPr lang="en-US" sz="2800" dirty="0" smtClean="0"/>
              <a:t>Example </a:t>
            </a:r>
          </a:p>
          <a:p>
            <a:pPr lvl="1"/>
            <a:r>
              <a:rPr lang="en-US" sz="2800" dirty="0" smtClean="0"/>
              <a:t>if the organization has an abundance of idle programmers skilled in client-server communications, then a client-server architecture might be the approach supported by management</a:t>
            </a:r>
          </a:p>
          <a:p>
            <a:pPr lvl="1"/>
            <a:r>
              <a:rPr lang="en-US" sz="2800" dirty="0" smtClean="0"/>
              <a:t>Staff skills are one additional influence, but so are the development schedule and budget</a:t>
            </a:r>
          </a:p>
          <a:p>
            <a:r>
              <a:rPr lang="en-US" sz="2800" dirty="0" smtClean="0"/>
              <a:t>There are three classes of influence that come from the developing organization: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/>
              <a:t>Development Organization Concerns</a:t>
            </a:r>
            <a:endParaRPr lang="en-US" sz="4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rgbClr val="800040"/>
                </a:solidFill>
              </a:rPr>
              <a:t>Immediate</a:t>
            </a:r>
            <a:r>
              <a:rPr lang="en-US" sz="2800" dirty="0" smtClean="0">
                <a:solidFill>
                  <a:srgbClr val="800040"/>
                </a:solidFill>
              </a:rPr>
              <a:t> business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existing architectures and products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proposed system may be “next” in a product family so cost estimates assume high degree of reuse</a:t>
            </a:r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rgbClr val="007E00"/>
                </a:solidFill>
              </a:rPr>
              <a:t>Long-term</a:t>
            </a:r>
            <a:r>
              <a:rPr lang="en-US" sz="2800" dirty="0" smtClean="0">
                <a:solidFill>
                  <a:srgbClr val="007E00"/>
                </a:solidFill>
              </a:rPr>
              <a:t> business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desire an infrastructure to pursue strategic goals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this product seen as the way to fund that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41407C"/>
                </a:solidFill>
              </a:rPr>
              <a:t>Organizational structure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 example, lack of certain expertise may require design that allows a subsystem to be subcontracted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4 strong personalities = 4 major components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Or ... groups responsible for maintaining individual portions of the product family want the next generation product to require those groups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/>
              <a:t>Development Organization Concerns…</a:t>
            </a:r>
            <a:endParaRPr lang="en-US" sz="4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763000" cy="5638800"/>
          </a:xfrm>
        </p:spPr>
        <p:txBody>
          <a:bodyPr>
            <a:normAutofit/>
          </a:bodyPr>
          <a:lstStyle/>
          <a:p>
            <a:pPr lvl="0"/>
            <a:r>
              <a:rPr lang="en-GB" sz="3200" dirty="0" smtClean="0"/>
              <a:t>Introduction</a:t>
            </a:r>
          </a:p>
          <a:p>
            <a:r>
              <a:rPr lang="en-GB" sz="3200" dirty="0" smtClean="0"/>
              <a:t>What is Software Architecture?</a:t>
            </a:r>
          </a:p>
          <a:p>
            <a:pPr lvl="1"/>
            <a:r>
              <a:rPr lang="en-US" sz="2800" dirty="0" smtClean="0"/>
              <a:t>Architectural Patterns, Reference Models, and Reference</a:t>
            </a:r>
          </a:p>
          <a:p>
            <a:pPr lvl="1"/>
            <a:r>
              <a:rPr lang="en-US" sz="2800" dirty="0" smtClean="0"/>
              <a:t>Why is architecture important?</a:t>
            </a:r>
          </a:p>
          <a:p>
            <a:pPr lvl="0"/>
            <a:r>
              <a:rPr lang="en-GB" sz="3200" dirty="0" smtClean="0"/>
              <a:t>The Architectural Business Cycle</a:t>
            </a:r>
          </a:p>
          <a:p>
            <a:pPr lvl="1"/>
            <a:r>
              <a:rPr lang="en-GB" sz="2800" dirty="0" smtClean="0"/>
              <a:t>Factors that influence architecture</a:t>
            </a:r>
          </a:p>
          <a:p>
            <a:pPr lvl="1"/>
            <a:r>
              <a:rPr lang="en-GB" sz="2800" dirty="0" smtClean="0"/>
              <a:t>Factors affected by architecture</a:t>
            </a:r>
          </a:p>
          <a:p>
            <a:pPr lvl="1"/>
            <a:r>
              <a:rPr lang="en-US" sz="2800" dirty="0" smtClean="0"/>
              <a:t>Software Processes and the ABC</a:t>
            </a:r>
            <a:endParaRPr lang="en-GB" sz="2800" dirty="0" smtClean="0"/>
          </a:p>
          <a:p>
            <a:pPr lvl="1"/>
            <a:r>
              <a:rPr lang="en-GB" sz="2800" dirty="0" smtClean="0"/>
              <a:t>What makes a “Good” architecture?</a:t>
            </a:r>
            <a:endParaRPr lang="en-US" sz="2800" dirty="0"/>
          </a:p>
          <a:p>
            <a:r>
              <a:rPr lang="en-GB" sz="3200" dirty="0"/>
              <a:t>Architectural structures and views</a:t>
            </a:r>
            <a:endParaRPr lang="fr-FR" sz="28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Contents</a:t>
            </a:r>
            <a:endParaRPr lang="en-US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925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smtClean="0"/>
              <a:t>Background and Experience of Architects</a:t>
            </a:r>
          </a:p>
          <a:p>
            <a:pPr lvl="1"/>
            <a:r>
              <a:rPr lang="en-US" dirty="0" smtClean="0"/>
              <a:t>Architects develop their mindset from their past experiences.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Prior good experiences will lead to replication of prior designs.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Prior bad experiences will be avoided in the new design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Architectural choices may also come from: </a:t>
            </a:r>
            <a:r>
              <a:rPr lang="en-US" sz="2400" dirty="0" smtClean="0"/>
              <a:t>the architect’s education and training, exposure to successful styles, exposure to systems that worked well or didn’t, desire to experiment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Technical Environment</a:t>
            </a:r>
          </a:p>
          <a:p>
            <a:pPr lvl="1"/>
            <a:r>
              <a:rPr lang="en-US" dirty="0" smtClean="0"/>
              <a:t>Special case of the </a:t>
            </a:r>
            <a:r>
              <a:rPr lang="en-US" i="1" dirty="0" smtClean="0"/>
              <a:t>architect’s background and experience</a:t>
            </a:r>
          </a:p>
          <a:p>
            <a:pPr lvl="1"/>
            <a:r>
              <a:rPr lang="en-US" dirty="0" smtClean="0"/>
              <a:t>The technical environment that is current (popular) when the architecture is designed will influence that architecture</a:t>
            </a:r>
          </a:p>
          <a:p>
            <a:pPr lvl="1"/>
            <a:r>
              <a:rPr lang="en-US" dirty="0" smtClean="0"/>
              <a:t>Might include</a:t>
            </a:r>
          </a:p>
          <a:p>
            <a:pPr lvl="2"/>
            <a:r>
              <a:rPr lang="en-US" sz="2400" dirty="0" smtClean="0"/>
              <a:t>industry standard practices</a:t>
            </a:r>
          </a:p>
          <a:p>
            <a:pPr lvl="2"/>
            <a:r>
              <a:rPr lang="en-US" sz="2400" dirty="0" smtClean="0"/>
              <a:t>software engineering techniques </a:t>
            </a:r>
            <a:r>
              <a:rPr lang="en-US" sz="2400" i="1" dirty="0" smtClean="0"/>
              <a:t>prevalent in the architect’s professional community</a:t>
            </a:r>
            <a:endParaRPr lang="en-US" sz="24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/>
            <a:r>
              <a:rPr lang="en-US" sz="3600" dirty="0" smtClean="0"/>
              <a:t>Factors Influencing Architectures…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Influences on an architecture come from a wide variety of sources. Some are only implied, while others are explicitly in conflict. </a:t>
            </a:r>
          </a:p>
          <a:p>
            <a:r>
              <a:rPr lang="en-US" sz="2800" dirty="0" smtClean="0"/>
              <a:t>Often not consciously understood. </a:t>
            </a:r>
          </a:p>
          <a:p>
            <a:r>
              <a:rPr lang="en-US" sz="2800" dirty="0" smtClean="0"/>
              <a:t>Rarely fully articulated</a:t>
            </a:r>
          </a:p>
          <a:p>
            <a:r>
              <a:rPr lang="en-US" sz="2800" dirty="0" smtClean="0"/>
              <a:t>However, architects need to know and understand the nature, source, and priority of constraints on the project as early as possible and actively </a:t>
            </a:r>
            <a:r>
              <a:rPr lang="en-US" sz="2800" i="1" dirty="0" smtClean="0">
                <a:solidFill>
                  <a:srgbClr val="41407C"/>
                </a:solidFill>
              </a:rPr>
              <a:t>engage the stakeholders</a:t>
            </a:r>
            <a:r>
              <a:rPr lang="en-US" sz="2800" dirty="0" smtClean="0"/>
              <a:t> to solicit their needs and expectations as early as possible</a:t>
            </a:r>
          </a:p>
          <a:p>
            <a:pPr lvl="1"/>
            <a:r>
              <a:rPr lang="en-US" dirty="0" smtClean="0"/>
              <a:t>discover constraints and additional requirements</a:t>
            </a:r>
          </a:p>
          <a:p>
            <a:pPr lvl="1"/>
            <a:r>
              <a:rPr lang="en-US" dirty="0" smtClean="0"/>
              <a:t>avoid false starts by managing expectations and negotiating priorities</a:t>
            </a:r>
          </a:p>
          <a:p>
            <a:pPr lvl="1"/>
            <a:r>
              <a:rPr lang="en-US" dirty="0" smtClean="0"/>
              <a:t>Vision document helps to reveal and engage</a:t>
            </a:r>
          </a:p>
          <a:p>
            <a:pPr lvl="1"/>
            <a:r>
              <a:rPr lang="en-US" dirty="0" smtClean="0"/>
              <a:t>Architectural reviews also engage</a:t>
            </a:r>
          </a:p>
          <a:p>
            <a:pPr lvl="1"/>
            <a:r>
              <a:rPr lang="en-US" dirty="0" smtClean="0"/>
              <a:t>Iterative development helps to engage</a:t>
            </a:r>
            <a:endParaRPr lang="en-US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Ramifications of influences on architectures</a:t>
            </a:r>
            <a:endParaRPr lang="en-US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The architecture affects the factors that  influence them</a:t>
            </a:r>
          </a:p>
          <a:p>
            <a:pPr lvl="1"/>
            <a:r>
              <a:rPr lang="en-US" sz="2600" dirty="0" smtClean="0"/>
              <a:t>Development Organization Structure</a:t>
            </a:r>
          </a:p>
          <a:p>
            <a:pPr lvl="2"/>
            <a:r>
              <a:rPr lang="en-US" sz="2400" b="1" i="1" dirty="0" smtClean="0"/>
              <a:t>Short term: </a:t>
            </a:r>
            <a:r>
              <a:rPr lang="en-US" sz="2400" dirty="0" smtClean="0"/>
              <a:t>work units are organized around architectural units for a particular system under construction.</a:t>
            </a:r>
          </a:p>
          <a:p>
            <a:pPr lvl="2"/>
            <a:r>
              <a:rPr lang="en-US" sz="2400" b="1" i="1" dirty="0" smtClean="0"/>
              <a:t>Long term: </a:t>
            </a:r>
            <a:r>
              <a:rPr lang="en-US" sz="2400" dirty="0" smtClean="0"/>
              <a:t>when company constructs a collection of similar systems, organizational units reflect common components (e.g., operating system unit or database unit).</a:t>
            </a:r>
          </a:p>
          <a:p>
            <a:pPr lvl="1"/>
            <a:r>
              <a:rPr lang="en-US" sz="2600" dirty="0" smtClean="0"/>
              <a:t>Enterprise goals of the development organization</a:t>
            </a:r>
          </a:p>
          <a:p>
            <a:pPr lvl="2"/>
            <a:r>
              <a:rPr lang="en-US" sz="2400" dirty="0" smtClean="0"/>
              <a:t>Development of a system may establish a foothold in the market niche.</a:t>
            </a:r>
          </a:p>
          <a:p>
            <a:pPr lvl="2"/>
            <a:r>
              <a:rPr lang="en-US" sz="2400" dirty="0" smtClean="0"/>
              <a:t>Being known for developing particular kinds of systems becomes a marketing device.</a:t>
            </a:r>
          </a:p>
          <a:p>
            <a:pPr lvl="2"/>
            <a:r>
              <a:rPr lang="en-US" sz="2400" dirty="0" smtClean="0"/>
              <a:t>Architecture becomes a leveraging point for additional market opportunities and networking.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/>
              <a:t>Factors Influenced by Architectures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/>
          </a:bodyPr>
          <a:lstStyle/>
          <a:p>
            <a:pPr lvl="1"/>
            <a:r>
              <a:rPr lang="en-US" sz="2600" dirty="0" smtClean="0"/>
              <a:t>Customer requirements</a:t>
            </a:r>
          </a:p>
          <a:p>
            <a:pPr lvl="2"/>
            <a:r>
              <a:rPr lang="en-US" sz="2400" dirty="0" smtClean="0"/>
              <a:t>Knowledge of similar fielded systems leads customers to ask for particular features.</a:t>
            </a:r>
          </a:p>
          <a:p>
            <a:pPr lvl="2"/>
            <a:r>
              <a:rPr lang="en-US" sz="2400" dirty="0" smtClean="0"/>
              <a:t>Customers will alter their requirements on the basis of the availability of existing systems</a:t>
            </a:r>
          </a:p>
          <a:p>
            <a:pPr lvl="1"/>
            <a:r>
              <a:rPr lang="en-US" dirty="0" smtClean="0"/>
              <a:t>Architect’s experience</a:t>
            </a:r>
          </a:p>
          <a:p>
            <a:pPr lvl="2"/>
            <a:r>
              <a:rPr lang="en-US" sz="2400" dirty="0" smtClean="0"/>
              <a:t>Creation of a system affects the architect’s background</a:t>
            </a:r>
          </a:p>
          <a:p>
            <a:pPr lvl="1"/>
            <a:r>
              <a:rPr lang="en-US" dirty="0" smtClean="0"/>
              <a:t>Technical environment</a:t>
            </a:r>
          </a:p>
          <a:p>
            <a:pPr lvl="2"/>
            <a:r>
              <a:rPr lang="en-US" sz="2400" dirty="0" smtClean="0"/>
              <a:t>Occasionally, a system or an architecture will affect the technical environment.</a:t>
            </a:r>
          </a:p>
          <a:p>
            <a:pPr lvl="2"/>
            <a:r>
              <a:rPr lang="en-US" sz="2400" dirty="0" smtClean="0"/>
              <a:t>the WWW for information systems</a:t>
            </a:r>
          </a:p>
          <a:p>
            <a:pPr lvl="2"/>
            <a:r>
              <a:rPr lang="en-US" sz="2400" dirty="0" smtClean="0"/>
              <a:t>the three-tier architecture for database systems</a:t>
            </a:r>
          </a:p>
          <a:p>
            <a:pPr lvl="1"/>
            <a:r>
              <a:rPr lang="en-US" dirty="0" smtClean="0"/>
              <a:t>The architecture itself - obvious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/>
              <a:t>Factors Influenced by </a:t>
            </a:r>
            <a:r>
              <a:rPr lang="en-US" sz="4000" dirty="0" smtClean="0"/>
              <a:t>Architectures…</a:t>
            </a:r>
            <a:endParaRPr lang="en-US" sz="4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..</a:t>
            </a:r>
            <a:endParaRPr lang="en-US" sz="26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4000" dirty="0" smtClean="0"/>
              <a:t>ABC</a:t>
            </a:r>
            <a:endParaRPr lang="en-US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77628"/>
            <a:ext cx="8610599" cy="478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179677" y="5943600"/>
            <a:ext cx="2687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The feedback loops</a:t>
            </a:r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610600" cy="5486400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Software process </a:t>
            </a:r>
            <a:r>
              <a:rPr lang="en-US" sz="2800" dirty="0" smtClean="0"/>
              <a:t>is the term given to the organization, </a:t>
            </a:r>
            <a:r>
              <a:rPr lang="en-US" sz="2800" dirty="0" err="1" smtClean="0"/>
              <a:t>ritualization</a:t>
            </a:r>
            <a:r>
              <a:rPr lang="en-US" sz="2800" dirty="0" smtClean="0"/>
              <a:t>, and management of software development activities. </a:t>
            </a:r>
          </a:p>
          <a:p>
            <a:r>
              <a:rPr lang="en-US" sz="2800" dirty="0" smtClean="0"/>
              <a:t>What activities are involved in creating a software architecture?</a:t>
            </a:r>
          </a:p>
          <a:p>
            <a:pPr lvl="1"/>
            <a:r>
              <a:rPr lang="en-US" sz="2600" dirty="0" smtClean="0"/>
              <a:t>Creating the business case for the system</a:t>
            </a:r>
          </a:p>
          <a:p>
            <a:pPr lvl="1"/>
            <a:r>
              <a:rPr lang="en-US" sz="2600" dirty="0" smtClean="0"/>
              <a:t>Understanding the requirements</a:t>
            </a:r>
          </a:p>
          <a:p>
            <a:pPr lvl="1"/>
            <a:r>
              <a:rPr lang="en-US" sz="2600" dirty="0" smtClean="0"/>
              <a:t>Creating or selecting the architecture</a:t>
            </a:r>
          </a:p>
          <a:p>
            <a:pPr lvl="1"/>
            <a:r>
              <a:rPr lang="en-US" sz="2600" dirty="0" smtClean="0"/>
              <a:t>Documenting and communicating the architecture</a:t>
            </a:r>
          </a:p>
          <a:p>
            <a:pPr lvl="1"/>
            <a:r>
              <a:rPr lang="en-US" sz="2600" dirty="0" smtClean="0"/>
              <a:t>Analyzing or evaluating the architecture</a:t>
            </a:r>
          </a:p>
          <a:p>
            <a:pPr lvl="1"/>
            <a:r>
              <a:rPr lang="en-US" sz="2600" dirty="0" smtClean="0"/>
              <a:t>Implementing the system based on the architecture</a:t>
            </a:r>
          </a:p>
          <a:p>
            <a:pPr lvl="1"/>
            <a:r>
              <a:rPr lang="en-US" sz="2600" dirty="0" smtClean="0"/>
              <a:t>Ensuring that the implementation conforms to the architecture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/>
              <a:t>Software Processes and the </a:t>
            </a:r>
            <a:r>
              <a:rPr lang="en-US" sz="4000" dirty="0" smtClean="0"/>
              <a:t>ABC</a:t>
            </a:r>
            <a:endParaRPr lang="en-US" sz="4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People skills: must be able to</a:t>
            </a:r>
          </a:p>
          <a:p>
            <a:pPr lvl="1"/>
            <a:r>
              <a:rPr lang="en-US" sz="2800" dirty="0" smtClean="0"/>
              <a:t>negotiate competing interests of stakeholders</a:t>
            </a:r>
          </a:p>
          <a:p>
            <a:pPr lvl="1"/>
            <a:r>
              <a:rPr lang="en-US" sz="2800" dirty="0" smtClean="0"/>
              <a:t>promote inter-team collaboration</a:t>
            </a:r>
          </a:p>
          <a:p>
            <a:r>
              <a:rPr lang="en-US" sz="3200" dirty="0" smtClean="0"/>
              <a:t>Technical skills: must understand</a:t>
            </a:r>
          </a:p>
          <a:p>
            <a:pPr lvl="1"/>
            <a:r>
              <a:rPr lang="en-US" sz="2800" dirty="0" smtClean="0"/>
              <a:t>the relationships between qualities and structures current technology</a:t>
            </a:r>
          </a:p>
          <a:p>
            <a:pPr lvl="1"/>
            <a:r>
              <a:rPr lang="en-US" sz="2800" dirty="0" smtClean="0"/>
              <a:t>that most requirements for an architecture are not written down in any requirements document</a:t>
            </a:r>
          </a:p>
          <a:p>
            <a:r>
              <a:rPr lang="en-US" sz="3200" dirty="0" smtClean="0"/>
              <a:t>Communication skills: must be able to</a:t>
            </a:r>
          </a:p>
          <a:p>
            <a:pPr lvl="1"/>
            <a:r>
              <a:rPr lang="en-US" sz="2800" dirty="0" smtClean="0"/>
              <a:t>clearly convey the architecture to teams (both verbally and in writing)</a:t>
            </a:r>
          </a:p>
          <a:p>
            <a:pPr lvl="1"/>
            <a:r>
              <a:rPr lang="en-US" sz="2800" dirty="0" smtClean="0"/>
              <a:t>listen to and understand multiple viewpoints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/>
              <a:t>What Makes a Good Architect?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5344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 </a:t>
            </a:r>
            <a:r>
              <a:rPr lang="en-US" sz="3000" i="1" dirty="0" smtClean="0"/>
              <a:t>view </a:t>
            </a:r>
            <a:r>
              <a:rPr lang="en-US" sz="3000" dirty="0" smtClean="0"/>
              <a:t>is a representation of a coherent set of architectural elements, as written by and read by system stakeholders. </a:t>
            </a:r>
          </a:p>
          <a:p>
            <a:r>
              <a:rPr lang="en-US" sz="3000" dirty="0" smtClean="0"/>
              <a:t>It consists of a representation of a set of elements and the relations among them. </a:t>
            </a:r>
          </a:p>
          <a:p>
            <a:r>
              <a:rPr lang="en-US" sz="3000" dirty="0" smtClean="0"/>
              <a:t>A </a:t>
            </a:r>
            <a:r>
              <a:rPr lang="en-US" sz="3000" i="1" dirty="0" smtClean="0"/>
              <a:t>structure</a:t>
            </a:r>
            <a:r>
              <a:rPr lang="en-US" sz="3000" dirty="0" smtClean="0"/>
              <a:t> is the set of elements itself, as they exist in software or hardware. 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3000" dirty="0" smtClean="0"/>
              <a:t>For example</a:t>
            </a:r>
          </a:p>
          <a:p>
            <a:pPr lvl="2"/>
            <a:r>
              <a:rPr lang="en-US" sz="2600" dirty="0" smtClean="0"/>
              <a:t>A module structure is the set of the system's modules and their organization. </a:t>
            </a:r>
          </a:p>
          <a:p>
            <a:pPr lvl="2"/>
            <a:r>
              <a:rPr lang="en-US" sz="2600" dirty="0" smtClean="0"/>
              <a:t>A module view is the representation of that structure, as documented by and used by some system stakeholders. </a:t>
            </a:r>
          </a:p>
          <a:p>
            <a:r>
              <a:rPr lang="en-US" sz="3000" dirty="0" smtClean="0"/>
              <a:t>An architecture is composed of many</a:t>
            </a:r>
            <a:r>
              <a:rPr lang="en-US" sz="3000" i="1" dirty="0" smtClean="0"/>
              <a:t> structures</a:t>
            </a:r>
            <a:r>
              <a:rPr lang="en-US" sz="3000" dirty="0" smtClean="0"/>
              <a:t>, documented as </a:t>
            </a:r>
            <a:r>
              <a:rPr lang="en-US" sz="3000" i="1" dirty="0" smtClean="0"/>
              <a:t>views</a:t>
            </a:r>
            <a:r>
              <a:rPr lang="en-US" sz="3000" dirty="0" smtClean="0"/>
              <a:t>, which are software components and their relationships.</a:t>
            </a:r>
          </a:p>
          <a:p>
            <a:endParaRPr lang="en-US" sz="2800" dirty="0" smtClean="0"/>
          </a:p>
          <a:p>
            <a:r>
              <a:rPr lang="en-US" sz="2800" dirty="0" smtClean="0"/>
              <a:t>Architectural structures can be divided into three groups</a:t>
            </a:r>
            <a:endParaRPr lang="en-US" sz="30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4000" dirty="0" smtClean="0"/>
              <a:t>Architectural structures and views</a:t>
            </a:r>
            <a:endParaRPr lang="fr-FR" sz="40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 fontScale="85000" lnSpcReduction="10000"/>
          </a:bodyPr>
          <a:lstStyle/>
          <a:p>
            <a:r>
              <a:rPr lang="en-US" sz="3200" i="1" dirty="0" smtClean="0"/>
              <a:t>Module structures. </a:t>
            </a:r>
          </a:p>
          <a:p>
            <a:pPr lvl="1"/>
            <a:r>
              <a:rPr lang="en-US" sz="3000" dirty="0" smtClean="0"/>
              <a:t>Here the elements are modules, which are units of implementation. </a:t>
            </a:r>
          </a:p>
          <a:p>
            <a:pPr lvl="1"/>
            <a:r>
              <a:rPr lang="en-US" sz="3000" dirty="0" smtClean="0"/>
              <a:t>Modules represent a code-based way </a:t>
            </a:r>
            <a:r>
              <a:rPr lang="en-US" sz="3200" dirty="0" smtClean="0"/>
              <a:t>of considering the system. </a:t>
            </a:r>
          </a:p>
          <a:p>
            <a:pPr lvl="1"/>
            <a:r>
              <a:rPr lang="en-US" sz="3200" dirty="0" smtClean="0"/>
              <a:t>They are assigned areas of functional responsibility. </a:t>
            </a:r>
          </a:p>
          <a:p>
            <a:pPr lvl="1"/>
            <a:r>
              <a:rPr lang="en-US" sz="3200" dirty="0" smtClean="0"/>
              <a:t>There is less emphasis on how the resulting software manifests itself at runtime. </a:t>
            </a:r>
          </a:p>
          <a:p>
            <a:pPr lvl="1"/>
            <a:r>
              <a:rPr lang="en-US" sz="3200" dirty="0" smtClean="0"/>
              <a:t>Module structures allow us to answer questions such as </a:t>
            </a:r>
          </a:p>
          <a:p>
            <a:pPr lvl="2"/>
            <a:r>
              <a:rPr lang="en-US" sz="2800" dirty="0" smtClean="0"/>
              <a:t>What is the primary functional responsibility assigned to each module? </a:t>
            </a:r>
          </a:p>
          <a:p>
            <a:pPr lvl="2"/>
            <a:r>
              <a:rPr lang="en-US" sz="2800" dirty="0" smtClean="0"/>
              <a:t>What other software elements is a module allowed to use? </a:t>
            </a:r>
          </a:p>
          <a:p>
            <a:pPr lvl="2"/>
            <a:r>
              <a:rPr lang="en-US" sz="2800" dirty="0" smtClean="0"/>
              <a:t>What other software does it actually use? </a:t>
            </a:r>
          </a:p>
          <a:p>
            <a:pPr lvl="2"/>
            <a:r>
              <a:rPr lang="en-US" sz="2800" dirty="0" smtClean="0"/>
              <a:t>What modules are related to other modules by generalization or specialization (i.e., inheritance) relationships?</a:t>
            </a:r>
            <a:endParaRPr lang="en-US" sz="22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4000" dirty="0" smtClean="0"/>
              <a:t>Architectural structures and views...</a:t>
            </a:r>
            <a:endParaRPr lang="fr-FR" sz="40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534400" cy="5486400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Component-and-connector structures. </a:t>
            </a:r>
          </a:p>
          <a:p>
            <a:pPr lvl="1"/>
            <a:r>
              <a:rPr lang="en-US" dirty="0" smtClean="0"/>
              <a:t>Here the elements are runtime components (which are the principal units of computation) and connectors (which are the communication vehicles among components). </a:t>
            </a:r>
          </a:p>
          <a:p>
            <a:pPr lvl="1"/>
            <a:r>
              <a:rPr lang="en-US" dirty="0" smtClean="0"/>
              <a:t>Component-and-connector structures help answer questions such as </a:t>
            </a:r>
          </a:p>
          <a:p>
            <a:pPr lvl="2"/>
            <a:r>
              <a:rPr lang="en-US" sz="2400" dirty="0" smtClean="0"/>
              <a:t>What are the major executing components and how do they interact? </a:t>
            </a:r>
          </a:p>
          <a:p>
            <a:pPr lvl="2"/>
            <a:r>
              <a:rPr lang="en-US" sz="2400" dirty="0" smtClean="0"/>
              <a:t>What are the major shared data stores? </a:t>
            </a:r>
          </a:p>
          <a:p>
            <a:pPr lvl="2"/>
            <a:r>
              <a:rPr lang="en-US" sz="2400" dirty="0" smtClean="0"/>
              <a:t>Which parts of the system are replicated? </a:t>
            </a:r>
          </a:p>
          <a:p>
            <a:pPr lvl="2"/>
            <a:r>
              <a:rPr lang="en-US" sz="2400" dirty="0" smtClean="0"/>
              <a:t>How does data progress through the system? </a:t>
            </a:r>
          </a:p>
          <a:p>
            <a:pPr lvl="2"/>
            <a:r>
              <a:rPr lang="en-US" sz="2400" dirty="0" smtClean="0"/>
              <a:t>What parts of the system can run in parallel? </a:t>
            </a:r>
          </a:p>
          <a:p>
            <a:pPr lvl="2"/>
            <a:r>
              <a:rPr lang="en-US" sz="2400" dirty="0" smtClean="0"/>
              <a:t>How can the system's structure change as it executes?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4000" dirty="0" smtClean="0"/>
              <a:t>Architectural structures and views...</a:t>
            </a:r>
            <a:endParaRPr lang="fr-FR" sz="4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82000" cy="5486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Architecture</a:t>
            </a:r>
          </a:p>
          <a:p>
            <a:pPr lvl="1"/>
            <a:r>
              <a:rPr lang="en-US" sz="2600" dirty="0" smtClean="0"/>
              <a:t>Old art and ancient engineering discipline</a:t>
            </a:r>
          </a:p>
          <a:p>
            <a:pPr lvl="1"/>
            <a:r>
              <a:rPr lang="en-US" sz="2600" dirty="0" smtClean="0"/>
              <a:t>The Swedish Ship </a:t>
            </a:r>
            <a:r>
              <a:rPr lang="en-US" sz="2600" dirty="0" err="1" smtClean="0"/>
              <a:t>Vasa</a:t>
            </a:r>
            <a:r>
              <a:rPr lang="en-US" sz="2600" dirty="0" smtClean="0"/>
              <a:t>…</a:t>
            </a:r>
          </a:p>
          <a:p>
            <a:r>
              <a:rPr lang="en-US" sz="2800" dirty="0" smtClean="0"/>
              <a:t>Software</a:t>
            </a:r>
          </a:p>
          <a:p>
            <a:pPr lvl="1"/>
            <a:r>
              <a:rPr lang="en-US" sz="2600" dirty="0" smtClean="0"/>
              <a:t>The industry begun in late 40s</a:t>
            </a:r>
          </a:p>
          <a:p>
            <a:r>
              <a:rPr lang="en-US" sz="2800" dirty="0" smtClean="0"/>
              <a:t>Software architecture</a:t>
            </a:r>
          </a:p>
          <a:p>
            <a:pPr lvl="1"/>
            <a:r>
              <a:rPr lang="en-US" sz="2600" dirty="0" smtClean="0"/>
              <a:t>Much less mature than computer hardware architecture</a:t>
            </a:r>
          </a:p>
          <a:p>
            <a:r>
              <a:rPr lang="en-US" sz="2800" dirty="0" smtClean="0"/>
              <a:t>Common excuses</a:t>
            </a:r>
          </a:p>
          <a:p>
            <a:pPr lvl="1"/>
            <a:r>
              <a:rPr lang="en-US" sz="2600" dirty="0" smtClean="0"/>
              <a:t>Software industry is </a:t>
            </a:r>
            <a:r>
              <a:rPr lang="en-US" sz="2600" b="1" dirty="0" smtClean="0"/>
              <a:t>young</a:t>
            </a:r>
            <a:r>
              <a:rPr lang="en-US" sz="2600" dirty="0" smtClean="0"/>
              <a:t> and </a:t>
            </a:r>
            <a:r>
              <a:rPr lang="en-US" sz="2600" b="1" dirty="0" smtClean="0"/>
              <a:t>unique</a:t>
            </a:r>
          </a:p>
          <a:p>
            <a:pPr lvl="1"/>
            <a:r>
              <a:rPr lang="en-US" sz="2600" dirty="0" smtClean="0"/>
              <a:t>Software architecture is even younger</a:t>
            </a:r>
          </a:p>
          <a:p>
            <a:r>
              <a:rPr lang="en-US" sz="2800" dirty="0" smtClean="0"/>
              <a:t>Yet: our economy relies on </a:t>
            </a:r>
            <a:r>
              <a:rPr lang="en-US" sz="2800" b="1" dirty="0" smtClean="0"/>
              <a:t>software products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Introduction</a:t>
            </a: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534400" cy="5410200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Allocation structures. </a:t>
            </a:r>
          </a:p>
          <a:p>
            <a:pPr lvl="1"/>
            <a:r>
              <a:rPr lang="en-US" dirty="0" smtClean="0"/>
              <a:t>Allocation structures show the relationship between the software elements and the elements in one or more external environments in which the software is created and executed. </a:t>
            </a:r>
          </a:p>
          <a:p>
            <a:pPr lvl="1"/>
            <a:r>
              <a:rPr lang="en-US" dirty="0" smtClean="0"/>
              <a:t>They answer questions such as </a:t>
            </a:r>
          </a:p>
          <a:p>
            <a:pPr lvl="2"/>
            <a:r>
              <a:rPr lang="en-US" sz="2400" dirty="0" smtClean="0"/>
              <a:t>What processor does each software element execute on? </a:t>
            </a:r>
          </a:p>
          <a:p>
            <a:pPr lvl="2"/>
            <a:r>
              <a:rPr lang="en-US" sz="2400" dirty="0" smtClean="0"/>
              <a:t>In what files is each element stored during development, testing, and system building? </a:t>
            </a:r>
          </a:p>
          <a:p>
            <a:pPr lvl="2"/>
            <a:r>
              <a:rPr lang="en-US" sz="2400" dirty="0" smtClean="0"/>
              <a:t>What is the assignment of software elements to development teams?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4000" dirty="0" smtClean="0"/>
              <a:t>Architectural structures and views...</a:t>
            </a:r>
            <a:endParaRPr lang="fr-FR" sz="4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..</a:t>
            </a:r>
            <a:endParaRPr lang="en-US" sz="26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4000" dirty="0" smtClean="0"/>
              <a:t>Architectural structures and views...</a:t>
            </a:r>
            <a:endParaRPr lang="fr-FR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598" y="1143000"/>
            <a:ext cx="880200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00" y="6015335"/>
            <a:ext cx="5647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Common software architecture structures</a:t>
            </a:r>
            <a:endParaRPr lang="en-US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..</a:t>
            </a:r>
            <a:endParaRPr lang="en-US" sz="26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825" y="228600"/>
            <a:ext cx="879157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486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..</a:t>
            </a:r>
            <a:endParaRPr lang="en-US" sz="26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4000" dirty="0" smtClean="0"/>
              <a:t>Architectural structures and views...</a:t>
            </a:r>
            <a:endParaRPr lang="fr-FR" sz="4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Over the past years, software architecture has emerged as the prominent paradigm in large-system development.</a:t>
            </a:r>
          </a:p>
          <a:p>
            <a:r>
              <a:rPr lang="en-US" sz="2800" dirty="0" smtClean="0"/>
              <a:t>There are:</a:t>
            </a:r>
          </a:p>
          <a:p>
            <a:pPr lvl="1"/>
            <a:r>
              <a:rPr lang="en-US" sz="2600" dirty="0" smtClean="0"/>
              <a:t>worldwide conferences devoted to it</a:t>
            </a:r>
          </a:p>
          <a:p>
            <a:pPr lvl="1"/>
            <a:r>
              <a:rPr lang="en-US" sz="2600" dirty="0" smtClean="0"/>
              <a:t>books devoted to it</a:t>
            </a:r>
          </a:p>
          <a:p>
            <a:pPr lvl="1"/>
            <a:r>
              <a:rPr lang="en-US" sz="2600" dirty="0" smtClean="0"/>
              <a:t>defined “architect” roles in organizations</a:t>
            </a:r>
          </a:p>
          <a:p>
            <a:pPr lvl="1"/>
            <a:r>
              <a:rPr lang="en-US" sz="2600" dirty="0" smtClean="0"/>
              <a:t>courses and training for it</a:t>
            </a:r>
          </a:p>
          <a:p>
            <a:r>
              <a:rPr lang="en-US" sz="2800" dirty="0" smtClean="0"/>
              <a:t>And yet</a:t>
            </a:r>
          </a:p>
          <a:p>
            <a:pPr lvl="1"/>
            <a:r>
              <a:rPr lang="en-US" sz="2600" dirty="0" smtClean="0"/>
              <a:t>It is still not well understood in some circles.</a:t>
            </a:r>
          </a:p>
          <a:p>
            <a:pPr lvl="1"/>
            <a:r>
              <a:rPr lang="en-US" sz="2600" dirty="0" smtClean="0"/>
              <a:t>Some organizations have no “architect” position.  Others have the position but it is informally defined.</a:t>
            </a:r>
          </a:p>
          <a:p>
            <a:pPr lvl="1"/>
            <a:r>
              <a:rPr lang="en-US" sz="2600" dirty="0" smtClean="0"/>
              <a:t>Some organizations are still proceeding to development without an architecture in place.</a:t>
            </a:r>
          </a:p>
          <a:p>
            <a:pPr lvl="1"/>
            <a:r>
              <a:rPr lang="en-US" sz="2600" dirty="0" smtClean="0"/>
              <a:t>The tools of the trade -- </a:t>
            </a:r>
            <a:r>
              <a:rPr lang="en-US" sz="2600" i="1" dirty="0" smtClean="0"/>
              <a:t>styles and patterns, views, evaluation </a:t>
            </a:r>
            <a:r>
              <a:rPr lang="en-US" sz="2600" dirty="0" smtClean="0"/>
              <a:t>are used sparingly if at all.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Introduction…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Complexity of software systems increased</a:t>
            </a:r>
          </a:p>
          <a:p>
            <a:pPr lvl="1"/>
            <a:r>
              <a:rPr lang="en-US" dirty="0" smtClean="0"/>
              <a:t>Developing software: hundreds/ thousands person-years </a:t>
            </a:r>
          </a:p>
          <a:p>
            <a:pPr lvl="1"/>
            <a:r>
              <a:rPr lang="en-US" dirty="0" smtClean="0"/>
              <a:t>Many of the software systems as complex as skyscrapers</a:t>
            </a:r>
          </a:p>
          <a:p>
            <a:r>
              <a:rPr lang="en-US" sz="2800" dirty="0" smtClean="0"/>
              <a:t>Designing software</a:t>
            </a:r>
          </a:p>
          <a:p>
            <a:pPr lvl="1"/>
            <a:r>
              <a:rPr lang="en-US" dirty="0" smtClean="0"/>
              <a:t>Beyond algorithms/ data structures of the computation</a:t>
            </a:r>
          </a:p>
          <a:p>
            <a:pPr lvl="1"/>
            <a:r>
              <a:rPr lang="en-US" dirty="0" smtClean="0"/>
              <a:t>New kind of problem: </a:t>
            </a:r>
            <a:r>
              <a:rPr lang="en-US" b="1" dirty="0" smtClean="0"/>
              <a:t>overall system structure </a:t>
            </a:r>
          </a:p>
          <a:p>
            <a:r>
              <a:rPr lang="en-US" dirty="0" smtClean="0"/>
              <a:t>Criteria have changed</a:t>
            </a:r>
          </a:p>
          <a:p>
            <a:pPr lvl="1"/>
            <a:r>
              <a:rPr lang="en-US" dirty="0" smtClean="0"/>
              <a:t>Computer hardware improved, affordable</a:t>
            </a:r>
          </a:p>
          <a:p>
            <a:pPr lvl="1"/>
            <a:r>
              <a:rPr lang="en-US" dirty="0" smtClean="0"/>
              <a:t>Need for software applications exploded</a:t>
            </a:r>
          </a:p>
          <a:p>
            <a:pPr lvl="1"/>
            <a:r>
              <a:rPr lang="en-US" dirty="0" smtClean="0"/>
              <a:t>How to specify requirements for new products and implement the software quickly, cheaply</a:t>
            </a:r>
          </a:p>
          <a:p>
            <a:pPr lvl="1"/>
            <a:r>
              <a:rPr lang="en-US" dirty="0" smtClean="0"/>
              <a:t>Earliest software product on market</a:t>
            </a:r>
          </a:p>
          <a:p>
            <a:pPr lvl="2"/>
            <a:r>
              <a:rPr lang="en-US" dirty="0" smtClean="0"/>
              <a:t>Quality?</a:t>
            </a:r>
          </a:p>
          <a:p>
            <a:pPr lvl="1"/>
            <a:r>
              <a:rPr lang="en-US" dirty="0" smtClean="0"/>
              <a:t>New criterion: </a:t>
            </a:r>
            <a:r>
              <a:rPr lang="en-US" i="1" dirty="0" smtClean="0"/>
              <a:t>does it have a good SA, understood by stakeholders and developers?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>
                <a:solidFill>
                  <a:srgbClr val="FF0000"/>
                </a:solidFill>
              </a:rPr>
              <a:t>What does SA address?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715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</a:pPr>
            <a:r>
              <a:rPr lang="en-US" sz="2800" dirty="0" smtClean="0"/>
              <a:t>Software architecture has no single, accepted definition - it is a growing but still young discipline</a:t>
            </a:r>
          </a:p>
          <a:p>
            <a:pPr>
              <a:lnSpc>
                <a:spcPct val="95000"/>
              </a:lnSpc>
            </a:pPr>
            <a:r>
              <a:rPr lang="en-US" sz="2800" dirty="0" smtClean="0"/>
              <a:t>Some of the definitions are</a:t>
            </a:r>
          </a:p>
          <a:p>
            <a:pPr lvl="1">
              <a:lnSpc>
                <a:spcPct val="95000"/>
              </a:lnSpc>
            </a:pPr>
            <a:r>
              <a:rPr lang="en-US" sz="2600" i="1" dirty="0" smtClean="0"/>
              <a:t>Architecture is high-level design.</a:t>
            </a:r>
          </a:p>
          <a:p>
            <a:pPr lvl="1">
              <a:lnSpc>
                <a:spcPct val="95000"/>
              </a:lnSpc>
            </a:pPr>
            <a:r>
              <a:rPr lang="en-US" sz="2600" i="1" dirty="0" smtClean="0"/>
              <a:t>Architecture is the overall structure of the system.</a:t>
            </a:r>
          </a:p>
          <a:p>
            <a:pPr lvl="1">
              <a:lnSpc>
                <a:spcPct val="95000"/>
              </a:lnSpc>
            </a:pPr>
            <a:r>
              <a:rPr lang="en-US" sz="2600" i="1" dirty="0" smtClean="0"/>
              <a:t>Architecture is components and connectors.</a:t>
            </a:r>
          </a:p>
          <a:p>
            <a:pPr lvl="1"/>
            <a:r>
              <a:rPr lang="en-US" sz="2600" i="1" dirty="0" smtClean="0"/>
              <a:t>Architecture is the structure of the components of a program or system, their interrelationships, and the principles and guidelines governing their design and evolution over time.</a:t>
            </a:r>
          </a:p>
          <a:p>
            <a:pPr marL="101600" indent="-101600" defTabSz="819150">
              <a:lnSpc>
                <a:spcPct val="95000"/>
              </a:lnSpc>
            </a:pPr>
            <a:r>
              <a:rPr lang="en-US" sz="2800" dirty="0" smtClean="0"/>
              <a:t>Generally, we can define software architecture as</a:t>
            </a:r>
          </a:p>
          <a:p>
            <a:pPr marL="375920" lvl="1" indent="-101600" defTabSz="819150">
              <a:lnSpc>
                <a:spcPct val="95000"/>
              </a:lnSpc>
            </a:pPr>
            <a:r>
              <a:rPr lang="en-US" dirty="0" smtClean="0"/>
              <a:t> </a:t>
            </a:r>
            <a:r>
              <a:rPr lang="en-US" sz="2600" i="1" dirty="0" smtClean="0"/>
              <a:t>Software architecture is the structure or structures of the system, which comprise software elements, the  externally visible properties of these elements, and the relationships among them.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What is software architecture?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lnSpcReduction="10000"/>
          </a:bodyPr>
          <a:lstStyle/>
          <a:p>
            <a:pPr marL="101600" indent="-101600" defTabSz="819150">
              <a:lnSpc>
                <a:spcPct val="95000"/>
              </a:lnSpc>
            </a:pPr>
            <a:r>
              <a:rPr lang="en-US" sz="3000" i="1" dirty="0" smtClean="0"/>
              <a:t>Implications of the definition</a:t>
            </a:r>
          </a:p>
          <a:p>
            <a:pPr lvl="1"/>
            <a:r>
              <a:rPr lang="en-US" sz="2600" dirty="0" smtClean="0"/>
              <a:t>A software architecture is </a:t>
            </a:r>
            <a:r>
              <a:rPr lang="en-US" sz="2600" i="1" dirty="0" smtClean="0"/>
              <a:t>an abstraction of a system.</a:t>
            </a:r>
          </a:p>
          <a:p>
            <a:pPr lvl="2"/>
            <a:r>
              <a:rPr lang="en-US" sz="2400" dirty="0" smtClean="0"/>
              <a:t>Architecture defines elements and how they interact. </a:t>
            </a:r>
          </a:p>
          <a:p>
            <a:pPr lvl="2"/>
            <a:r>
              <a:rPr lang="en-US" sz="2400" dirty="0" smtClean="0"/>
              <a:t>Architecture suppresses purely local information about elements; private details are not architectural.</a:t>
            </a:r>
          </a:p>
          <a:p>
            <a:pPr lvl="1"/>
            <a:r>
              <a:rPr lang="en-US" sz="2600" dirty="0" smtClean="0"/>
              <a:t>Externally-visible properties of elements are assumptions that one elements can make about another</a:t>
            </a:r>
          </a:p>
          <a:p>
            <a:pPr lvl="2"/>
            <a:r>
              <a:rPr lang="en-US" sz="2400" dirty="0" smtClean="0"/>
              <a:t>provided services, required services, performance characteristics, fault handling, resource usage, etc</a:t>
            </a:r>
          </a:p>
          <a:p>
            <a:pPr lvl="1"/>
            <a:r>
              <a:rPr lang="en-US" sz="2600" dirty="0" smtClean="0"/>
              <a:t>Every system </a:t>
            </a:r>
            <a:r>
              <a:rPr lang="en-US" sz="2600" i="1" dirty="0" smtClean="0"/>
              <a:t>has</a:t>
            </a:r>
            <a:r>
              <a:rPr lang="en-US" sz="2600" dirty="0" smtClean="0"/>
              <a:t> an architecture</a:t>
            </a:r>
          </a:p>
          <a:p>
            <a:pPr lvl="2"/>
            <a:r>
              <a:rPr lang="en-US" sz="2400" dirty="0" smtClean="0"/>
              <a:t>Every system is composed of elements and there are relationships among them.  </a:t>
            </a:r>
          </a:p>
          <a:p>
            <a:pPr lvl="2"/>
            <a:r>
              <a:rPr lang="en-US" sz="2400" dirty="0" smtClean="0"/>
              <a:t>In the simplest case, a system is composed of a single elements, related only to itself.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What is software architecture?...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763000" cy="5638800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en-US" sz="2400" dirty="0" smtClean="0"/>
              <a:t>Just having an architecture is different from having an architecture that is known to everyone: The architecture versus specification of the architecture. </a:t>
            </a:r>
          </a:p>
          <a:p>
            <a:pPr lvl="2"/>
            <a:r>
              <a:rPr lang="en-US" sz="2400" dirty="0" smtClean="0"/>
              <a:t>Notice this means that - box-and-line drawings alone are </a:t>
            </a:r>
            <a:r>
              <a:rPr lang="en-US" sz="2400" i="1" dirty="0" smtClean="0"/>
              <a:t>not architectures, </a:t>
            </a:r>
            <a:r>
              <a:rPr lang="en-US" sz="2400" dirty="0" smtClean="0"/>
              <a:t>but a starting point.</a:t>
            </a:r>
          </a:p>
          <a:p>
            <a:r>
              <a:rPr lang="en-US" sz="2800" dirty="0" smtClean="0"/>
              <a:t>Architectural design has some intermediate stages - box-and-line drawings being the starting point.</a:t>
            </a:r>
          </a:p>
          <a:p>
            <a:r>
              <a:rPr lang="en-US" sz="2800" dirty="0" smtClean="0"/>
              <a:t>Each stage represents the outcome of a set of architectural decisions, the binding of architectural choices. </a:t>
            </a:r>
          </a:p>
          <a:p>
            <a:r>
              <a:rPr lang="en-US" sz="2800" dirty="0" smtClean="0"/>
              <a:t>Some of these intermediate stages are very useful in their own right: Architectural patterns, </a:t>
            </a:r>
            <a:r>
              <a:rPr lang="en-US" dirty="0" smtClean="0"/>
              <a:t>Reference models, reference architectures </a:t>
            </a:r>
          </a:p>
          <a:p>
            <a:r>
              <a:rPr lang="en-US" sz="2800" dirty="0" smtClean="0"/>
              <a:t>They are useful concepts that capture elements of an architecture.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914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What is software architecture?...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Architectural patterns/ Architectural styles </a:t>
            </a:r>
          </a:p>
          <a:p>
            <a:pPr lvl="1"/>
            <a:r>
              <a:rPr lang="en-US" sz="2600" dirty="0" smtClean="0"/>
              <a:t>are descriptions of elements and relation types together with a set of constraints on how they may be used.</a:t>
            </a:r>
          </a:p>
          <a:p>
            <a:pPr lvl="1"/>
            <a:r>
              <a:rPr lang="en-US" sz="2600" dirty="0" smtClean="0"/>
              <a:t>are a set of canonical architectural solutions to problems.</a:t>
            </a:r>
          </a:p>
          <a:p>
            <a:pPr lvl="1"/>
            <a:r>
              <a:rPr lang="en-US" sz="2600" dirty="0" smtClean="0"/>
              <a:t>patterns /Styles are underspecified architectures - they suggest patterns of runtime interaction, and topologies of components.</a:t>
            </a:r>
          </a:p>
          <a:p>
            <a:pPr lvl="2"/>
            <a:r>
              <a:rPr lang="en-US" sz="2600" dirty="0" smtClean="0"/>
              <a:t>Example architectural pattern: </a:t>
            </a:r>
            <a:r>
              <a:rPr lang="en-US" sz="2600" i="1" dirty="0" smtClean="0"/>
              <a:t>Client server, cooperating process, data-centered, layered</a:t>
            </a:r>
          </a:p>
          <a:p>
            <a:pPr lvl="1"/>
            <a:r>
              <a:rPr lang="en-US" sz="2600" dirty="0" smtClean="0"/>
              <a:t>Importance of patterns: </a:t>
            </a:r>
          </a:p>
          <a:p>
            <a:pPr lvl="2"/>
            <a:r>
              <a:rPr lang="en-US" sz="2200" dirty="0" smtClean="0"/>
              <a:t>they exhibit known quality attributes</a:t>
            </a:r>
          </a:p>
          <a:p>
            <a:pPr lvl="3"/>
            <a:r>
              <a:rPr lang="en-US" sz="2400" dirty="0" smtClean="0"/>
              <a:t>Some patterns represent known solutions to performance problems, </a:t>
            </a:r>
          </a:p>
          <a:p>
            <a:pPr lvl="3"/>
            <a:r>
              <a:rPr lang="en-US" sz="2400" dirty="0" smtClean="0"/>
              <a:t>others lend themselves well to high-security systems, </a:t>
            </a:r>
          </a:p>
          <a:p>
            <a:pPr lvl="3"/>
            <a:r>
              <a:rPr lang="en-US" sz="2400" dirty="0" smtClean="0"/>
              <a:t>still others have been used successfully in high-availability systems</a:t>
            </a:r>
          </a:p>
          <a:p>
            <a:pPr lvl="2"/>
            <a:r>
              <a:rPr lang="en-US" sz="2400" dirty="0" smtClean="0"/>
              <a:t>This is why the architect chooses a particular pattern and not one at random.</a:t>
            </a:r>
            <a:endParaRPr lang="en-US" sz="22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sz="4000" dirty="0" smtClean="0"/>
              <a:t>Architectural Patterns</a:t>
            </a: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751</TotalTime>
  <Words>2613</Words>
  <Application>Microsoft Office PowerPoint</Application>
  <PresentationFormat>On-screen Show (4:3)</PresentationFormat>
  <Paragraphs>275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Equity</vt:lpstr>
      <vt:lpstr>Chapter 3: Envisioning Architecture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Envisioning Architecture</dc:title>
  <dc:creator>esubalew</dc:creator>
  <cp:lastModifiedBy>PRLAB</cp:lastModifiedBy>
  <cp:revision>70</cp:revision>
  <dcterms:created xsi:type="dcterms:W3CDTF">2011-03-13T11:33:49Z</dcterms:created>
  <dcterms:modified xsi:type="dcterms:W3CDTF">2011-05-05T12:43:07Z</dcterms:modified>
</cp:coreProperties>
</file>