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91" r:id="rId11"/>
    <p:sldId id="292" r:id="rId12"/>
    <p:sldId id="293" r:id="rId13"/>
    <p:sldId id="294" r:id="rId14"/>
    <p:sldId id="272" r:id="rId15"/>
    <p:sldId id="295" r:id="rId16"/>
    <p:sldId id="296" r:id="rId17"/>
    <p:sldId id="298" r:id="rId18"/>
    <p:sldId id="297" r:id="rId19"/>
    <p:sldId id="299" r:id="rId20"/>
    <p:sldId id="300" r:id="rId21"/>
    <p:sldId id="301" r:id="rId22"/>
    <p:sldId id="277" r:id="rId23"/>
    <p:sldId id="302" r:id="rId24"/>
    <p:sldId id="278" r:id="rId25"/>
    <p:sldId id="279" r:id="rId26"/>
    <p:sldId id="280" r:id="rId27"/>
    <p:sldId id="282" r:id="rId28"/>
    <p:sldId id="281" r:id="rId29"/>
    <p:sldId id="303" r:id="rId30"/>
    <p:sldId id="284" r:id="rId31"/>
    <p:sldId id="285" r:id="rId32"/>
    <p:sldId id="283" r:id="rId33"/>
    <p:sldId id="287" r:id="rId34"/>
    <p:sldId id="288" r:id="rId35"/>
    <p:sldId id="289"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101" d="100"/>
          <a:sy n="101" d="100"/>
        </p:scale>
        <p:origin x="-672" y="-96"/>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67E8E7-F345-4093-BC08-BDBFE54F2882}" type="datetimeFigureOut">
              <a:rPr lang="en-US" smtClean="0"/>
              <a:pPr/>
              <a:t>4/28/2011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75CA94-7C59-46E8-B547-ADAA20AE615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67E8E7-F345-4093-BC08-BDBFE54F2882}"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CA94-7C59-46E8-B547-ADAA20AE61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67E8E7-F345-4093-BC08-BDBFE54F2882}"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CA94-7C59-46E8-B547-ADAA20AE61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67E8E7-F345-4093-BC08-BDBFE54F2882}"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5CA94-7C59-46E8-B547-ADAA20AE615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67E8E7-F345-4093-BC08-BDBFE54F2882}" type="datetimeFigureOut">
              <a:rPr lang="en-US" smtClean="0"/>
              <a:pPr/>
              <a:t>4/28/2011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75CA94-7C59-46E8-B547-ADAA20AE61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67E8E7-F345-4093-BC08-BDBFE54F2882}"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CA94-7C59-46E8-B547-ADAA20AE615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67E8E7-F345-4093-BC08-BDBFE54F2882}" type="datetimeFigureOut">
              <a:rPr lang="en-US" smtClean="0"/>
              <a:pPr/>
              <a:t>4/28/2011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5CA94-7C59-46E8-B547-ADAA20AE615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67E8E7-F345-4093-BC08-BDBFE54F2882}" type="datetimeFigureOut">
              <a:rPr lang="en-US" smtClean="0"/>
              <a:pPr/>
              <a:t>4/28/2011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5CA94-7C59-46E8-B547-ADAA20AE61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7E8E7-F345-4093-BC08-BDBFE54F2882}" type="datetimeFigureOut">
              <a:rPr lang="en-US" smtClean="0"/>
              <a:pPr/>
              <a:t>4/28/2011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5CA94-7C59-46E8-B547-ADAA20AE61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67E8E7-F345-4093-BC08-BDBFE54F2882}"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5CA94-7C59-46E8-B547-ADAA20AE615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67E8E7-F345-4093-BC08-BDBFE54F2882}" type="datetimeFigureOut">
              <a:rPr lang="en-US" smtClean="0"/>
              <a:pPr/>
              <a:t>4/28/2011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575CA94-7C59-46E8-B547-ADAA20AE615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67E8E7-F345-4093-BC08-BDBFE54F2882}" type="datetimeFigureOut">
              <a:rPr lang="en-US" smtClean="0"/>
              <a:pPr/>
              <a:t>4/28/2011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75CA94-7C59-46E8-B547-ADAA20AE61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4267200"/>
            <a:ext cx="6400800" cy="685800"/>
          </a:xfrm>
        </p:spPr>
        <p:txBody>
          <a:bodyPr/>
          <a:lstStyle/>
          <a:p>
            <a:pPr algn="r"/>
            <a:r>
              <a:rPr lang="en-US" dirty="0" smtClean="0"/>
              <a:t>By </a:t>
            </a:r>
            <a:r>
              <a:rPr lang="en-US" dirty="0" err="1" smtClean="0"/>
              <a:t>Esubalew</a:t>
            </a:r>
            <a:endParaRPr lang="en-US" dirty="0"/>
          </a:p>
        </p:txBody>
      </p:sp>
      <p:sp>
        <p:nvSpPr>
          <p:cNvPr id="2" name="Title 1"/>
          <p:cNvSpPr>
            <a:spLocks noGrp="1"/>
          </p:cNvSpPr>
          <p:nvPr>
            <p:ph type="ctrTitle"/>
          </p:nvPr>
        </p:nvSpPr>
        <p:spPr/>
        <p:txBody>
          <a:bodyPr/>
          <a:lstStyle/>
          <a:p>
            <a:r>
              <a:rPr lang="en-GB" dirty="0" smtClean="0"/>
              <a:t>Chapter 4: </a:t>
            </a:r>
            <a:r>
              <a:rPr smtClean="0"/>
              <a:t>Understanding Quality Attributes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686800" cy="5715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Availability Scenarios: General</a:t>
            </a:r>
            <a:endParaRPr lang="fr-FR" sz="4000" dirty="0" smtClean="0"/>
          </a:p>
        </p:txBody>
      </p:sp>
      <p:pic>
        <p:nvPicPr>
          <p:cNvPr id="6" name="Picture 5"/>
          <p:cNvPicPr>
            <a:picLocks noChangeAspect="1" noChangeArrowheads="1"/>
          </p:cNvPicPr>
          <p:nvPr/>
        </p:nvPicPr>
        <p:blipFill>
          <a:blip r:embed="rId2"/>
          <a:srcRect/>
          <a:stretch>
            <a:fillRect/>
          </a:stretch>
        </p:blipFill>
        <p:spPr bwMode="auto">
          <a:xfrm>
            <a:off x="228600" y="762000"/>
            <a:ext cx="8686800" cy="4038600"/>
          </a:xfrm>
          <a:prstGeom prst="rect">
            <a:avLst/>
          </a:prstGeom>
          <a:noFill/>
          <a:ln w="9525">
            <a:noFill/>
            <a:miter lim="800000"/>
            <a:headEnd/>
            <a:tailEnd/>
          </a:ln>
          <a:effectLst/>
        </p:spPr>
      </p:pic>
      <p:sp>
        <p:nvSpPr>
          <p:cNvPr id="7" name="Rectangle 6"/>
          <p:cNvSpPr/>
          <p:nvPr/>
        </p:nvSpPr>
        <p:spPr>
          <a:xfrm>
            <a:off x="304800" y="4831140"/>
            <a:ext cx="8839200" cy="1569660"/>
          </a:xfrm>
          <a:prstGeom prst="rect">
            <a:avLst/>
          </a:prstGeom>
        </p:spPr>
        <p:txBody>
          <a:bodyPr wrap="square">
            <a:spAutoFit/>
          </a:bodyPr>
          <a:lstStyle/>
          <a:p>
            <a:pPr>
              <a:buClr>
                <a:schemeClr val="accent1"/>
              </a:buClr>
            </a:pPr>
            <a:r>
              <a:rPr lang="en-US" sz="2400" dirty="0" smtClean="0"/>
              <a:t>From this we can derive concrete, system-specific, scenarios. Not every system-specific scenario has all of the six parts. The parts that are necessary are the result of </a:t>
            </a:r>
            <a:r>
              <a:rPr lang="en-US" sz="2400" u="sng" dirty="0" smtClean="0"/>
              <a:t>the application of the scenario </a:t>
            </a:r>
            <a:r>
              <a:rPr lang="en-US" sz="2400" dirty="0" smtClean="0"/>
              <a:t>and </a:t>
            </a:r>
            <a:r>
              <a:rPr lang="en-US" sz="2400" u="sng" dirty="0" smtClean="0"/>
              <a:t>the types of testing</a:t>
            </a:r>
            <a:r>
              <a:rPr lang="en-US" sz="2400" dirty="0" smtClean="0"/>
              <a:t> that will be performed to determine whether the scenario has been achieved.</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686800" cy="5715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Availability Scenarios: Specific</a:t>
            </a:r>
            <a:endParaRPr lang="fr-FR" sz="4000" dirty="0" smtClean="0"/>
          </a:p>
        </p:txBody>
      </p:sp>
      <p:pic>
        <p:nvPicPr>
          <p:cNvPr id="8" name="Picture 4"/>
          <p:cNvPicPr>
            <a:picLocks noChangeAspect="1" noChangeArrowheads="1"/>
          </p:cNvPicPr>
          <p:nvPr/>
        </p:nvPicPr>
        <p:blipFill>
          <a:blip r:embed="rId2"/>
          <a:srcRect l="29218" t="34721" r="20695" b="30556"/>
          <a:stretch>
            <a:fillRect/>
          </a:stretch>
        </p:blipFill>
        <p:spPr>
          <a:xfrm>
            <a:off x="152399" y="914400"/>
            <a:ext cx="8781585" cy="541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686800" cy="5715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Sample Modifiability Scenario</a:t>
            </a:r>
            <a:endParaRPr lang="fr-FR" sz="4000" dirty="0" smtClean="0"/>
          </a:p>
        </p:txBody>
      </p:sp>
      <p:pic>
        <p:nvPicPr>
          <p:cNvPr id="5" name="Picture 4"/>
          <p:cNvPicPr>
            <a:picLocks noChangeAspect="1" noChangeArrowheads="1"/>
          </p:cNvPicPr>
          <p:nvPr/>
        </p:nvPicPr>
        <p:blipFill>
          <a:blip r:embed="rId2"/>
          <a:srcRect l="31305" t="36111" r="22783" b="27777"/>
          <a:stretch>
            <a:fillRect/>
          </a:stretch>
        </p:blipFill>
        <p:spPr>
          <a:xfrm>
            <a:off x="152400" y="914400"/>
            <a:ext cx="8647043" cy="571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791200"/>
          </a:xfrm>
        </p:spPr>
        <p:txBody>
          <a:bodyPr>
            <a:normAutofit lnSpcReduction="10000"/>
          </a:bodyPr>
          <a:lstStyle/>
          <a:p>
            <a:r>
              <a:rPr lang="en-US" sz="2800" dirty="0" smtClean="0"/>
              <a:t>A collection of concrete scenarios can be used as the quality attribute requirements of a system.</a:t>
            </a:r>
          </a:p>
          <a:p>
            <a:r>
              <a:rPr lang="en-US" sz="2800" dirty="0" smtClean="0"/>
              <a:t>Each scenario is concrete enough to be meaningful to the architect and, </a:t>
            </a:r>
          </a:p>
          <a:p>
            <a:r>
              <a:rPr lang="en-US" sz="2800" dirty="0" smtClean="0"/>
              <a:t>The details of the responses are meaningful enough so that it is possible to test whether the system has achieved the response. </a:t>
            </a:r>
          </a:p>
          <a:p>
            <a:r>
              <a:rPr lang="en-US" sz="2800" dirty="0" smtClean="0"/>
              <a:t>When eliciting requirements, discussions of general scenarios are organized by quality attributes; if the same scenario is generated by two different attributes, one can be eliminated.</a:t>
            </a:r>
          </a:p>
          <a:p>
            <a:r>
              <a:rPr lang="en-US" sz="2800" dirty="0" smtClean="0"/>
              <a:t>Concrete scenarios play the same role in the specification of quality attributes that use cases play in the specification of functional requirements</a:t>
            </a:r>
          </a:p>
        </p:txBody>
      </p:sp>
      <p:sp>
        <p:nvSpPr>
          <p:cNvPr id="4" name="Round Diagonal Corner Rectangle 3"/>
          <p:cNvSpPr/>
          <p:nvPr/>
        </p:nvSpPr>
        <p:spPr>
          <a:xfrm>
            <a:off x="457200" y="2286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Features of Concrete Scenarios</a:t>
            </a:r>
            <a:endParaRPr lang="fr-FR" sz="4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1143000"/>
            <a:ext cx="8196118" cy="5105400"/>
          </a:xfrm>
          <a:prstGeom prst="rect">
            <a:avLst/>
          </a:prstGeom>
          <a:noFill/>
          <a:ln w="9525">
            <a:noFill/>
            <a:miter lim="800000"/>
            <a:headEnd/>
            <a:tailEnd/>
          </a:ln>
          <a:effectLst/>
        </p:spPr>
      </p:pic>
      <p:sp>
        <p:nvSpPr>
          <p:cNvPr id="5" name="Round Diagonal Corner Rectangle 4"/>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Features of Concrete Scenarios…</a:t>
            </a:r>
            <a:endParaRPr lang="fr-FR" sz="4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686800" cy="5715000"/>
          </a:xfrm>
        </p:spPr>
        <p:txBody>
          <a:bodyPr>
            <a:normAutofit fontScale="92500" lnSpcReduction="10000"/>
          </a:bodyPr>
          <a:lstStyle/>
          <a:p>
            <a:pPr>
              <a:lnSpc>
                <a:spcPct val="90000"/>
              </a:lnSpc>
            </a:pPr>
            <a:r>
              <a:rPr lang="en-US" dirty="0" smtClean="0"/>
              <a:t>Theoretically quality attribute requirements should be obtained during requirements elicitation, but in practice it is seldom done.</a:t>
            </a:r>
          </a:p>
          <a:p>
            <a:pPr>
              <a:lnSpc>
                <a:spcPct val="90000"/>
              </a:lnSpc>
            </a:pPr>
            <a:r>
              <a:rPr lang="en-US" dirty="0" smtClean="0"/>
              <a:t>It is the architect’s task to ensure that this is accomplished by generating concrete quality attribute scenarios.</a:t>
            </a:r>
          </a:p>
          <a:p>
            <a:pPr>
              <a:lnSpc>
                <a:spcPct val="90000"/>
              </a:lnSpc>
            </a:pPr>
            <a:r>
              <a:rPr lang="en-US" dirty="0" smtClean="0"/>
              <a:t>Quality-attribute-specific tables are used to create general scenarios, as appropriate, and from them concrete scenarios are specified.</a:t>
            </a:r>
          </a:p>
          <a:p>
            <a:r>
              <a:rPr lang="en-US" dirty="0" smtClean="0"/>
              <a:t>The tables serve as checklist to ensure that all possibilities have been considered.</a:t>
            </a:r>
          </a:p>
          <a:p>
            <a:r>
              <a:rPr lang="en-US" dirty="0" smtClean="0"/>
              <a:t>We are unconcerned about generating the same or similar scenarios from different quality attributes as the redundancies can easily be removed.</a:t>
            </a:r>
          </a:p>
          <a:p>
            <a:r>
              <a:rPr lang="en-US" dirty="0" smtClean="0"/>
              <a:t>What is important is that we do not omit any important requirements because the consequences may be more serious.</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Quality Attribute Scenario Generation</a:t>
            </a:r>
            <a:endParaRPr lang="fr-FR" sz="4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839200" cy="5791200"/>
          </a:xfrm>
        </p:spPr>
        <p:txBody>
          <a:bodyPr>
            <a:normAutofit fontScale="92500" lnSpcReduction="20000"/>
          </a:bodyPr>
          <a:lstStyle/>
          <a:p>
            <a:r>
              <a:rPr lang="en-US" sz="2800" dirty="0" smtClean="0"/>
              <a:t>The general scenario approach provides a framework for generating a large number of system-independent, quality-attribute-specific scenarios.</a:t>
            </a:r>
          </a:p>
          <a:p>
            <a:r>
              <a:rPr lang="en-US" sz="2800" dirty="0" smtClean="0"/>
              <a:t>Each is potentially, but not necessarily, relevant for the system under consideration.</a:t>
            </a:r>
          </a:p>
          <a:p>
            <a:r>
              <a:rPr lang="en-US" sz="2800" dirty="0" smtClean="0"/>
              <a:t>To make the general scenarios useful, you must make them system specific - making a general scenario system specific means translating it into concrete terms for the particular system. </a:t>
            </a:r>
          </a:p>
          <a:p>
            <a:r>
              <a:rPr lang="en-US" sz="2800" b="1" dirty="0" smtClean="0"/>
              <a:t>Example</a:t>
            </a:r>
          </a:p>
          <a:p>
            <a:pPr lvl="1"/>
            <a:r>
              <a:rPr lang="en-US" b="1" i="1" dirty="0" smtClean="0"/>
              <a:t>General scenario </a:t>
            </a:r>
            <a:r>
              <a:rPr lang="en-US" dirty="0" smtClean="0"/>
              <a:t>- "A request arrives for a change in functionality, and the change must be made at a particular time within the development process within a specified period." </a:t>
            </a:r>
          </a:p>
          <a:p>
            <a:pPr lvl="1"/>
            <a:r>
              <a:rPr lang="en-US" b="1" i="1" dirty="0" smtClean="0"/>
              <a:t>Specific scenario  - </a:t>
            </a:r>
            <a:r>
              <a:rPr lang="en-US" dirty="0" smtClean="0"/>
              <a:t>"A request arrives to add support for a new browser to a Web-based system, and the change must be made within two weeks."</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Quality Attribute Scenarios in Practice</a:t>
            </a:r>
            <a:endParaRPr lang="fr-FR" sz="4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839200" cy="6019800"/>
          </a:xfrm>
        </p:spPr>
        <p:txBody>
          <a:bodyPr>
            <a:normAutofit fontScale="85000" lnSpcReduction="20000"/>
          </a:bodyPr>
          <a:lstStyle/>
          <a:p>
            <a:r>
              <a:rPr lang="en-US" sz="2800" dirty="0" smtClean="0"/>
              <a:t>Availability is concerned with system failure and its consequences. </a:t>
            </a:r>
          </a:p>
          <a:p>
            <a:r>
              <a:rPr lang="en-US" sz="2800" dirty="0" smtClean="0"/>
              <a:t>Areas of concern:</a:t>
            </a:r>
          </a:p>
          <a:p>
            <a:pPr lvl="1"/>
            <a:r>
              <a:rPr lang="en-US" sz="2600" dirty="0" smtClean="0"/>
              <a:t>How the system failure is detected?</a:t>
            </a:r>
          </a:p>
          <a:p>
            <a:pPr lvl="1"/>
            <a:r>
              <a:rPr lang="en-US" sz="2600" dirty="0" smtClean="0"/>
              <a:t>How frequently system failures occur?</a:t>
            </a:r>
          </a:p>
          <a:p>
            <a:pPr lvl="1"/>
            <a:r>
              <a:rPr lang="en-US" sz="2600" dirty="0" smtClean="0"/>
              <a:t>What happens when a failure occurs?</a:t>
            </a:r>
          </a:p>
          <a:p>
            <a:pPr lvl="1"/>
            <a:r>
              <a:rPr lang="en-US" sz="2600" dirty="0" smtClean="0"/>
              <a:t>How long a system is allowed to be out of operation?</a:t>
            </a:r>
          </a:p>
          <a:p>
            <a:pPr lvl="1"/>
            <a:r>
              <a:rPr lang="en-US" sz="2600" dirty="0" smtClean="0"/>
              <a:t>When failures may occur safely?</a:t>
            </a:r>
          </a:p>
          <a:p>
            <a:pPr lvl="1"/>
            <a:r>
              <a:rPr lang="en-US" sz="2600" dirty="0" smtClean="0"/>
              <a:t>How failures can be prevented? </a:t>
            </a:r>
          </a:p>
          <a:p>
            <a:pPr lvl="1"/>
            <a:r>
              <a:rPr lang="en-US" sz="2600" dirty="0" smtClean="0"/>
              <a:t>What kinds of notifications are required when a failure occurs?</a:t>
            </a:r>
          </a:p>
          <a:p>
            <a:r>
              <a:rPr lang="en-US" sz="2800" dirty="0" smtClean="0"/>
              <a:t>Differentiate between failures and faults. A fault may become a failure if not corrected or masked. </a:t>
            </a:r>
          </a:p>
          <a:p>
            <a:r>
              <a:rPr lang="en-US" sz="2800" dirty="0" smtClean="0"/>
              <a:t>Once a system fails, we must consider the time it takes to repair it.</a:t>
            </a:r>
          </a:p>
          <a:p>
            <a:r>
              <a:rPr lang="en-US" sz="2800" dirty="0" smtClean="0"/>
              <a:t>Availability is defined as the probability that it will be operational when needed, typically, (mean time to failure) / (mean time to failure + mean time to repair)</a:t>
            </a:r>
          </a:p>
        </p:txBody>
      </p:sp>
      <p:sp>
        <p:nvSpPr>
          <p:cNvPr id="4" name="Round Diagonal Corner Rectangle 3"/>
          <p:cNvSpPr/>
          <p:nvPr/>
        </p:nvSpPr>
        <p:spPr>
          <a:xfrm>
            <a:off x="457200" y="152400"/>
            <a:ext cx="8305800" cy="4572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Availability</a:t>
            </a:r>
            <a:endParaRPr lang="fr-FR" sz="4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2286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Availability</a:t>
            </a:r>
            <a:r>
              <a:rPr lang="fr-FR" sz="4000" dirty="0" smtClean="0"/>
              <a:t> </a:t>
            </a:r>
            <a:r>
              <a:rPr lang="en-US" sz="4000" dirty="0" smtClean="0"/>
              <a:t>General Scenario Generation</a:t>
            </a:r>
            <a:endParaRPr lang="fr-FR" sz="4000" dirty="0" smtClean="0"/>
          </a:p>
        </p:txBody>
      </p:sp>
      <p:graphicFrame>
        <p:nvGraphicFramePr>
          <p:cNvPr id="6" name="Group 49"/>
          <p:cNvGraphicFramePr>
            <a:graphicFrameLocks/>
          </p:cNvGraphicFramePr>
          <p:nvPr/>
        </p:nvGraphicFramePr>
        <p:xfrm>
          <a:off x="304800" y="914400"/>
          <a:ext cx="8534400" cy="5486400"/>
        </p:xfrm>
        <a:graphic>
          <a:graphicData uri="http://schemas.openxmlformats.org/drawingml/2006/table">
            <a:tbl>
              <a:tblPr/>
              <a:tblGrid>
                <a:gridCol w="1752600"/>
                <a:gridCol w="6781800"/>
              </a:tblGrid>
              <a:tr h="3891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38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Internal to the system; external to the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38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1" u="none" strike="noStrike" cap="none" normalizeH="0" baseline="0" dirty="0" smtClean="0">
                          <a:ln>
                            <a:noFill/>
                          </a:ln>
                          <a:solidFill>
                            <a:schemeClr val="tx2"/>
                          </a:solidFill>
                          <a:effectLst/>
                          <a:latin typeface="Arial" charset="0"/>
                        </a:rPr>
                        <a:t>Fault</a:t>
                      </a:r>
                      <a:r>
                        <a:rPr kumimoji="0" lang="en-US" sz="1800" b="0" i="0" u="none" strike="noStrike" cap="none" normalizeH="0" baseline="0" dirty="0" smtClean="0">
                          <a:ln>
                            <a:noFill/>
                          </a:ln>
                          <a:solidFill>
                            <a:schemeClr val="tx2"/>
                          </a:solidFill>
                          <a:effectLst/>
                          <a:latin typeface="Arial" charset="0"/>
                        </a:rPr>
                        <a:t>; omission, crash, timing, response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5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System’s processors, communication channels, persistent storage processes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8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Normal operation; degraded mode (i.e., fewer features, a fall-back 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20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System should detect event and do one or more of the following:</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 record it; notify appropriate parties, including the user and other  systems; disable sources of events that cause fault or failure; be unavailable for a </a:t>
                      </a:r>
                      <a:r>
                        <a:rPr kumimoji="0" lang="en-US" sz="1800" b="0" i="0" u="none" strike="noStrike" cap="none" normalizeH="0" baseline="0" dirty="0" err="1" smtClean="0">
                          <a:ln>
                            <a:noFill/>
                          </a:ln>
                          <a:solidFill>
                            <a:schemeClr val="tx2"/>
                          </a:solidFill>
                          <a:effectLst/>
                          <a:latin typeface="Arial" charset="0"/>
                        </a:rPr>
                        <a:t>prespecified</a:t>
                      </a:r>
                      <a:r>
                        <a:rPr kumimoji="0" lang="en-US" sz="1800" b="0" i="0" u="none" strike="noStrike" cap="none" normalizeH="0" baseline="0" dirty="0" smtClean="0">
                          <a:ln>
                            <a:noFill/>
                          </a:ln>
                          <a:solidFill>
                            <a:schemeClr val="tx2"/>
                          </a:solidFill>
                          <a:effectLst/>
                          <a:latin typeface="Arial" charset="0"/>
                        </a:rPr>
                        <a:t> interval; continue to operate in normal or degraded mode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8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Time interval when the system must be available; availability time duration; time interval in which system can be in degraded mode; repair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85800"/>
            <a:ext cx="8839200" cy="6019800"/>
          </a:xfrm>
        </p:spPr>
        <p:txBody>
          <a:bodyPr>
            <a:normAutofit fontScale="92500" lnSpcReduction="10000"/>
          </a:bodyPr>
          <a:lstStyle/>
          <a:p>
            <a:r>
              <a:rPr lang="en-US" dirty="0" smtClean="0"/>
              <a:t>Modifiability is about the cost of change.</a:t>
            </a:r>
          </a:p>
          <a:p>
            <a:r>
              <a:rPr lang="en-US" dirty="0" smtClean="0"/>
              <a:t>We must address:</a:t>
            </a:r>
          </a:p>
          <a:p>
            <a:pPr lvl="1"/>
            <a:r>
              <a:rPr lang="en-US" sz="2600" b="1" dirty="0" smtClean="0"/>
              <a:t>What</a:t>
            </a:r>
            <a:r>
              <a:rPr lang="en-US" sz="2600" dirty="0" smtClean="0"/>
              <a:t> can change?</a:t>
            </a:r>
          </a:p>
          <a:p>
            <a:pPr lvl="2"/>
            <a:r>
              <a:rPr lang="en-US" sz="2400" dirty="0" smtClean="0"/>
              <a:t>the functions that the system computes</a:t>
            </a:r>
          </a:p>
          <a:p>
            <a:pPr lvl="2"/>
            <a:r>
              <a:rPr lang="en-US" sz="2400" dirty="0" smtClean="0"/>
              <a:t> the platform the system exists on(the hardware, OS, middleware, ...) </a:t>
            </a:r>
          </a:p>
          <a:p>
            <a:pPr lvl="2"/>
            <a:r>
              <a:rPr lang="en-US" sz="2400" dirty="0" smtClean="0"/>
              <a:t>the environment within which the system operates </a:t>
            </a:r>
          </a:p>
          <a:p>
            <a:pPr lvl="2"/>
            <a:r>
              <a:rPr lang="en-US" sz="2400" dirty="0" smtClean="0"/>
              <a:t>the qualities the system exhibits (its performance, its reliability,…. )</a:t>
            </a:r>
          </a:p>
          <a:p>
            <a:pPr lvl="1"/>
            <a:r>
              <a:rPr lang="en-US" sz="2600" b="1" dirty="0" smtClean="0"/>
              <a:t>When</a:t>
            </a:r>
            <a:r>
              <a:rPr lang="en-US" sz="2600" dirty="0" smtClean="0"/>
              <a:t> is the change made and </a:t>
            </a:r>
            <a:r>
              <a:rPr lang="en-US" sz="2600" b="1" dirty="0" smtClean="0"/>
              <a:t>who</a:t>
            </a:r>
            <a:r>
              <a:rPr lang="en-US" sz="2600" dirty="0" smtClean="0"/>
              <a:t> makes it (the environment)?</a:t>
            </a:r>
          </a:p>
          <a:p>
            <a:pPr lvl="2"/>
            <a:r>
              <a:rPr lang="en-US" sz="2400" dirty="0" smtClean="0"/>
              <a:t>To the implementation (by modifying the source code), during compile (using compile-time switches), during build (by choice of libraries), during configuration setup (by a range of techniques, including parameter setting) or during execution (by parameter setting).</a:t>
            </a:r>
          </a:p>
          <a:p>
            <a:pPr lvl="2"/>
            <a:r>
              <a:rPr lang="en-US" sz="2400" dirty="0" smtClean="0"/>
              <a:t>by a developer, an end user, or a system administrator.</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Modifiability</a:t>
            </a:r>
            <a:endParaRPr lang="fr-FR" sz="4000" dirty="0" smtClean="0"/>
          </a:p>
        </p:txBody>
      </p:sp>
      <p:sp>
        <p:nvSpPr>
          <p:cNvPr id="5" name="Rectangle 4"/>
          <p:cNvSpPr/>
          <p:nvPr/>
        </p:nvSpPr>
        <p:spPr>
          <a:xfrm>
            <a:off x="228600" y="6019800"/>
            <a:ext cx="8763000" cy="830997"/>
          </a:xfrm>
          <a:prstGeom prst="rect">
            <a:avLst/>
          </a:prstGeom>
        </p:spPr>
        <p:txBody>
          <a:bodyPr wrap="square">
            <a:spAutoFit/>
          </a:bodyPr>
          <a:lstStyle/>
          <a:p>
            <a:pPr>
              <a:buClr>
                <a:schemeClr val="accent1"/>
              </a:buClr>
              <a:buFont typeface="Arial" pitchFamily="34" charset="0"/>
              <a:buChar char="•"/>
            </a:pPr>
            <a:r>
              <a:rPr lang="en-US" sz="2400" dirty="0" smtClean="0"/>
              <a:t>Once a change has been specified, the new implementation must be designed, implemented, tested, and deployed.</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763000" cy="5715000"/>
          </a:xfrm>
        </p:spPr>
        <p:txBody>
          <a:bodyPr>
            <a:normAutofit/>
          </a:bodyPr>
          <a:lstStyle/>
          <a:p>
            <a:pPr lvl="0"/>
            <a:r>
              <a:rPr lang="en-US" sz="2800" dirty="0" smtClean="0"/>
              <a:t>Functionality and Architecture</a:t>
            </a:r>
          </a:p>
          <a:p>
            <a:r>
              <a:rPr lang="en-US" sz="2800" dirty="0" smtClean="0"/>
              <a:t>Architecture and Quality Attributes</a:t>
            </a:r>
          </a:p>
          <a:p>
            <a:pPr lvl="0"/>
            <a:r>
              <a:rPr lang="en-US" sz="2800" dirty="0" smtClean="0"/>
              <a:t>A Tour of Quality Attributes</a:t>
            </a:r>
          </a:p>
          <a:p>
            <a:pPr lvl="1"/>
            <a:r>
              <a:rPr lang="en-US" sz="2800" dirty="0" smtClean="0"/>
              <a:t>Qualities of the system</a:t>
            </a:r>
          </a:p>
          <a:p>
            <a:pPr lvl="2"/>
            <a:r>
              <a:rPr lang="en-US" sz="2400" dirty="0" smtClean="0"/>
              <a:t>Availability</a:t>
            </a:r>
          </a:p>
          <a:p>
            <a:pPr lvl="2"/>
            <a:r>
              <a:rPr lang="en-US" sz="2400" dirty="0" smtClean="0"/>
              <a:t>Modifiability</a:t>
            </a:r>
          </a:p>
          <a:p>
            <a:pPr lvl="2"/>
            <a:r>
              <a:rPr lang="en-US" sz="2400" dirty="0" smtClean="0"/>
              <a:t>Performance</a:t>
            </a:r>
          </a:p>
          <a:p>
            <a:pPr lvl="2"/>
            <a:r>
              <a:rPr lang="en-US" sz="2400" dirty="0" smtClean="0"/>
              <a:t>Security</a:t>
            </a:r>
          </a:p>
          <a:p>
            <a:pPr lvl="2"/>
            <a:r>
              <a:rPr lang="en-US" sz="2400" dirty="0" smtClean="0"/>
              <a:t>Testability</a:t>
            </a:r>
          </a:p>
          <a:p>
            <a:pPr lvl="2"/>
            <a:r>
              <a:rPr lang="en-US" sz="2400" dirty="0" smtClean="0"/>
              <a:t>usability.</a:t>
            </a:r>
          </a:p>
          <a:p>
            <a:pPr lvl="1"/>
            <a:r>
              <a:rPr lang="en-US" sz="2800" dirty="0" smtClean="0"/>
              <a:t>Business quality</a:t>
            </a:r>
          </a:p>
          <a:p>
            <a:pPr lvl="1"/>
            <a:r>
              <a:rPr lang="en-US" sz="2800" dirty="0" smtClean="0"/>
              <a:t>Architectural Qualities</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t>Contents</a:t>
            </a:r>
            <a:endParaRPr lang="en-US" sz="4000" dirty="0"/>
          </a:p>
        </p:txBody>
      </p:sp>
      <p:sp>
        <p:nvSpPr>
          <p:cNvPr id="5" name="Right Brace 4"/>
          <p:cNvSpPr/>
          <p:nvPr/>
        </p:nvSpPr>
        <p:spPr>
          <a:xfrm>
            <a:off x="2895600" y="2971800"/>
            <a:ext cx="838200" cy="2286000"/>
          </a:xfrm>
          <a:prstGeom prst="rightBrace">
            <a:avLst>
              <a:gd name="adj1" fmla="val 8333"/>
              <a:gd name="adj2" fmla="val 506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3733800" y="3124200"/>
            <a:ext cx="4684424" cy="2046714"/>
          </a:xfrm>
          <a:prstGeom prst="rect">
            <a:avLst/>
          </a:prstGeom>
          <a:ln>
            <a:solidFill>
              <a:schemeClr val="accent1"/>
            </a:solidFill>
          </a:ln>
        </p:spPr>
        <p:txBody>
          <a:bodyPr wrap="none">
            <a:spAutoFit/>
          </a:bodyPr>
          <a:lstStyle/>
          <a:p>
            <a:pPr marL="274320" indent="-274320">
              <a:spcBef>
                <a:spcPts val="580"/>
              </a:spcBef>
              <a:buClr>
                <a:schemeClr val="accent1"/>
              </a:buClr>
              <a:buSzPct val="85000"/>
              <a:buFont typeface="Wingdings 2"/>
              <a:buChar char=""/>
            </a:pPr>
            <a:r>
              <a:rPr lang="en-US" sz="2800" dirty="0" smtClean="0"/>
              <a:t>For each quality attributes</a:t>
            </a:r>
          </a:p>
          <a:p>
            <a:pPr marL="731520" lvl="1" indent="-274320">
              <a:spcBef>
                <a:spcPts val="580"/>
              </a:spcBef>
              <a:buClr>
                <a:schemeClr val="accent1"/>
              </a:buClr>
              <a:buSzPct val="85000"/>
              <a:buFont typeface="Wingdings 2"/>
              <a:buChar char=""/>
            </a:pPr>
            <a:r>
              <a:rPr lang="en-US" sz="2800" dirty="0" smtClean="0"/>
              <a:t>Quality specific</a:t>
            </a:r>
          </a:p>
          <a:p>
            <a:pPr marL="731520" lvl="1" indent="-274320">
              <a:spcBef>
                <a:spcPts val="580"/>
              </a:spcBef>
              <a:buClr>
                <a:schemeClr val="accent1"/>
              </a:buClr>
              <a:buSzPct val="85000"/>
              <a:buFont typeface="Wingdings 2"/>
              <a:buChar char=""/>
            </a:pPr>
            <a:r>
              <a:rPr lang="en-US" sz="2800" dirty="0" smtClean="0"/>
              <a:t>Scenario</a:t>
            </a:r>
          </a:p>
          <a:p>
            <a:pPr marL="731520" lvl="1" indent="-274320">
              <a:spcBef>
                <a:spcPts val="580"/>
              </a:spcBef>
              <a:buClr>
                <a:schemeClr val="accent1"/>
              </a:buClr>
              <a:buSzPct val="85000"/>
              <a:buFont typeface="Wingdings 2"/>
              <a:buChar char=""/>
            </a:pPr>
            <a:r>
              <a:rPr lang="en-US" sz="2800" dirty="0" smtClean="0"/>
              <a:t>General Scenario Generation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Modifiability</a:t>
            </a:r>
            <a:r>
              <a:rPr lang="fr-FR" sz="4000" dirty="0" smtClean="0"/>
              <a:t> </a:t>
            </a:r>
            <a:r>
              <a:rPr lang="en-US" sz="4000" dirty="0" smtClean="0"/>
              <a:t>General Scenario Generation</a:t>
            </a:r>
            <a:endParaRPr lang="fr-FR" sz="4000" dirty="0" smtClean="0"/>
          </a:p>
        </p:txBody>
      </p:sp>
      <p:graphicFrame>
        <p:nvGraphicFramePr>
          <p:cNvPr id="6" name="Group 49"/>
          <p:cNvGraphicFramePr>
            <a:graphicFrameLocks/>
          </p:cNvGraphicFramePr>
          <p:nvPr/>
        </p:nvGraphicFramePr>
        <p:xfrm>
          <a:off x="304800" y="838200"/>
          <a:ext cx="8534400" cy="5564889"/>
        </p:xfrm>
        <a:graphic>
          <a:graphicData uri="http://schemas.openxmlformats.org/drawingml/2006/table">
            <a:tbl>
              <a:tblPr/>
              <a:tblGrid>
                <a:gridCol w="2090057"/>
                <a:gridCol w="6444343"/>
              </a:tblGrid>
              <a:tr h="7488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61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End user, developer, system administrator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8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Wishes to add/delete/modify/vary functionality, quality attribute, capacity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85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System user interface, platform, environment; system that inter-operates with target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At runtime, compile time, build time, design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Locates places in architecture to be modified; makes modification without affecting other functionality; tests modification; deploys modification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15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Cost in terms of number of elements affected, effort, money; extent to which this affects other functions or quality attributes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8763000" cy="6019800"/>
          </a:xfrm>
        </p:spPr>
        <p:txBody>
          <a:bodyPr>
            <a:normAutofit lnSpcReduction="10000"/>
          </a:bodyPr>
          <a:lstStyle/>
          <a:p>
            <a:r>
              <a:rPr lang="en-US" dirty="0" smtClean="0"/>
              <a:t>Performance is about timing - how long it takes the system to respond when an event occurs.</a:t>
            </a:r>
          </a:p>
          <a:p>
            <a:r>
              <a:rPr lang="en-US" dirty="0" smtClean="0"/>
              <a:t>That is events (interrupts, messages, requests from users, or the passage of time) occur, and the system must respond to them in a reasonable time.</a:t>
            </a:r>
          </a:p>
          <a:p>
            <a:r>
              <a:rPr lang="en-US" dirty="0" smtClean="0"/>
              <a:t>Performance is complicated because of the number of </a:t>
            </a:r>
            <a:r>
              <a:rPr lang="en-US" i="1" dirty="0" smtClean="0"/>
              <a:t>event sources </a:t>
            </a:r>
            <a:r>
              <a:rPr lang="en-US" dirty="0" smtClean="0"/>
              <a:t>and </a:t>
            </a:r>
            <a:r>
              <a:rPr lang="en-US" i="1" dirty="0" smtClean="0"/>
              <a:t>arrival patterns</a:t>
            </a:r>
            <a:r>
              <a:rPr lang="en-US" dirty="0" smtClean="0"/>
              <a:t>.</a:t>
            </a:r>
          </a:p>
          <a:p>
            <a:pPr lvl="1"/>
            <a:r>
              <a:rPr lang="en-US" dirty="0" smtClean="0"/>
              <a:t>Events can arrive from user requests, from other systems, or from within the system.</a:t>
            </a:r>
          </a:p>
          <a:p>
            <a:pPr lvl="1"/>
            <a:r>
              <a:rPr lang="en-US" dirty="0" smtClean="0"/>
              <a:t>An arrival pattern can be </a:t>
            </a:r>
          </a:p>
          <a:p>
            <a:pPr lvl="2"/>
            <a:r>
              <a:rPr lang="en-US" sz="2400" dirty="0" smtClean="0"/>
              <a:t>Periodic – a periodic event may arrive every 10 milliseconds</a:t>
            </a:r>
          </a:p>
          <a:p>
            <a:pPr lvl="2"/>
            <a:r>
              <a:rPr lang="en-US" sz="2400" dirty="0" smtClean="0"/>
              <a:t>Stochastic - events arrive according to some probabilistic distribution</a:t>
            </a:r>
          </a:p>
          <a:p>
            <a:pPr lvl="2"/>
            <a:r>
              <a:rPr lang="en-US" sz="2400" dirty="0" smtClean="0"/>
              <a:t>Sporadic – events recurring in scattered and irregular or unpredictable instances</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Performance</a:t>
            </a:r>
            <a:endParaRPr lang="fr-FR" sz="4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9"/>
          <p:cNvGraphicFramePr>
            <a:graphicFrameLocks/>
          </p:cNvGraphicFramePr>
          <p:nvPr/>
        </p:nvGraphicFramePr>
        <p:xfrm>
          <a:off x="228600" y="986895"/>
          <a:ext cx="8686800" cy="4194705"/>
        </p:xfrm>
        <a:graphic>
          <a:graphicData uri="http://schemas.openxmlformats.org/drawingml/2006/table">
            <a:tbl>
              <a:tblPr/>
              <a:tblGrid>
                <a:gridCol w="2127380"/>
                <a:gridCol w="6559420"/>
              </a:tblGrid>
              <a:tr h="72343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930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One of a number of independent sources, possibly from within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43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Periodic events arrive; sporadic events arrive; stochastic events arrive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5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0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Normal mode; overload mode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5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Processes stimuli; changes level of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28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Latency, deadline, throughput, jitter, miss rate, data 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ound Diagonal Corner Rectangle 4"/>
          <p:cNvSpPr/>
          <p:nvPr/>
        </p:nvSpPr>
        <p:spPr>
          <a:xfrm>
            <a:off x="457200" y="152400"/>
            <a:ext cx="8305800" cy="6096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3200" dirty="0" smtClean="0"/>
              <a:t>Performance General Scenario Generation</a:t>
            </a:r>
            <a:endParaRPr lang="fr-FR" sz="3200" dirty="0" smtClean="0"/>
          </a:p>
        </p:txBody>
      </p:sp>
      <p:sp>
        <p:nvSpPr>
          <p:cNvPr id="6" name="Rectangle 5"/>
          <p:cNvSpPr/>
          <p:nvPr/>
        </p:nvSpPr>
        <p:spPr>
          <a:xfrm>
            <a:off x="228600" y="5212140"/>
            <a:ext cx="8686800" cy="1323439"/>
          </a:xfrm>
          <a:prstGeom prst="rect">
            <a:avLst/>
          </a:prstGeom>
          <a:ln>
            <a:solidFill>
              <a:schemeClr val="accent1"/>
            </a:solidFill>
          </a:ln>
        </p:spPr>
        <p:txBody>
          <a:bodyPr wrap="square">
            <a:spAutoFit/>
          </a:bodyPr>
          <a:lstStyle/>
          <a:p>
            <a:r>
              <a:rPr lang="en-US" sz="2000" dirty="0" smtClean="0"/>
              <a:t>Notice that this formulation does not consider whether the system is networked or standalone. Nor does it (yet) consider the configuration of the system or the consumption of resources. These issues are dependent on </a:t>
            </a:r>
            <a:r>
              <a:rPr lang="en-US" sz="2000" b="1" i="1" dirty="0" smtClean="0"/>
              <a:t>architectural solutions</a:t>
            </a:r>
            <a:endParaRPr lang="en-US" sz="20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2514600"/>
            <a:ext cx="7848600" cy="3733800"/>
          </a:xfrm>
          <a:prstGeom prst="rect">
            <a:avLst/>
          </a:prstGeom>
          <a:noFill/>
          <a:ln w="9525">
            <a:noFill/>
            <a:miter lim="800000"/>
            <a:headEnd/>
            <a:tailEnd/>
          </a:ln>
          <a:effectLst/>
        </p:spPr>
      </p:pic>
      <p:sp>
        <p:nvSpPr>
          <p:cNvPr id="6" name="Round Diagonal Corner Rectangle 5"/>
          <p:cNvSpPr/>
          <p:nvPr/>
        </p:nvSpPr>
        <p:spPr>
          <a:xfrm>
            <a:off x="457200" y="152400"/>
            <a:ext cx="8305800" cy="6096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Sample performance scenario</a:t>
            </a:r>
            <a:endParaRPr lang="fr-FR" sz="4000" dirty="0" smtClean="0"/>
          </a:p>
        </p:txBody>
      </p:sp>
      <p:sp>
        <p:nvSpPr>
          <p:cNvPr id="7" name="Rectangle 6"/>
          <p:cNvSpPr/>
          <p:nvPr/>
        </p:nvSpPr>
        <p:spPr>
          <a:xfrm>
            <a:off x="381000" y="838200"/>
            <a:ext cx="8534400" cy="2062103"/>
          </a:xfrm>
          <a:prstGeom prst="rect">
            <a:avLst/>
          </a:prstGeom>
          <a:ln>
            <a:solidFill>
              <a:schemeClr val="accent1"/>
            </a:solidFill>
          </a:ln>
        </p:spPr>
        <p:txBody>
          <a:bodyPr wrap="square">
            <a:spAutoFit/>
          </a:bodyPr>
          <a:lstStyle/>
          <a:p>
            <a:r>
              <a:rPr lang="en-US" sz="2800" dirty="0" smtClean="0"/>
              <a:t>A sample scenario for</a:t>
            </a:r>
          </a:p>
          <a:p>
            <a:r>
              <a:rPr lang="en-US" sz="2800" dirty="0" smtClean="0"/>
              <a:t>	</a:t>
            </a:r>
            <a:r>
              <a:rPr lang="en-US" sz="2400" dirty="0" smtClean="0"/>
              <a:t>"Users initiate 1,000 transactions per minute  stochastically under 	normal operations, and these transactions are processed with an 	average latency of two seconds."</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0"/>
            <a:ext cx="8839200" cy="6019800"/>
          </a:xfrm>
        </p:spPr>
        <p:txBody>
          <a:bodyPr>
            <a:normAutofit fontScale="92500" lnSpcReduction="20000"/>
          </a:bodyPr>
          <a:lstStyle/>
          <a:p>
            <a:r>
              <a:rPr lang="en-US" dirty="0" smtClean="0"/>
              <a:t>Security is a measure of the system’s ability to resist unauthorized usage while providing its services to legitimate users.</a:t>
            </a:r>
          </a:p>
          <a:p>
            <a:r>
              <a:rPr lang="en-US" dirty="0" smtClean="0"/>
              <a:t>An attempt to breach security is an attack and can take a number of forms – it could be to gain access to data or services or to deny service to others.</a:t>
            </a:r>
          </a:p>
          <a:p>
            <a:r>
              <a:rPr lang="en-US" dirty="0" smtClean="0"/>
              <a:t>Security can be characterized as a system providing:</a:t>
            </a:r>
          </a:p>
          <a:p>
            <a:pPr lvl="1"/>
            <a:r>
              <a:rPr lang="en-US" i="1" dirty="0" err="1" smtClean="0"/>
              <a:t>Nonrepudiation</a:t>
            </a:r>
            <a:r>
              <a:rPr lang="en-US" dirty="0" smtClean="0"/>
              <a:t> – the property that a transaction cannot be denied by any of the parties to it</a:t>
            </a:r>
            <a:r>
              <a:rPr lang="en-US" i="1" dirty="0" smtClean="0"/>
              <a:t>(you cannot deny that you ordered that item over the Internet)</a:t>
            </a:r>
          </a:p>
          <a:p>
            <a:pPr lvl="1"/>
            <a:r>
              <a:rPr lang="en-US" i="1" dirty="0" smtClean="0"/>
              <a:t>Confidentiality </a:t>
            </a:r>
            <a:r>
              <a:rPr lang="en-US" dirty="0" smtClean="0"/>
              <a:t>– the property that data or services are protected from unauthorized access </a:t>
            </a:r>
            <a:r>
              <a:rPr lang="en-US" i="1" dirty="0" smtClean="0"/>
              <a:t>(a hacker cannot access your income tax returns on a computer)</a:t>
            </a:r>
          </a:p>
          <a:p>
            <a:pPr lvl="1"/>
            <a:r>
              <a:rPr lang="en-US" i="1" dirty="0" smtClean="0"/>
              <a:t>Integrity</a:t>
            </a:r>
            <a:r>
              <a:rPr lang="en-US" dirty="0" smtClean="0"/>
              <a:t> – the property that data or services are being delivered as intended</a:t>
            </a:r>
            <a:r>
              <a:rPr lang="en-US" i="1" dirty="0" smtClean="0"/>
              <a:t>(your grade has not been changed since your instructor assigned it)</a:t>
            </a:r>
          </a:p>
          <a:p>
            <a:pPr lvl="1"/>
            <a:r>
              <a:rPr lang="en-US" i="1" dirty="0" smtClean="0"/>
              <a:t>Assurance </a:t>
            </a:r>
            <a:r>
              <a:rPr lang="en-US" dirty="0" smtClean="0"/>
              <a:t>– the property that the parties to a transaction are who they purport to be. </a:t>
            </a:r>
            <a:r>
              <a:rPr lang="en-US" i="1" dirty="0" smtClean="0"/>
              <a:t>(when a customer sends a credit card number to an Internet merchant, the merchant is who the customer thinks they are)</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Security</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838200"/>
            <a:ext cx="8915400" cy="2057400"/>
          </a:xfrm>
        </p:spPr>
        <p:txBody>
          <a:bodyPr>
            <a:normAutofit fontScale="92500" lnSpcReduction="20000"/>
          </a:bodyPr>
          <a:lstStyle/>
          <a:p>
            <a:r>
              <a:rPr lang="en-US" sz="2400" i="1" dirty="0" smtClean="0"/>
              <a:t>Availability</a:t>
            </a:r>
            <a:r>
              <a:rPr lang="en-US" sz="2400" dirty="0" smtClean="0"/>
              <a:t> – the property that the system will be available for legitimate use. </a:t>
            </a:r>
            <a:r>
              <a:rPr lang="en-US" sz="2400" i="1" dirty="0" smtClean="0"/>
              <a:t>(means a denial-of-service attack won't prevent your ordering this book.)</a:t>
            </a:r>
          </a:p>
          <a:p>
            <a:r>
              <a:rPr lang="en-US" sz="2400" i="1" dirty="0" smtClean="0"/>
              <a:t>Auditing</a:t>
            </a:r>
            <a:r>
              <a:rPr lang="en-US" sz="2400" dirty="0" smtClean="0"/>
              <a:t> – the property that the system tracks activities within it at levels sufficient to reconstruct them</a:t>
            </a:r>
            <a:r>
              <a:rPr lang="en-US" sz="2400" i="1" dirty="0" smtClean="0"/>
              <a:t>. (if you transfer money out of one account to another account, the system will maintain a record of that transfer.)</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Security</a:t>
            </a:r>
            <a:endParaRPr lang="en-US" sz="4000" dirty="0"/>
          </a:p>
        </p:txBody>
      </p:sp>
      <p:pic>
        <p:nvPicPr>
          <p:cNvPr id="2050" name="Picture 2"/>
          <p:cNvPicPr>
            <a:picLocks noChangeAspect="1" noChangeArrowheads="1"/>
          </p:cNvPicPr>
          <p:nvPr/>
        </p:nvPicPr>
        <p:blipFill>
          <a:blip r:embed="rId2"/>
          <a:srcRect/>
          <a:stretch>
            <a:fillRect/>
          </a:stretch>
        </p:blipFill>
        <p:spPr bwMode="auto">
          <a:xfrm>
            <a:off x="2667000" y="3952875"/>
            <a:ext cx="6400800" cy="2752725"/>
          </a:xfrm>
          <a:prstGeom prst="rect">
            <a:avLst/>
          </a:prstGeom>
          <a:noFill/>
          <a:ln w="9525">
            <a:noFill/>
            <a:miter lim="800000"/>
            <a:headEnd/>
            <a:tailEnd/>
          </a:ln>
          <a:effectLst/>
        </p:spPr>
      </p:pic>
      <p:sp>
        <p:nvSpPr>
          <p:cNvPr id="6" name="Rectangle 5"/>
          <p:cNvSpPr/>
          <p:nvPr/>
        </p:nvSpPr>
        <p:spPr>
          <a:xfrm>
            <a:off x="152400" y="2819400"/>
            <a:ext cx="8839200" cy="1569660"/>
          </a:xfrm>
          <a:prstGeom prst="rect">
            <a:avLst/>
          </a:prstGeom>
        </p:spPr>
        <p:txBody>
          <a:bodyPr wrap="square">
            <a:spAutoFit/>
          </a:bodyPr>
          <a:lstStyle/>
          <a:p>
            <a:r>
              <a:rPr lang="en-US" sz="2400" dirty="0" smtClean="0"/>
              <a:t>A sample scenario for</a:t>
            </a:r>
          </a:p>
          <a:p>
            <a:r>
              <a:rPr lang="en-US" sz="2400" dirty="0" smtClean="0"/>
              <a:t>	“A correctly identified individual tries to modify system data from an                   	external site; system maintains an audit trail and the correct data is 	restored within one day”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8686800" cy="5638800"/>
          </a:xfrm>
        </p:spPr>
        <p:txBody>
          <a:bodyPr>
            <a:normAutofit/>
          </a:bodyPr>
          <a:lstStyle/>
          <a:p>
            <a:pPr lvl="1">
              <a:buNone/>
            </a:pPr>
            <a:r>
              <a:rPr lang="en-US" dirty="0" smtClean="0"/>
              <a:t> </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dirty="0" smtClean="0"/>
              <a:t>Security General Scenario Generation</a:t>
            </a:r>
            <a:endParaRPr lang="en-US" sz="3600" dirty="0"/>
          </a:p>
        </p:txBody>
      </p:sp>
      <p:graphicFrame>
        <p:nvGraphicFramePr>
          <p:cNvPr id="6" name="Group 57"/>
          <p:cNvGraphicFramePr>
            <a:graphicFrameLocks/>
          </p:cNvGraphicFramePr>
          <p:nvPr/>
        </p:nvGraphicFramePr>
        <p:xfrm>
          <a:off x="76200" y="685800"/>
          <a:ext cx="8991600" cy="5897880"/>
        </p:xfrm>
        <a:graphic>
          <a:graphicData uri="http://schemas.openxmlformats.org/drawingml/2006/table">
            <a:tbl>
              <a:tblPr/>
              <a:tblGrid>
                <a:gridCol w="2008054"/>
                <a:gridCol w="6983546"/>
              </a:tblGrid>
              <a:tr h="6096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2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Individual or system that is correctly identified, identified incorrectly, of unknown identity who is internal/external, authorized/not authorized with access to limited resources, vast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6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smtClean="0">
                          <a:ln>
                            <a:noFill/>
                          </a:ln>
                          <a:solidFill>
                            <a:schemeClr val="tx2"/>
                          </a:solidFill>
                          <a:effectLst/>
                          <a:latin typeface="Arial" charset="0"/>
                        </a:rPr>
                        <a:t>Tries to display data, change/delete data, access system services, reduce availability to system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19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smtClean="0">
                          <a:ln>
                            <a:noFill/>
                          </a:ln>
                          <a:solidFill>
                            <a:schemeClr val="tx2"/>
                          </a:solidFill>
                          <a:effectLst/>
                          <a:latin typeface="Arial" charset="0"/>
                        </a:rPr>
                        <a:t>System services; data within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43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smtClean="0">
                          <a:ln>
                            <a:noFill/>
                          </a:ln>
                          <a:solidFill>
                            <a:schemeClr val="tx2"/>
                          </a:solidFill>
                          <a:effectLst/>
                          <a:latin typeface="Arial" charset="0"/>
                        </a:rPr>
                        <a:t>Either online or offline, connected or disconnected, firewalled or open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87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Authenticates user; hides identity of the user; blocks access to data and/or services; allows access to data and/or services; grants or withdraws permission to access data and/or services; records access/modifications or attempts to access/modify data/services by identity; stores data in an unreadable format; recognizes an unexplainable  high demand for services, and informs a user or another system, and restricts availability of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863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Time/effort/resources required to circumvent security measures with probability of success; probability of detecting attack; probability of identifying individual responsible for attack or access/modification of data and/or services; percentage of services still available under denial-of-services attack; restore data/services; extent to which data/services damaged and/or legitimate access denied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14400"/>
            <a:ext cx="8763000" cy="5638800"/>
          </a:xfrm>
        </p:spPr>
        <p:txBody>
          <a:bodyPr>
            <a:normAutofit fontScale="92500"/>
          </a:bodyPr>
          <a:lstStyle/>
          <a:p>
            <a:pPr>
              <a:lnSpc>
                <a:spcPct val="90000"/>
              </a:lnSpc>
            </a:pPr>
            <a:r>
              <a:rPr lang="en-US" dirty="0" smtClean="0"/>
              <a:t>At least 40% of the cost of developing well-engineered systems is taken up by testing. If the software architect can reduce this cost, the payoff is large.</a:t>
            </a:r>
          </a:p>
          <a:p>
            <a:pPr>
              <a:lnSpc>
                <a:spcPct val="90000"/>
              </a:lnSpc>
            </a:pPr>
            <a:r>
              <a:rPr lang="en-US" dirty="0" smtClean="0"/>
              <a:t>Testability refers to the ease with which software can be made to demonstrate its faults through testing.</a:t>
            </a:r>
          </a:p>
          <a:p>
            <a:pPr>
              <a:lnSpc>
                <a:spcPct val="90000"/>
              </a:lnSpc>
            </a:pPr>
            <a:r>
              <a:rPr lang="en-US" dirty="0" smtClean="0"/>
              <a:t>To be properly testable, it must be possible to control each component’s internal state and to observe its outputs.</a:t>
            </a:r>
          </a:p>
          <a:p>
            <a:pPr>
              <a:lnSpc>
                <a:spcPct val="90000"/>
              </a:lnSpc>
            </a:pPr>
            <a:r>
              <a:rPr lang="en-US" dirty="0" smtClean="0"/>
              <a:t>Testing is done by various developers, testers, verifiers, or users and is the last step of various parts of the software life cycle. Portions of the code, the design, or the complete system may be tested. </a:t>
            </a:r>
          </a:p>
          <a:p>
            <a:pPr>
              <a:lnSpc>
                <a:spcPct val="90000"/>
              </a:lnSpc>
            </a:pPr>
            <a:endParaRPr lang="en-US" dirty="0" smtClean="0"/>
          </a:p>
          <a:p>
            <a:pPr>
              <a:lnSpc>
                <a:spcPct val="90000"/>
              </a:lnSpc>
            </a:pPr>
            <a:r>
              <a:rPr lang="en-US" dirty="0" smtClean="0"/>
              <a:t>The response measures for testability deal with </a:t>
            </a:r>
            <a:r>
              <a:rPr lang="en-US" i="1" dirty="0" smtClean="0"/>
              <a:t>how effective the tests are in discovering faults</a:t>
            </a:r>
            <a:r>
              <a:rPr lang="en-US" dirty="0" smtClean="0"/>
              <a:t> and </a:t>
            </a:r>
            <a:r>
              <a:rPr lang="en-US" i="1" dirty="0" smtClean="0"/>
              <a:t>how long it takes to perform the tests </a:t>
            </a:r>
            <a:r>
              <a:rPr lang="en-US" dirty="0" smtClean="0"/>
              <a:t>to some desired level of coverage.</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Testability</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Testability General Scenario Generation</a:t>
            </a:r>
            <a:endParaRPr lang="en-US" sz="4000" dirty="0"/>
          </a:p>
        </p:txBody>
      </p:sp>
      <p:graphicFrame>
        <p:nvGraphicFramePr>
          <p:cNvPr id="5" name="Group 39"/>
          <p:cNvGraphicFramePr>
            <a:graphicFrameLocks noGrp="1"/>
          </p:cNvGraphicFramePr>
          <p:nvPr>
            <p:ph idx="1"/>
          </p:nvPr>
        </p:nvGraphicFramePr>
        <p:xfrm>
          <a:off x="304800" y="1066800"/>
          <a:ext cx="8458200" cy="5507789"/>
        </p:xfrm>
        <a:graphic>
          <a:graphicData uri="http://schemas.openxmlformats.org/drawingml/2006/table">
            <a:tbl>
              <a:tblPr/>
              <a:tblGrid>
                <a:gridCol w="2071949"/>
                <a:gridCol w="6386251"/>
              </a:tblGrid>
              <a:tr h="77288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88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Unit developer, increment integrator, system verifier, client acceptance tester, system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88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Analysis, architecture, design, class, subsystem integration completed; system delivered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Piece of design, piece of code, complete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88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At design time, at development time, at compile time, at deployment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88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Provides access to state values; provides computed values; prepares test environment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13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Percent executable statements executed; probability of failure if fault exists; time to perform tests; length of longest dependency chain in a test; length of time to prepare test environment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A sample Testability Scenario</a:t>
            </a:r>
            <a:endParaRPr lang="en-US" sz="4000" dirty="0"/>
          </a:p>
        </p:txBody>
      </p:sp>
      <p:sp>
        <p:nvSpPr>
          <p:cNvPr id="8" name="Rectangle 7"/>
          <p:cNvSpPr/>
          <p:nvPr/>
        </p:nvSpPr>
        <p:spPr>
          <a:xfrm>
            <a:off x="426870" y="1066800"/>
            <a:ext cx="8488530" cy="1569660"/>
          </a:xfrm>
          <a:prstGeom prst="rect">
            <a:avLst/>
          </a:prstGeom>
        </p:spPr>
        <p:txBody>
          <a:bodyPr wrap="square">
            <a:spAutoFit/>
          </a:bodyPr>
          <a:lstStyle/>
          <a:p>
            <a:r>
              <a:rPr lang="en-US" sz="2400" dirty="0" smtClean="0"/>
              <a:t>A sample Testability Scenario</a:t>
            </a:r>
          </a:p>
          <a:p>
            <a:pPr lvl="1"/>
            <a:r>
              <a:rPr lang="en-US" sz="2400" dirty="0" smtClean="0"/>
              <a:t>A unit tester performs a unit test on a completed system component that provides an interface For controlling its behavior and observing its output; 85% path coverage is achieved within three hours</a:t>
            </a:r>
            <a:endParaRPr lang="en-US" sz="2400" dirty="0"/>
          </a:p>
        </p:txBody>
      </p:sp>
      <p:pic>
        <p:nvPicPr>
          <p:cNvPr id="3078" name="Picture 6"/>
          <p:cNvPicPr>
            <a:picLocks noChangeAspect="1" noChangeArrowheads="1"/>
          </p:cNvPicPr>
          <p:nvPr/>
        </p:nvPicPr>
        <p:blipFill>
          <a:blip r:embed="rId2"/>
          <a:srcRect/>
          <a:stretch>
            <a:fillRect/>
          </a:stretch>
        </p:blipFill>
        <p:spPr bwMode="auto">
          <a:xfrm>
            <a:off x="533399" y="2743200"/>
            <a:ext cx="7955145" cy="3581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867400"/>
          </a:xfrm>
        </p:spPr>
        <p:txBody>
          <a:bodyPr>
            <a:normAutofit fontScale="92500"/>
          </a:bodyPr>
          <a:lstStyle/>
          <a:p>
            <a:r>
              <a:rPr lang="en-US" sz="2800" dirty="0" smtClean="0"/>
              <a:t>Functionality:</a:t>
            </a:r>
          </a:p>
          <a:p>
            <a:pPr lvl="1"/>
            <a:r>
              <a:rPr lang="en-US" sz="2500" dirty="0" smtClean="0"/>
              <a:t>The ability of the system to do the work for which it was intended</a:t>
            </a:r>
          </a:p>
          <a:p>
            <a:r>
              <a:rPr lang="en-US" sz="2800" dirty="0" smtClean="0"/>
              <a:t>Functionality and quality attributes are orthogonal.</a:t>
            </a:r>
          </a:p>
          <a:p>
            <a:pPr lvl="1"/>
            <a:r>
              <a:rPr lang="en-US" sz="2500" dirty="0" smtClean="0"/>
              <a:t>If functionality and quality attributes were not orthogonal, the choice of function would dictate the level of security or performance or availability or usability.</a:t>
            </a:r>
          </a:p>
          <a:p>
            <a:r>
              <a:rPr lang="en-US" sz="2800" dirty="0" smtClean="0"/>
              <a:t>Functionality can be achieved through any number of structures; </a:t>
            </a:r>
            <a:r>
              <a:rPr lang="en-US" sz="2800" i="1" dirty="0" smtClean="0"/>
              <a:t>it is largely independent of structure</a:t>
            </a:r>
            <a:r>
              <a:rPr lang="en-US" sz="2800" dirty="0" smtClean="0"/>
              <a:t>.</a:t>
            </a:r>
          </a:p>
          <a:p>
            <a:pPr lvl="1"/>
            <a:r>
              <a:rPr lang="en-US" sz="2500" dirty="0" smtClean="0"/>
              <a:t>If functionality is the only requirement, a single monolithic module works!</a:t>
            </a:r>
          </a:p>
          <a:p>
            <a:r>
              <a:rPr lang="en-US" sz="2800" dirty="0" smtClean="0"/>
              <a:t>It is the quality attributes that constrain the structure.</a:t>
            </a:r>
          </a:p>
          <a:p>
            <a:pPr lvl="1"/>
            <a:r>
              <a:rPr lang="en-US" sz="2500" dirty="0" smtClean="0"/>
              <a:t>For example, systems are frequently divided so that several people can cooperatively build them - time-to-market issue</a:t>
            </a:r>
            <a:endParaRPr lang="fr-FR" sz="2500" dirty="0" smtClean="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Functionality and Architecture</a:t>
            </a:r>
            <a:endParaRPr lang="fr-FR" sz="40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85800"/>
            <a:ext cx="8839200" cy="5029200"/>
          </a:xfrm>
        </p:spPr>
        <p:txBody>
          <a:bodyPr>
            <a:normAutofit fontScale="85000" lnSpcReduction="10000"/>
          </a:bodyPr>
          <a:lstStyle/>
          <a:p>
            <a:pPr>
              <a:lnSpc>
                <a:spcPts val="2500"/>
              </a:lnSpc>
            </a:pPr>
            <a:r>
              <a:rPr lang="en-US" dirty="0" smtClean="0"/>
              <a:t>Usability is concerned with how easy it is for the user to accomplish a desired task and the kind of user support provided.</a:t>
            </a:r>
          </a:p>
          <a:p>
            <a:pPr>
              <a:lnSpc>
                <a:spcPts val="2500"/>
              </a:lnSpc>
            </a:pPr>
            <a:r>
              <a:rPr lang="en-US" dirty="0" smtClean="0"/>
              <a:t>Areas of usability:</a:t>
            </a:r>
          </a:p>
          <a:p>
            <a:pPr lvl="1">
              <a:lnSpc>
                <a:spcPts val="2500"/>
              </a:lnSpc>
            </a:pPr>
            <a:r>
              <a:rPr lang="en-US" i="1" dirty="0" smtClean="0"/>
              <a:t>Learning system features. </a:t>
            </a:r>
            <a:r>
              <a:rPr lang="en-US" dirty="0" smtClean="0"/>
              <a:t>If the user is unfamiliar with a particular system or a particular aspect of it, what can the system do to make the task of learning easier?</a:t>
            </a:r>
          </a:p>
          <a:p>
            <a:pPr lvl="1">
              <a:lnSpc>
                <a:spcPts val="2500"/>
              </a:lnSpc>
            </a:pPr>
            <a:r>
              <a:rPr lang="en-US" i="1" dirty="0" smtClean="0"/>
              <a:t>Using a system efficiently. </a:t>
            </a:r>
            <a:r>
              <a:rPr lang="en-US" dirty="0" smtClean="0"/>
              <a:t>What can the system do to make the user more efficient in its operation?</a:t>
            </a:r>
          </a:p>
          <a:p>
            <a:pPr lvl="1">
              <a:lnSpc>
                <a:spcPts val="2500"/>
              </a:lnSpc>
            </a:pPr>
            <a:r>
              <a:rPr lang="en-US" i="1" dirty="0" smtClean="0"/>
              <a:t>Minimizing the impact of errors. </a:t>
            </a:r>
            <a:r>
              <a:rPr lang="en-US" dirty="0" smtClean="0"/>
              <a:t>What can the system do so that a user error has minimal impact?</a:t>
            </a:r>
          </a:p>
          <a:p>
            <a:pPr lvl="1">
              <a:lnSpc>
                <a:spcPts val="2500"/>
              </a:lnSpc>
            </a:pPr>
            <a:r>
              <a:rPr lang="en-US" i="1" dirty="0" smtClean="0"/>
              <a:t>Adapting the system to user needs. </a:t>
            </a:r>
            <a:r>
              <a:rPr lang="en-US" dirty="0" smtClean="0"/>
              <a:t>How can the user (or the system itself) adapt to make the user's task easier?</a:t>
            </a:r>
          </a:p>
          <a:p>
            <a:pPr lvl="1">
              <a:lnSpc>
                <a:spcPts val="2500"/>
              </a:lnSpc>
            </a:pPr>
            <a:r>
              <a:rPr lang="en-US" i="1" dirty="0" smtClean="0"/>
              <a:t>Increasing confidence and satisfaction. </a:t>
            </a:r>
            <a:r>
              <a:rPr lang="en-US" dirty="0" smtClean="0"/>
              <a:t>What does the system do to give the user confidence that the correct action is being taken</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Usability</a:t>
            </a:r>
            <a:endParaRPr lang="en-US" sz="4000" dirty="0"/>
          </a:p>
        </p:txBody>
      </p:sp>
      <p:sp>
        <p:nvSpPr>
          <p:cNvPr id="5" name="Rectangle 4"/>
          <p:cNvSpPr/>
          <p:nvPr/>
        </p:nvSpPr>
        <p:spPr>
          <a:xfrm>
            <a:off x="152400" y="5486400"/>
            <a:ext cx="8763000" cy="1200329"/>
          </a:xfrm>
          <a:prstGeom prst="rect">
            <a:avLst/>
          </a:prstGeom>
          <a:ln>
            <a:solidFill>
              <a:schemeClr val="accent1"/>
            </a:solidFill>
          </a:ln>
        </p:spPr>
        <p:txBody>
          <a:bodyPr wrap="square">
            <a:spAutoFit/>
          </a:bodyPr>
          <a:lstStyle/>
          <a:p>
            <a:r>
              <a:rPr lang="en-US" sz="2400" dirty="0" smtClean="0"/>
              <a:t>The normal development process detects usability problems through building prototypes and user testing. Here we focus on aspects of usability that have a major impact on the architecture</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Usability General Scenario Generation</a:t>
            </a:r>
            <a:endParaRPr lang="en-US" sz="4000" dirty="0"/>
          </a:p>
        </p:txBody>
      </p:sp>
      <p:graphicFrame>
        <p:nvGraphicFramePr>
          <p:cNvPr id="5" name="Group 85"/>
          <p:cNvGraphicFramePr>
            <a:graphicFrameLocks/>
          </p:cNvGraphicFramePr>
          <p:nvPr/>
        </p:nvGraphicFramePr>
        <p:xfrm>
          <a:off x="228600" y="762000"/>
          <a:ext cx="8763000" cy="5971983"/>
        </p:xfrm>
        <a:graphic>
          <a:graphicData uri="http://schemas.openxmlformats.org/drawingml/2006/table">
            <a:tbl>
              <a:tblPr/>
              <a:tblGrid>
                <a:gridCol w="1371600"/>
                <a:gridCol w="7391400"/>
              </a:tblGrid>
              <a:tr h="49313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Portion of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1" i="0" u="none" strike="noStrike" cap="none" normalizeH="0" baseline="0" dirty="0" smtClean="0">
                          <a:ln>
                            <a:noFill/>
                          </a:ln>
                          <a:solidFill>
                            <a:schemeClr val="tx2"/>
                          </a:solidFill>
                          <a:effectLst/>
                          <a:latin typeface="Arial" charset="0"/>
                        </a:rPr>
                        <a:t>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End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8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Stimulus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Wants to learn system features; use system efficiently; minimize impact of errors; adapt system; feel comfortable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smtClean="0">
                          <a:ln>
                            <a:noFill/>
                          </a:ln>
                          <a:solidFill>
                            <a:schemeClr val="tx2"/>
                          </a:solidFill>
                          <a:effectLst/>
                          <a:latin typeface="Arial" charset="0"/>
                        </a:rPr>
                        <a:t>Artifact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At runtime or configuration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759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System provides one or more of the following responses:</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 </a:t>
                      </a:r>
                      <a:r>
                        <a:rPr kumimoji="0" lang="en-US" sz="1600" b="0" i="0" u="none" strike="noStrike" cap="none" normalizeH="0" baseline="0" dirty="0" smtClean="0">
                          <a:ln>
                            <a:noFill/>
                          </a:ln>
                          <a:solidFill>
                            <a:schemeClr val="tx2"/>
                          </a:solidFill>
                          <a:effectLst/>
                          <a:latin typeface="Arial" charset="0"/>
                          <a:sym typeface="Wingdings" pitchFamily="2" charset="2"/>
                        </a:rPr>
                        <a:t></a:t>
                      </a:r>
                      <a:r>
                        <a:rPr kumimoji="0" lang="en-US" sz="1600" b="0" i="0" u="none" strike="noStrike" cap="none" normalizeH="0" baseline="0" dirty="0" smtClean="0">
                          <a:ln>
                            <a:noFill/>
                          </a:ln>
                          <a:solidFill>
                            <a:schemeClr val="tx2"/>
                          </a:solidFill>
                          <a:effectLst/>
                          <a:latin typeface="Arial" charset="0"/>
                        </a:rPr>
                        <a:t>to support “learn system features” – help system is sensitive to context; interface is familiar to user; interface is usable in an unfamiliar context </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sym typeface="Wingdings" pitchFamily="2" charset="2"/>
                        </a:rPr>
                        <a:t> </a:t>
                      </a:r>
                      <a:r>
                        <a:rPr kumimoji="0" lang="en-US" sz="1600" b="0" i="0" u="none" strike="noStrike" cap="none" normalizeH="0" baseline="0" dirty="0" smtClean="0">
                          <a:ln>
                            <a:noFill/>
                          </a:ln>
                          <a:solidFill>
                            <a:schemeClr val="tx2"/>
                          </a:solidFill>
                          <a:effectLst/>
                          <a:latin typeface="Arial" charset="0"/>
                        </a:rPr>
                        <a:t>to support “use system efficiently” – aggregation of data and/or commands; re-use of already entered data and/or commands; support for efficient navigation within a screen; distinct views  with consistent operations; comprehensive searching; multiple simultaneous activities </a:t>
                      </a:r>
                      <a:r>
                        <a:rPr kumimoji="0" lang="en-US" sz="1600" b="0" i="0" u="none" strike="noStrike" cap="none" normalizeH="0" baseline="0" dirty="0" smtClean="0">
                          <a:ln>
                            <a:noFill/>
                          </a:ln>
                          <a:solidFill>
                            <a:schemeClr val="tx2"/>
                          </a:solidFill>
                          <a:effectLst/>
                          <a:latin typeface="Arial" charset="0"/>
                          <a:sym typeface="Wingdings" pitchFamily="2" charset="2"/>
                        </a:rPr>
                        <a:t></a:t>
                      </a:r>
                      <a:r>
                        <a:rPr kumimoji="0" lang="en-US" sz="1600" b="0" i="0" u="none" strike="noStrike" cap="none" normalizeH="0" baseline="0" dirty="0" smtClean="0">
                          <a:ln>
                            <a:noFill/>
                          </a:ln>
                          <a:solidFill>
                            <a:schemeClr val="tx2"/>
                          </a:solidFill>
                          <a:effectLst/>
                          <a:latin typeface="Arial" charset="0"/>
                        </a:rPr>
                        <a:t> to minimize “impact of errors” – undo, cancel, recover from system failure, recognize and correct user error, retrieve forgotten password, verify system resources </a:t>
                      </a:r>
                      <a:r>
                        <a:rPr kumimoji="0" lang="en-US" sz="1600" b="0" i="0" u="none" strike="noStrike" cap="none" normalizeH="0" baseline="0" dirty="0" smtClean="0">
                          <a:ln>
                            <a:noFill/>
                          </a:ln>
                          <a:solidFill>
                            <a:schemeClr val="tx2"/>
                          </a:solidFill>
                          <a:effectLst/>
                          <a:latin typeface="Arial" charset="0"/>
                          <a:sym typeface="Wingdings" pitchFamily="2" charset="2"/>
                        </a:rPr>
                        <a:t></a:t>
                      </a:r>
                      <a:r>
                        <a:rPr kumimoji="0" lang="en-US" sz="1600" b="0" i="0" u="none" strike="noStrike" cap="none" normalizeH="0" baseline="0" dirty="0" smtClean="0">
                          <a:ln>
                            <a:noFill/>
                          </a:ln>
                          <a:solidFill>
                            <a:schemeClr val="tx2"/>
                          </a:solidFill>
                          <a:effectLst/>
                          <a:latin typeface="Arial" charset="0"/>
                        </a:rPr>
                        <a:t>to “adapt system” – customizability; internationalization </a:t>
                      </a:r>
                      <a:r>
                        <a:rPr kumimoji="0" lang="en-US" sz="1600" b="0" i="0" u="none" strike="noStrike" cap="none" normalizeH="0" baseline="0" dirty="0" smtClean="0">
                          <a:ln>
                            <a:noFill/>
                          </a:ln>
                          <a:solidFill>
                            <a:schemeClr val="tx2"/>
                          </a:solidFill>
                          <a:effectLst/>
                          <a:latin typeface="Arial" charset="0"/>
                          <a:sym typeface="Wingdings" pitchFamily="2" charset="2"/>
                        </a:rPr>
                        <a:t> </a:t>
                      </a:r>
                      <a:r>
                        <a:rPr kumimoji="0" lang="en-US" sz="1600" b="0" i="0" u="none" strike="noStrike" cap="none" normalizeH="0" baseline="0" dirty="0" smtClean="0">
                          <a:ln>
                            <a:noFill/>
                          </a:ln>
                          <a:solidFill>
                            <a:schemeClr val="tx2"/>
                          </a:solidFill>
                          <a:effectLst/>
                          <a:latin typeface="Arial" charset="0"/>
                        </a:rPr>
                        <a:t>to “feel comfortable” – display system state; work at the user’s 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8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Response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600" b="0" i="0" u="none" strike="noStrike" cap="none" normalizeH="0" baseline="0" dirty="0" smtClean="0">
                          <a:ln>
                            <a:noFill/>
                          </a:ln>
                          <a:solidFill>
                            <a:schemeClr val="tx2"/>
                          </a:solidFill>
                          <a:effectLst/>
                          <a:latin typeface="Arial" charset="0"/>
                        </a:rPr>
                        <a:t>Task time, number of errors, number of problems solved, user satisfaction, gain of user knowledge, ration of successful operations to total operations; amount of time/data lost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066800"/>
            <a:ext cx="8686800" cy="5562600"/>
          </a:xfrm>
        </p:spPr>
        <p:txBody>
          <a:bodyPr>
            <a:normAutofit/>
          </a:bodyPr>
          <a:lstStyle/>
          <a:p>
            <a:pPr>
              <a:lnSpc>
                <a:spcPct val="90000"/>
              </a:lnSpc>
              <a:buNone/>
            </a:pPr>
            <a:r>
              <a:rPr lang="en-US" dirty="0" smtClean="0"/>
              <a:t> </a:t>
            </a:r>
            <a:endParaRPr lang="en-US"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Sample Usability Scenario</a:t>
            </a:r>
            <a:endParaRPr lang="en-US" sz="4000" dirty="0"/>
          </a:p>
        </p:txBody>
      </p:sp>
      <p:pic>
        <p:nvPicPr>
          <p:cNvPr id="4098" name="Picture 2"/>
          <p:cNvPicPr>
            <a:picLocks noChangeAspect="1" noChangeArrowheads="1"/>
          </p:cNvPicPr>
          <p:nvPr/>
        </p:nvPicPr>
        <p:blipFill>
          <a:blip r:embed="rId2"/>
          <a:srcRect/>
          <a:stretch>
            <a:fillRect/>
          </a:stretch>
        </p:blipFill>
        <p:spPr bwMode="auto">
          <a:xfrm>
            <a:off x="381000" y="2590799"/>
            <a:ext cx="8382000" cy="3886201"/>
          </a:xfrm>
          <a:prstGeom prst="rect">
            <a:avLst/>
          </a:prstGeom>
          <a:noFill/>
          <a:ln w="9525">
            <a:noFill/>
            <a:miter lim="800000"/>
            <a:headEnd/>
            <a:tailEnd/>
          </a:ln>
          <a:effectLst/>
        </p:spPr>
      </p:pic>
      <p:sp>
        <p:nvSpPr>
          <p:cNvPr id="7" name="Rectangle 6"/>
          <p:cNvSpPr/>
          <p:nvPr/>
        </p:nvSpPr>
        <p:spPr>
          <a:xfrm>
            <a:off x="152400" y="990600"/>
            <a:ext cx="8763000" cy="1569660"/>
          </a:xfrm>
          <a:prstGeom prst="rect">
            <a:avLst/>
          </a:prstGeom>
          <a:ln>
            <a:noFill/>
          </a:ln>
        </p:spPr>
        <p:txBody>
          <a:bodyPr wrap="square">
            <a:spAutoFit/>
          </a:bodyPr>
          <a:lstStyle/>
          <a:p>
            <a:r>
              <a:rPr lang="en-US" sz="2400" dirty="0" smtClean="0"/>
              <a:t>Sample usability Scenario. </a:t>
            </a:r>
          </a:p>
          <a:p>
            <a:pPr lvl="1"/>
            <a:r>
              <a:rPr lang="en-US" sz="2400" dirty="0" smtClean="0"/>
              <a:t>A user, wanting to minimize the impact of an error, wishes to cancel a system operation at runtime; cancellation takes place in less than one second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85800"/>
            <a:ext cx="8839200" cy="5562600"/>
          </a:xfrm>
        </p:spPr>
        <p:txBody>
          <a:bodyPr>
            <a:normAutofit/>
          </a:bodyPr>
          <a:lstStyle/>
          <a:p>
            <a:pPr>
              <a:lnSpc>
                <a:spcPts val="2500"/>
              </a:lnSpc>
            </a:pPr>
            <a:r>
              <a:rPr lang="en-US" dirty="0" smtClean="0"/>
              <a:t>General scenarios can facilitate communication between stakeholders.</a:t>
            </a:r>
          </a:p>
          <a:p>
            <a:pPr>
              <a:lnSpc>
                <a:spcPts val="2500"/>
              </a:lnSpc>
            </a:pPr>
            <a:r>
              <a:rPr lang="en-US" dirty="0" smtClean="0"/>
              <a:t>Facilitating this kind of understanding aids discussions about architectural decisions, particularly about tradeoffs.</a:t>
            </a:r>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dirty="0" smtClean="0"/>
              <a:t>Using General Scenarios to Communicate Concepts</a:t>
            </a:r>
            <a:endParaRPr lang="en-US" sz="3200" dirty="0"/>
          </a:p>
        </p:txBody>
      </p:sp>
      <p:graphicFrame>
        <p:nvGraphicFramePr>
          <p:cNvPr id="5" name="Group 38"/>
          <p:cNvGraphicFramePr>
            <a:graphicFrameLocks/>
          </p:cNvGraphicFramePr>
          <p:nvPr/>
        </p:nvGraphicFramePr>
        <p:xfrm>
          <a:off x="228600" y="1833246"/>
          <a:ext cx="8686800" cy="3383280"/>
        </p:xfrm>
        <a:graphic>
          <a:graphicData uri="http://schemas.openxmlformats.org/drawingml/2006/table">
            <a:tbl>
              <a:tblPr/>
              <a:tblGrid>
                <a:gridCol w="2127379"/>
                <a:gridCol w="6559421"/>
              </a:tblGrid>
              <a:tr h="3332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Quality Attribute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Stimulus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2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Availability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Unexpected event, nonoccurrence of expected 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25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Modifiability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Request to add/delete/change/vary functionality, platform, quality, attribute, or capacity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2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Performance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Periodic, stochastic, or sporadic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25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Security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Tries to display, modify, change/delete information, access or reduce availability to system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2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Testability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smtClean="0">
                          <a:ln>
                            <a:noFill/>
                          </a:ln>
                          <a:solidFill>
                            <a:schemeClr val="tx2"/>
                          </a:solidFill>
                          <a:effectLst/>
                          <a:latin typeface="Arial" charset="0"/>
                        </a:rPr>
                        <a:t>Completion of phase of system development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25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Usability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Wants to learn system, use a system efficiently, minimize the impact of errors, adapt the system, feel comfortable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52400" y="5181600"/>
            <a:ext cx="8839200" cy="1569660"/>
          </a:xfrm>
          <a:prstGeom prst="rect">
            <a:avLst/>
          </a:prstGeom>
        </p:spPr>
        <p:txBody>
          <a:bodyPr wrap="square">
            <a:spAutoFit/>
          </a:bodyPr>
          <a:lstStyle/>
          <a:p>
            <a:r>
              <a:rPr lang="en-US" sz="2400" i="1" dirty="0" smtClean="0"/>
              <a:t>The problem for the architect is to understand which of these stimuli represent the same occurrence, which are aggregates of other stimuli, and which are independent. Once the relations are clear, the architect can communicate them to the various stakeholders using language that each comprehends.</a:t>
            </a:r>
            <a:endParaRPr lang="en-US" sz="24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839200" cy="5791200"/>
          </a:xfrm>
        </p:spPr>
        <p:txBody>
          <a:bodyPr>
            <a:normAutofit fontScale="85000" lnSpcReduction="10000"/>
          </a:bodyPr>
          <a:lstStyle/>
          <a:p>
            <a:r>
              <a:rPr lang="en-US" sz="2800" dirty="0" smtClean="0"/>
              <a:t>In preceding slides quality attributes in a general fashion are discussed. </a:t>
            </a:r>
          </a:p>
          <a:p>
            <a:r>
              <a:rPr lang="en-US" sz="2800" dirty="0" smtClean="0"/>
              <a:t>Many authors have developed quality attribute taxonomies.  </a:t>
            </a:r>
          </a:p>
          <a:p>
            <a:r>
              <a:rPr lang="en-US" sz="2800" dirty="0" smtClean="0"/>
              <a:t>The ones just discussed cover most of them.  E.g., scalability is captured as a modification of system capacity.</a:t>
            </a:r>
          </a:p>
          <a:p>
            <a:r>
              <a:rPr lang="en-US" sz="2800" dirty="0" smtClean="0"/>
              <a:t>If some quality attribute—say interoperability—is important to your organization, it is reasonable to create your own general scenario for it and this can be done readily </a:t>
            </a:r>
          </a:p>
          <a:p>
            <a:r>
              <a:rPr lang="en-US" sz="2800" dirty="0" smtClean="0"/>
              <a:t>This simply involves filling out the six parts of the scenario generation framework: </a:t>
            </a:r>
          </a:p>
          <a:p>
            <a:pPr lvl="1"/>
            <a:r>
              <a:rPr lang="en-US" sz="2800" dirty="0" smtClean="0"/>
              <a:t>For interoperability, a </a:t>
            </a:r>
            <a:r>
              <a:rPr lang="en-US" sz="2800" i="1" dirty="0" smtClean="0"/>
              <a:t>stimulus</a:t>
            </a:r>
            <a:r>
              <a:rPr lang="en-US" sz="2800" dirty="0" smtClean="0"/>
              <a:t> might be a </a:t>
            </a:r>
            <a:r>
              <a:rPr lang="en-US" sz="2800" i="1" dirty="0" smtClean="0"/>
              <a:t>request to interoperate with another system</a:t>
            </a:r>
            <a:r>
              <a:rPr lang="en-US" sz="2800" dirty="0" smtClean="0"/>
              <a:t>, a </a:t>
            </a:r>
            <a:r>
              <a:rPr lang="en-US" sz="2800" i="1" dirty="0" smtClean="0"/>
              <a:t>response</a:t>
            </a:r>
            <a:r>
              <a:rPr lang="en-US" sz="2800" dirty="0" smtClean="0"/>
              <a:t> might be </a:t>
            </a:r>
            <a:r>
              <a:rPr lang="en-US" sz="2800" i="1" dirty="0" smtClean="0"/>
              <a:t>a new interface </a:t>
            </a:r>
            <a:r>
              <a:rPr lang="en-US" sz="2800" dirty="0" smtClean="0"/>
              <a:t>or </a:t>
            </a:r>
            <a:r>
              <a:rPr lang="en-US" sz="2800" i="1" dirty="0" smtClean="0"/>
              <a:t>set of interfaces </a:t>
            </a:r>
            <a:r>
              <a:rPr lang="en-US" sz="2800" dirty="0" smtClean="0"/>
              <a:t>for the interoperation, and a </a:t>
            </a:r>
            <a:r>
              <a:rPr lang="en-US" sz="2800" i="1" dirty="0" smtClean="0"/>
              <a:t>response measure </a:t>
            </a:r>
            <a:r>
              <a:rPr lang="en-US" sz="2800" dirty="0" smtClean="0"/>
              <a:t>might </a:t>
            </a:r>
            <a:r>
              <a:rPr lang="en-US" sz="2800" i="1" dirty="0" smtClean="0"/>
              <a:t>be the difficulty in terms of time</a:t>
            </a:r>
            <a:r>
              <a:rPr lang="en-US" sz="2800" dirty="0" smtClean="0"/>
              <a:t>, </a:t>
            </a:r>
            <a:r>
              <a:rPr lang="en-US" sz="2800" i="1" dirty="0" smtClean="0"/>
              <a:t>the number of interfaces to be modified</a:t>
            </a:r>
            <a:r>
              <a:rPr lang="en-US" sz="2800" dirty="0" smtClean="0"/>
              <a:t>, and so forth.</a:t>
            </a:r>
            <a:endParaRPr lang="en-US" sz="2600" dirty="0" smtClean="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Other System Quality Attributes</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066800"/>
            <a:ext cx="8686800" cy="5562600"/>
          </a:xfrm>
        </p:spPr>
        <p:txBody>
          <a:bodyPr>
            <a:normAutofit lnSpcReduction="10000"/>
          </a:bodyPr>
          <a:lstStyle/>
          <a:p>
            <a:r>
              <a:rPr lang="en-US" sz="2800" dirty="0" smtClean="0"/>
              <a:t>In addition to the qualities that apply directly to a system, a number of business quality goals frequently shape a system's architecture. These goals center on cost, schedule, market, and marketing considerations.</a:t>
            </a:r>
          </a:p>
          <a:p>
            <a:r>
              <a:rPr lang="en-US" sz="2800" dirty="0" smtClean="0"/>
              <a:t>Business Qualities</a:t>
            </a:r>
          </a:p>
          <a:p>
            <a:pPr lvl="1"/>
            <a:r>
              <a:rPr lang="en-US" sz="2800" dirty="0" smtClean="0"/>
              <a:t>Time to market</a:t>
            </a:r>
          </a:p>
          <a:p>
            <a:pPr lvl="1"/>
            <a:r>
              <a:rPr lang="en-US" sz="2800" dirty="0" smtClean="0"/>
              <a:t>Cost and benefit</a:t>
            </a:r>
          </a:p>
          <a:p>
            <a:pPr lvl="1"/>
            <a:r>
              <a:rPr lang="en-US" sz="2800" dirty="0" smtClean="0"/>
              <a:t>Projected lifetime of the system</a:t>
            </a:r>
          </a:p>
          <a:p>
            <a:pPr lvl="1"/>
            <a:r>
              <a:rPr lang="en-US" sz="2800" dirty="0" smtClean="0"/>
              <a:t>Targeted market</a:t>
            </a:r>
          </a:p>
          <a:p>
            <a:pPr lvl="1"/>
            <a:r>
              <a:rPr lang="en-US" sz="2800" dirty="0" smtClean="0"/>
              <a:t>Rollout schedule</a:t>
            </a:r>
          </a:p>
          <a:p>
            <a:pPr lvl="1"/>
            <a:r>
              <a:rPr lang="en-US" sz="2800" dirty="0" smtClean="0"/>
              <a:t>Integration with legacy systems</a:t>
            </a:r>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Business quality</a:t>
            </a:r>
          </a:p>
        </p:txBody>
      </p:sp>
      <p:sp>
        <p:nvSpPr>
          <p:cNvPr id="5" name="Right Brace 4"/>
          <p:cNvSpPr/>
          <p:nvPr/>
        </p:nvSpPr>
        <p:spPr>
          <a:xfrm>
            <a:off x="4876800" y="3429000"/>
            <a:ext cx="685800" cy="2667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562600" y="4242137"/>
            <a:ext cx="2438400" cy="1015663"/>
          </a:xfrm>
          <a:prstGeom prst="rect">
            <a:avLst/>
          </a:prstGeom>
          <a:noFill/>
          <a:ln>
            <a:solidFill>
              <a:schemeClr val="accent1"/>
            </a:solidFill>
          </a:ln>
        </p:spPr>
        <p:txBody>
          <a:bodyPr wrap="square">
            <a:spAutoFit/>
          </a:bodyPr>
          <a:lstStyle/>
          <a:p>
            <a:r>
              <a:rPr lang="en-US" sz="2000" b="1" u="sng" dirty="0" smtClean="0"/>
              <a:t>Reading Assignment</a:t>
            </a:r>
          </a:p>
          <a:p>
            <a:endParaRPr lang="en-US" sz="2000" dirty="0" smtClean="0"/>
          </a:p>
          <a:p>
            <a:r>
              <a:rPr lang="en-US" sz="2000" dirty="0" smtClean="0"/>
              <a:t>Detail of each quality</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867400"/>
          </a:xfrm>
        </p:spPr>
        <p:txBody>
          <a:bodyPr>
            <a:normAutofit fontScale="92500" lnSpcReduction="20000"/>
          </a:bodyPr>
          <a:lstStyle/>
          <a:p>
            <a:r>
              <a:rPr lang="en-US" sz="2800" dirty="0" smtClean="0"/>
              <a:t>In addition to qualities of the system and qualities related to the business environment in which the system is being developed, there are also qualities directly related to the architecture itself.</a:t>
            </a:r>
          </a:p>
          <a:p>
            <a:r>
              <a:rPr lang="en-US" sz="2800" dirty="0" smtClean="0"/>
              <a:t>It includes</a:t>
            </a:r>
          </a:p>
          <a:p>
            <a:pPr lvl="1"/>
            <a:r>
              <a:rPr lang="en-US" b="1" dirty="0" smtClean="0"/>
              <a:t>Conceptual integrity </a:t>
            </a:r>
            <a:r>
              <a:rPr lang="en-US" dirty="0" smtClean="0"/>
              <a:t>– is the principle that anywhere you look in your system, you can tell that the design is part of the same overall design. This includes low-level issues such as formatting and identifier naming, but also issues such as how modules and classes are designed, etc.  The architecture should do similar things in similar ways. </a:t>
            </a:r>
          </a:p>
          <a:p>
            <a:pPr lvl="1"/>
            <a:r>
              <a:rPr lang="en-US" b="1" dirty="0" smtClean="0"/>
              <a:t>Correctness and completeness </a:t>
            </a:r>
            <a:r>
              <a:rPr lang="en-US" dirty="0" smtClean="0"/>
              <a:t>– essential to insure all requirements and constraints are met.</a:t>
            </a:r>
          </a:p>
          <a:p>
            <a:pPr lvl="1"/>
            <a:r>
              <a:rPr lang="en-US" b="1" dirty="0" smtClean="0"/>
              <a:t>Buildability </a:t>
            </a:r>
            <a:r>
              <a:rPr lang="en-US" dirty="0" smtClean="0"/>
              <a:t>– allows the system to be completed by the available team in a timely manner and be open to changes.</a:t>
            </a:r>
          </a:p>
          <a:p>
            <a:pPr lvl="2"/>
            <a:r>
              <a:rPr lang="en-US" sz="2400" dirty="0" smtClean="0"/>
              <a:t>Because </a:t>
            </a:r>
            <a:r>
              <a:rPr lang="en-US" sz="2400" dirty="0" err="1" smtClean="0"/>
              <a:t>buildability</a:t>
            </a:r>
            <a:r>
              <a:rPr lang="en-US" sz="2400" dirty="0" smtClean="0"/>
              <a:t> is usually measured in terms of cost and time, there is a relationship between it and various cost models.</a:t>
            </a:r>
            <a:endParaRPr lang="en-US" sz="2400" dirty="0"/>
          </a:p>
        </p:txBody>
      </p:sp>
      <p:sp>
        <p:nvSpPr>
          <p:cNvPr id="4" name="Round Diagonal Corner Rectangle 3"/>
          <p:cNvSpPr/>
          <p:nvPr/>
        </p:nvSpPr>
        <p:spPr>
          <a:xfrm>
            <a:off x="457200" y="2286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dirty="0" smtClean="0"/>
              <a:t>Architectural Qualities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763000" cy="5791200"/>
          </a:xfrm>
        </p:spPr>
        <p:txBody>
          <a:bodyPr>
            <a:normAutofit fontScale="92500" lnSpcReduction="10000"/>
          </a:bodyPr>
          <a:lstStyle/>
          <a:p>
            <a:r>
              <a:rPr lang="en-US" sz="2800" dirty="0" smtClean="0"/>
              <a:t>Achieving quality attributes must be considered throughout all phases: design, implementation, and deployment.</a:t>
            </a:r>
          </a:p>
          <a:p>
            <a:pPr lvl="1">
              <a:lnSpc>
                <a:spcPct val="90000"/>
              </a:lnSpc>
            </a:pPr>
            <a:r>
              <a:rPr lang="en-US" dirty="0" smtClean="0"/>
              <a:t>Architecture is often critical and the first stage in software creation in which quality requirements could be addressed</a:t>
            </a:r>
          </a:p>
          <a:p>
            <a:r>
              <a:rPr lang="en-US" sz="2800" dirty="0" smtClean="0"/>
              <a:t>For example:</a:t>
            </a:r>
          </a:p>
          <a:p>
            <a:pPr lvl="1"/>
            <a:r>
              <a:rPr lang="en-US" dirty="0" smtClean="0"/>
              <a:t>Usability involves both architectural and non-architectural aspects.  Making the user interface easy to use (checkbox or button) is non-architectural, but providing the user with undo operations is architectural.</a:t>
            </a:r>
          </a:p>
          <a:p>
            <a:pPr lvl="1">
              <a:lnSpc>
                <a:spcPct val="90000"/>
              </a:lnSpc>
            </a:pPr>
            <a:r>
              <a:rPr lang="en-US" dirty="0" smtClean="0"/>
              <a:t>Modifiability is determined by how functionality is divided (architectural) and by coding techniques within a module (non-architectural).</a:t>
            </a:r>
          </a:p>
          <a:p>
            <a:pPr lvl="1">
              <a:lnSpc>
                <a:spcPct val="90000"/>
              </a:lnSpc>
            </a:pPr>
            <a:r>
              <a:rPr lang="en-US" dirty="0" smtClean="0"/>
              <a:t>Performance depends partially on how much communication is necessary among components and how shared resources are allocated (architectural) and partially on the choice of algorithms and how they are coded (non-architectural)</a:t>
            </a:r>
          </a:p>
        </p:txBody>
      </p:sp>
      <p:sp>
        <p:nvSpPr>
          <p:cNvPr id="4" name="Round Diagonal Corner Rectangle 3"/>
          <p:cNvSpPr/>
          <p:nvPr/>
        </p:nvSpPr>
        <p:spPr>
          <a:xfrm>
            <a:off x="457200" y="152400"/>
            <a:ext cx="8305800" cy="6096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Architecture and Quality Attributes</a:t>
            </a:r>
            <a:endParaRPr lang="fr-FR" sz="4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839200" cy="5943600"/>
          </a:xfrm>
        </p:spPr>
        <p:txBody>
          <a:bodyPr>
            <a:normAutofit fontScale="92500" lnSpcReduction="10000"/>
          </a:bodyPr>
          <a:lstStyle/>
          <a:p>
            <a:pPr marL="274320" lvl="1" indent="-274320">
              <a:lnSpc>
                <a:spcPct val="90000"/>
              </a:lnSpc>
              <a:spcBef>
                <a:spcPts val="580"/>
              </a:spcBef>
              <a:buClr>
                <a:schemeClr val="accent1"/>
              </a:buClr>
            </a:pPr>
            <a:r>
              <a:rPr lang="en-US" sz="2600" dirty="0" smtClean="0"/>
              <a:t>So, no quality attribute is entirely dependent on design, nor is it entirely dependent on implementation or deployment.</a:t>
            </a:r>
          </a:p>
          <a:p>
            <a:pPr>
              <a:lnSpc>
                <a:spcPct val="90000"/>
              </a:lnSpc>
            </a:pPr>
            <a:r>
              <a:rPr lang="en-US" dirty="0" smtClean="0"/>
              <a:t>The message is:</a:t>
            </a:r>
          </a:p>
          <a:p>
            <a:pPr marL="777240" lvl="1" indent="-457200">
              <a:lnSpc>
                <a:spcPct val="90000"/>
              </a:lnSpc>
              <a:buFont typeface="+mj-lt"/>
              <a:buAutoNum type="arabicPeriod"/>
            </a:pPr>
            <a:r>
              <a:rPr lang="en-US" dirty="0" smtClean="0"/>
              <a:t>Architecture is critical to the realization of many qualities of interest in a system, and these qualities should be designed in and can be evaluated at the architectural level.</a:t>
            </a:r>
          </a:p>
          <a:p>
            <a:pPr marL="777240" lvl="1" indent="-457200">
              <a:lnSpc>
                <a:spcPct val="90000"/>
              </a:lnSpc>
              <a:buFont typeface="+mj-lt"/>
              <a:buAutoNum type="arabicPeriod"/>
            </a:pPr>
            <a:r>
              <a:rPr lang="en-US" dirty="0" smtClean="0"/>
              <a:t>Architecture, by itself, is unable to achieve qualities.  It provides the foundation for achieving quality, but this foundation will be to no avail if attention is not paid to the details.</a:t>
            </a:r>
          </a:p>
          <a:p>
            <a:pPr>
              <a:lnSpc>
                <a:spcPct val="90000"/>
              </a:lnSpc>
            </a:pPr>
            <a:r>
              <a:rPr lang="en-US" dirty="0" smtClean="0"/>
              <a:t>Quality attributes can never be achieved in isolation (especially  true for complex systems)</a:t>
            </a:r>
          </a:p>
          <a:p>
            <a:pPr lvl="1">
              <a:lnSpc>
                <a:spcPct val="90000"/>
              </a:lnSpc>
            </a:pPr>
            <a:r>
              <a:rPr lang="en-US" dirty="0" smtClean="0"/>
              <a:t>The achievement of any one will have an effect on the achievement of others - Sometimes the effect is </a:t>
            </a:r>
            <a:r>
              <a:rPr lang="en-US" b="1" i="1" dirty="0" smtClean="0"/>
              <a:t>positive</a:t>
            </a:r>
            <a:r>
              <a:rPr lang="en-US" dirty="0" smtClean="0"/>
              <a:t> and sometimes </a:t>
            </a:r>
            <a:r>
              <a:rPr lang="en-US" b="1" i="1" dirty="0" smtClean="0"/>
              <a:t>negative</a:t>
            </a:r>
            <a:r>
              <a:rPr lang="en-US" dirty="0" smtClean="0"/>
              <a:t>.</a:t>
            </a:r>
          </a:p>
          <a:p>
            <a:pPr lvl="1">
              <a:lnSpc>
                <a:spcPct val="90000"/>
              </a:lnSpc>
            </a:pPr>
            <a:r>
              <a:rPr lang="en-US" i="1" dirty="0" smtClean="0"/>
              <a:t>For example: </a:t>
            </a:r>
          </a:p>
          <a:p>
            <a:pPr lvl="2">
              <a:lnSpc>
                <a:spcPct val="90000"/>
              </a:lnSpc>
            </a:pPr>
            <a:r>
              <a:rPr lang="en-US" sz="2300" dirty="0" smtClean="0"/>
              <a:t>Security and reliability often exist in a state of mutual tension</a:t>
            </a:r>
          </a:p>
          <a:p>
            <a:pPr lvl="2">
              <a:lnSpc>
                <a:spcPct val="90000"/>
              </a:lnSpc>
            </a:pPr>
            <a:r>
              <a:rPr lang="en-US" sz="2300" dirty="0" smtClean="0"/>
              <a:t>Almost every quality attribute negatively affects performance (e.g. for achieving  portability isolate system dependencies which introduces overhead into the system's execution)</a:t>
            </a:r>
          </a:p>
        </p:txBody>
      </p:sp>
      <p:sp>
        <p:nvSpPr>
          <p:cNvPr id="4" name="Round Diagonal Corner Rectangle 3"/>
          <p:cNvSpPr/>
          <p:nvPr/>
        </p:nvSpPr>
        <p:spPr>
          <a:xfrm>
            <a:off x="457200" y="0"/>
            <a:ext cx="8305800" cy="9906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Architecture and Quality Attributes…</a:t>
            </a:r>
            <a:endParaRPr lang="fr-FR" sz="4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763000" cy="5867400"/>
          </a:xfrm>
        </p:spPr>
        <p:txBody>
          <a:bodyPr>
            <a:normAutofit lnSpcReduction="10000"/>
          </a:bodyPr>
          <a:lstStyle/>
          <a:p>
            <a:pPr>
              <a:lnSpc>
                <a:spcPct val="90000"/>
              </a:lnSpc>
            </a:pPr>
            <a:r>
              <a:rPr lang="en-US" sz="2800" dirty="0" smtClean="0"/>
              <a:t>Three classes of quality attributes</a:t>
            </a:r>
          </a:p>
          <a:p>
            <a:pPr lvl="1"/>
            <a:r>
              <a:rPr lang="en-US" sz="2600" dirty="0" smtClean="0"/>
              <a:t>Qualities of the system. </a:t>
            </a:r>
          </a:p>
          <a:p>
            <a:pPr lvl="2"/>
            <a:r>
              <a:rPr lang="en-US" sz="2400" dirty="0" smtClean="0"/>
              <a:t>Availability</a:t>
            </a:r>
          </a:p>
          <a:p>
            <a:pPr lvl="2"/>
            <a:r>
              <a:rPr lang="en-US" sz="2400" dirty="0" smtClean="0"/>
              <a:t>Modifiability</a:t>
            </a:r>
          </a:p>
          <a:p>
            <a:pPr lvl="2"/>
            <a:r>
              <a:rPr lang="en-US" sz="2400" dirty="0" smtClean="0"/>
              <a:t>Performance</a:t>
            </a:r>
          </a:p>
          <a:p>
            <a:pPr lvl="2"/>
            <a:r>
              <a:rPr lang="en-US" sz="2400" dirty="0" smtClean="0"/>
              <a:t>Security</a:t>
            </a:r>
          </a:p>
          <a:p>
            <a:pPr lvl="2"/>
            <a:r>
              <a:rPr lang="en-US" sz="2400" dirty="0" smtClean="0"/>
              <a:t>Testability</a:t>
            </a:r>
          </a:p>
          <a:p>
            <a:pPr lvl="2"/>
            <a:r>
              <a:rPr lang="en-US" sz="2400" dirty="0" smtClean="0"/>
              <a:t>usability.</a:t>
            </a:r>
          </a:p>
          <a:p>
            <a:pPr lvl="1"/>
            <a:r>
              <a:rPr lang="en-US" sz="2600" dirty="0" smtClean="0"/>
              <a:t>Business qualities (such as time to market) that are affected by the architecture.</a:t>
            </a:r>
          </a:p>
          <a:p>
            <a:pPr lvl="1"/>
            <a:r>
              <a:rPr lang="en-US" sz="2600" dirty="0" smtClean="0"/>
              <a:t>Architectural qualities - these are about the architecture itself although they indirectly affect other qualities, such as modifiability. </a:t>
            </a:r>
          </a:p>
          <a:p>
            <a:pPr lvl="2"/>
            <a:r>
              <a:rPr lang="en-US" sz="2400" dirty="0" smtClean="0"/>
              <a:t>Conceptual integrity</a:t>
            </a:r>
          </a:p>
          <a:p>
            <a:pPr>
              <a:lnSpc>
                <a:spcPct val="90000"/>
              </a:lnSpc>
              <a:buNone/>
            </a:pPr>
            <a:endParaRPr lang="en-US" dirty="0" smtClean="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a:t>A Tour of Quality Attributes</a:t>
            </a:r>
            <a:endParaRPr lang="fr-FR" sz="4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8763000" cy="5867400"/>
          </a:xfrm>
        </p:spPr>
        <p:txBody>
          <a:bodyPr>
            <a:normAutofit fontScale="92500" lnSpcReduction="10000"/>
          </a:bodyPr>
          <a:lstStyle/>
          <a:p>
            <a:pPr>
              <a:lnSpc>
                <a:spcPct val="90000"/>
              </a:lnSpc>
            </a:pPr>
            <a:r>
              <a:rPr lang="en-US" sz="2800" dirty="0" smtClean="0"/>
              <a:t>Problems (from the architect’s perspective) with the way quality attributes are characterized.</a:t>
            </a:r>
          </a:p>
          <a:p>
            <a:pPr lvl="1">
              <a:lnSpc>
                <a:spcPct val="90000"/>
              </a:lnSpc>
            </a:pPr>
            <a:r>
              <a:rPr lang="en-US" dirty="0" smtClean="0"/>
              <a:t>The definitions are not operational.</a:t>
            </a:r>
          </a:p>
          <a:p>
            <a:pPr lvl="2"/>
            <a:r>
              <a:rPr lang="en-US" sz="2200" dirty="0" smtClean="0"/>
              <a:t>E.g. "The system should be modifiable”  -  With respect to which set of changes?</a:t>
            </a:r>
          </a:p>
          <a:p>
            <a:pPr lvl="1">
              <a:lnSpc>
                <a:spcPct val="90000"/>
              </a:lnSpc>
            </a:pPr>
            <a:r>
              <a:rPr lang="en-US" dirty="0" smtClean="0"/>
              <a:t>The focus is often on which quality a particular aspect belongs to.  </a:t>
            </a:r>
          </a:p>
          <a:p>
            <a:pPr lvl="2">
              <a:lnSpc>
                <a:spcPct val="90000"/>
              </a:lnSpc>
            </a:pPr>
            <a:r>
              <a:rPr lang="en-US" sz="2200" dirty="0" smtClean="0"/>
              <a:t>E.g.  is a system failure an aspect of availability, security, or usability. </a:t>
            </a:r>
          </a:p>
          <a:p>
            <a:pPr lvl="1">
              <a:lnSpc>
                <a:spcPct val="90000"/>
              </a:lnSpc>
            </a:pPr>
            <a:r>
              <a:rPr lang="en-US" dirty="0" smtClean="0"/>
              <a:t>Each attribute community has its own vocabulary. Example</a:t>
            </a:r>
          </a:p>
          <a:p>
            <a:pPr lvl="3">
              <a:lnSpc>
                <a:spcPct val="90000"/>
              </a:lnSpc>
            </a:pPr>
            <a:r>
              <a:rPr lang="en-US" sz="2200" dirty="0" smtClean="0"/>
              <a:t>Performance </a:t>
            </a:r>
            <a:r>
              <a:rPr lang="en-US" sz="2200" dirty="0" smtClean="0">
                <a:sym typeface="Wingdings" pitchFamily="2" charset="2"/>
              </a:rPr>
              <a:t> </a:t>
            </a:r>
            <a:r>
              <a:rPr lang="en-US" sz="2200" dirty="0" smtClean="0"/>
              <a:t>event</a:t>
            </a:r>
          </a:p>
          <a:p>
            <a:pPr lvl="3"/>
            <a:r>
              <a:rPr lang="en-US" sz="2200" dirty="0" smtClean="0"/>
              <a:t>Security </a:t>
            </a:r>
            <a:r>
              <a:rPr lang="en-US" sz="2200" dirty="0" smtClean="0">
                <a:sym typeface="Wingdings" pitchFamily="2" charset="2"/>
              </a:rPr>
              <a:t> </a:t>
            </a:r>
            <a:r>
              <a:rPr lang="en-US" sz="2200" dirty="0" smtClean="0"/>
              <a:t> attack</a:t>
            </a:r>
          </a:p>
          <a:p>
            <a:pPr lvl="3"/>
            <a:r>
              <a:rPr lang="en-US" sz="2200" dirty="0" smtClean="0"/>
              <a:t>Availability </a:t>
            </a:r>
            <a:r>
              <a:rPr lang="en-US" sz="2200" dirty="0" smtClean="0">
                <a:sym typeface="Wingdings" pitchFamily="2" charset="2"/>
              </a:rPr>
              <a:t> </a:t>
            </a:r>
            <a:r>
              <a:rPr lang="en-US" sz="2200" dirty="0" smtClean="0"/>
              <a:t>failure</a:t>
            </a:r>
          </a:p>
          <a:p>
            <a:pPr lvl="3"/>
            <a:r>
              <a:rPr lang="en-US" sz="2200" dirty="0" smtClean="0"/>
              <a:t>Usability </a:t>
            </a:r>
            <a:r>
              <a:rPr lang="en-US" sz="2200" dirty="0" smtClean="0">
                <a:sym typeface="Wingdings" pitchFamily="2" charset="2"/>
              </a:rPr>
              <a:t> </a:t>
            </a:r>
            <a:r>
              <a:rPr lang="en-US" sz="2200" dirty="0" smtClean="0"/>
              <a:t>user input </a:t>
            </a:r>
          </a:p>
          <a:p>
            <a:r>
              <a:rPr lang="en-US" sz="2800" dirty="0" smtClean="0"/>
              <a:t>Solution</a:t>
            </a:r>
          </a:p>
          <a:p>
            <a:pPr lvl="1"/>
            <a:r>
              <a:rPr lang="en-US" dirty="0" smtClean="0"/>
              <a:t>Use </a:t>
            </a:r>
            <a:r>
              <a:rPr lang="en-US" i="1" dirty="0" smtClean="0"/>
              <a:t>quality attribute scenarios </a:t>
            </a:r>
            <a:r>
              <a:rPr lang="en-US" dirty="0" smtClean="0"/>
              <a:t>for nonoperational definitions and overlapping attribute concerns problems</a:t>
            </a:r>
          </a:p>
          <a:p>
            <a:pPr lvl="1"/>
            <a:r>
              <a:rPr lang="en-US" dirty="0" smtClean="0"/>
              <a:t>Provide a brief discussion of each attribute for the third problem</a:t>
            </a:r>
            <a:endParaRPr lang="en-US" i="1" dirty="0" smtClean="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smtClean="0"/>
              <a:t>System Quality Attributes</a:t>
            </a:r>
            <a:endParaRPr lang="fr-FR" sz="4000" dirty="0" smtClean="0"/>
          </a:p>
        </p:txBody>
      </p:sp>
      <p:sp>
        <p:nvSpPr>
          <p:cNvPr id="5" name="Rectangle 4"/>
          <p:cNvSpPr/>
          <p:nvPr/>
        </p:nvSpPr>
        <p:spPr>
          <a:xfrm>
            <a:off x="4419600" y="3768804"/>
            <a:ext cx="4419600" cy="1107996"/>
          </a:xfrm>
          <a:prstGeom prst="rect">
            <a:avLst/>
          </a:prstGeom>
          <a:ln>
            <a:solidFill>
              <a:schemeClr val="accent1"/>
            </a:solidFill>
          </a:ln>
        </p:spPr>
        <p:txBody>
          <a:bodyPr wrap="square">
            <a:spAutoFit/>
          </a:bodyPr>
          <a:lstStyle/>
          <a:p>
            <a:r>
              <a:rPr lang="en-US" sz="2200" dirty="0" smtClean="0"/>
              <a:t>All of these may actually refer to the same occurrence, but are described using different terms.</a:t>
            </a:r>
            <a:endParaRPr lang="en-US" sz="2200" dirty="0"/>
          </a:p>
        </p:txBody>
      </p:sp>
      <p:sp>
        <p:nvSpPr>
          <p:cNvPr id="6" name="Right Brace 5"/>
          <p:cNvSpPr/>
          <p:nvPr/>
        </p:nvSpPr>
        <p:spPr>
          <a:xfrm>
            <a:off x="3810000" y="3581400"/>
            <a:ext cx="6096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0"/>
            <a:ext cx="8839200" cy="5791200"/>
          </a:xfrm>
        </p:spPr>
        <p:txBody>
          <a:bodyPr>
            <a:normAutofit fontScale="77500" lnSpcReduction="20000"/>
          </a:bodyPr>
          <a:lstStyle/>
          <a:p>
            <a:r>
              <a:rPr lang="en-US" sz="2800" dirty="0" smtClean="0"/>
              <a:t>Quality is often in the eye of the beholder - Quality attribute scenarios are the means by which quality moves from the eye of the beholder to a more objective basis. </a:t>
            </a:r>
          </a:p>
          <a:p>
            <a:r>
              <a:rPr lang="en-US" sz="2800" dirty="0" smtClean="0"/>
              <a:t>A quality attribute scenario is means of characterizing quality attributes</a:t>
            </a:r>
          </a:p>
          <a:p>
            <a:r>
              <a:rPr lang="en-US" dirty="0" smtClean="0"/>
              <a:t>It consists of six parts.</a:t>
            </a:r>
          </a:p>
          <a:p>
            <a:pPr lvl="1"/>
            <a:r>
              <a:rPr lang="en-US" sz="2600" i="1" dirty="0" smtClean="0"/>
              <a:t>Source of stimulus </a:t>
            </a:r>
            <a:r>
              <a:rPr lang="en-US" sz="2600" dirty="0" smtClean="0"/>
              <a:t>– the entity  (a human, a computer system, or any other actuator) that generated the stimulus</a:t>
            </a:r>
          </a:p>
          <a:p>
            <a:pPr lvl="1"/>
            <a:r>
              <a:rPr lang="en-US" sz="2600" i="1" dirty="0" smtClean="0"/>
              <a:t>Stimulus</a:t>
            </a:r>
            <a:r>
              <a:rPr lang="en-US" sz="2600" dirty="0" smtClean="0"/>
              <a:t> – a condition that needs to be considered when it arrives at a system. </a:t>
            </a:r>
          </a:p>
          <a:p>
            <a:pPr lvl="1"/>
            <a:r>
              <a:rPr lang="en-US" sz="2600" i="1" dirty="0" smtClean="0"/>
              <a:t>Environment</a:t>
            </a:r>
            <a:r>
              <a:rPr lang="en-US" sz="2600" dirty="0" smtClean="0"/>
              <a:t> – the particular conditions in which the stimulus occurs. The system may be in an overload condition or may be running when the stimulus occurs, or some other condition may be true.</a:t>
            </a:r>
          </a:p>
          <a:p>
            <a:pPr lvl="1">
              <a:lnSpc>
                <a:spcPct val="90000"/>
              </a:lnSpc>
            </a:pPr>
            <a:r>
              <a:rPr lang="en-US" sz="2600" i="1" dirty="0" smtClean="0"/>
              <a:t>Artifact</a:t>
            </a:r>
            <a:r>
              <a:rPr lang="en-US" sz="2600" dirty="0" smtClean="0"/>
              <a:t> – the system or the parts of it that are stimulated</a:t>
            </a:r>
          </a:p>
          <a:p>
            <a:pPr lvl="1">
              <a:lnSpc>
                <a:spcPct val="90000"/>
              </a:lnSpc>
            </a:pPr>
            <a:r>
              <a:rPr lang="en-US" sz="2600" i="1" dirty="0" smtClean="0"/>
              <a:t>Response</a:t>
            </a:r>
            <a:r>
              <a:rPr lang="en-US" sz="2600" dirty="0" smtClean="0"/>
              <a:t> – the activity undertaken after the arrival of the stimulus</a:t>
            </a:r>
          </a:p>
          <a:p>
            <a:pPr lvl="1">
              <a:lnSpc>
                <a:spcPct val="90000"/>
              </a:lnSpc>
            </a:pPr>
            <a:r>
              <a:rPr lang="en-US" sz="2600" i="1" dirty="0" smtClean="0"/>
              <a:t>Response measure </a:t>
            </a:r>
            <a:r>
              <a:rPr lang="en-US" sz="2600" dirty="0" smtClean="0"/>
              <a:t>– when the response occurs, it should be measurable in some fashion so that the requirement can be tested.</a:t>
            </a:r>
          </a:p>
        </p:txBody>
      </p:sp>
      <p:sp>
        <p:nvSpPr>
          <p:cNvPr id="4" name="Round Diagonal Corner Rectangle 3"/>
          <p:cNvSpPr/>
          <p:nvPr/>
        </p:nvSpPr>
        <p:spPr>
          <a:xfrm>
            <a:off x="457200" y="228600"/>
            <a:ext cx="8305800" cy="4572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a:t>Quality Attribute Scenarios</a:t>
            </a:r>
            <a:endParaRPr lang="fr-FR" sz="4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686800" cy="5715000"/>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quality attribute scenarios can be </a:t>
            </a:r>
            <a:r>
              <a:rPr lang="en-US" b="1" dirty="0" smtClean="0"/>
              <a:t>general </a:t>
            </a:r>
            <a:r>
              <a:rPr lang="en-US" dirty="0" smtClean="0"/>
              <a:t>or </a:t>
            </a:r>
            <a:r>
              <a:rPr lang="en-US" b="1" dirty="0" smtClean="0"/>
              <a:t>concrete</a:t>
            </a:r>
          </a:p>
          <a:p>
            <a:pPr lvl="1"/>
            <a:r>
              <a:rPr lang="en-US" dirty="0" smtClean="0"/>
              <a:t>A general scenario is system independent and can, potentially, pertain to any system.</a:t>
            </a:r>
          </a:p>
          <a:p>
            <a:pPr lvl="1"/>
            <a:r>
              <a:rPr lang="en-US" dirty="0" smtClean="0"/>
              <a:t>A concrete scenario is specific to the particular system under consideration.</a:t>
            </a:r>
          </a:p>
          <a:p>
            <a:pPr lvl="1"/>
            <a:r>
              <a:rPr lang="en-US" dirty="0" smtClean="0"/>
              <a:t>Concrete scenarios are needed to make the quality requirements operational.</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4000" dirty="0"/>
              <a:t>Quality Attribute </a:t>
            </a:r>
            <a:r>
              <a:rPr lang="en-US" sz="4000" dirty="0" smtClean="0"/>
              <a:t>parts</a:t>
            </a:r>
            <a:endParaRPr lang="fr-FR" sz="4000" dirty="0" smtClean="0"/>
          </a:p>
        </p:txBody>
      </p:sp>
      <p:pic>
        <p:nvPicPr>
          <p:cNvPr id="5" name="Picture 4"/>
          <p:cNvPicPr>
            <a:picLocks noChangeAspect="1" noChangeArrowheads="1"/>
          </p:cNvPicPr>
          <p:nvPr/>
        </p:nvPicPr>
        <p:blipFill>
          <a:blip r:embed="rId2"/>
          <a:srcRect l="11194" t="40150" r="42323" b="35858"/>
          <a:stretch>
            <a:fillRect/>
          </a:stretch>
        </p:blipFill>
        <p:spPr>
          <a:xfrm>
            <a:off x="304800" y="914400"/>
            <a:ext cx="8458200" cy="2362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756</TotalTime>
  <Words>3779</Words>
  <Application>Microsoft Office PowerPoint</Application>
  <PresentationFormat>On-screen Show (4:3)</PresentationFormat>
  <Paragraphs>348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Chapter 4: Understanding Quality Attributes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Understanding Quality Attributes</dc:title>
  <dc:creator>esubalew</dc:creator>
  <cp:lastModifiedBy>PRLAB</cp:lastModifiedBy>
  <cp:revision>78</cp:revision>
  <dcterms:created xsi:type="dcterms:W3CDTF">2011-04-06T12:26:32Z</dcterms:created>
  <dcterms:modified xsi:type="dcterms:W3CDTF">2011-04-29T01:06:13Z</dcterms:modified>
</cp:coreProperties>
</file>