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sldIdLst>
    <p:sldId id="257" r:id="rId2"/>
    <p:sldId id="258" r:id="rId3"/>
    <p:sldId id="320" r:id="rId4"/>
    <p:sldId id="261" r:id="rId5"/>
    <p:sldId id="264" r:id="rId6"/>
    <p:sldId id="328" r:id="rId7"/>
    <p:sldId id="267" r:id="rId8"/>
    <p:sldId id="321" r:id="rId9"/>
    <p:sldId id="318" r:id="rId10"/>
    <p:sldId id="319" r:id="rId11"/>
    <p:sldId id="271" r:id="rId12"/>
    <p:sldId id="272" r:id="rId13"/>
    <p:sldId id="275" r:id="rId14"/>
    <p:sldId id="277" r:id="rId15"/>
    <p:sldId id="323" r:id="rId16"/>
    <p:sldId id="322" r:id="rId17"/>
    <p:sldId id="281" r:id="rId18"/>
    <p:sldId id="284" r:id="rId19"/>
    <p:sldId id="286" r:id="rId20"/>
    <p:sldId id="288" r:id="rId21"/>
    <p:sldId id="290" r:id="rId22"/>
    <p:sldId id="291" r:id="rId23"/>
    <p:sldId id="294" r:id="rId24"/>
    <p:sldId id="295" r:id="rId25"/>
    <p:sldId id="297" r:id="rId26"/>
    <p:sldId id="324" r:id="rId27"/>
    <p:sldId id="299" r:id="rId28"/>
    <p:sldId id="301" r:id="rId29"/>
    <p:sldId id="303" r:id="rId30"/>
    <p:sldId id="304" r:id="rId31"/>
    <p:sldId id="326" r:id="rId32"/>
    <p:sldId id="327" r:id="rId33"/>
    <p:sldId id="309" r:id="rId34"/>
    <p:sldId id="325" r:id="rId35"/>
    <p:sldId id="311" r:id="rId36"/>
    <p:sldId id="312" r:id="rId37"/>
    <p:sldId id="33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3BA321-808A-48D5-B967-86D75A930A9E}" type="datetimeFigureOut">
              <a:rPr lang="en-US" smtClean="0"/>
              <a:pPr/>
              <a:t>4/29/2011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976971-9B69-49C5-8F6E-708A75273CB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3D27D12-A67C-4742-A458-77EA12D7D686}" type="datetime1">
              <a:rPr lang="en-US" smtClean="0"/>
              <a:pPr/>
              <a:t>4/29/2011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81324FE-EB84-4320-8BD6-0343EE92F12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9BFB44-7208-4C7C-9100-0E11E2EBCCDD}" type="datetime1">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324FE-EB84-4320-8BD6-0343EE92F1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5589F3-6D34-47DA-93C0-CBFBE7AAACD7}" type="datetime1">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324FE-EB84-4320-8BD6-0343EE92F1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2C6F2E3-E7EE-4EF4-A047-8E349803C36D}" type="datetime1">
              <a:rPr lang="en-US" smtClean="0"/>
              <a:pPr/>
              <a:t>4/29/2011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324FE-EB84-4320-8BD6-0343EE92F12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E0F2E04-D99E-487E-A4F4-FA99EE296208}" type="datetime1">
              <a:rPr lang="en-US" smtClean="0"/>
              <a:pPr/>
              <a:t>4/29/2011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81324FE-EB84-4320-8BD6-0343EE92F12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709425-9FF0-4611-ABC3-D0A28B93D98D}" type="datetime1">
              <a:rPr lang="en-US" smtClean="0"/>
              <a:pPr/>
              <a:t>4/29/2011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1324FE-EB84-4320-8BD6-0343EE92F12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F53CD3E-99CD-40A9-A01A-ED07E6EC66FC}" type="datetime1">
              <a:rPr lang="en-US" smtClean="0"/>
              <a:pPr/>
              <a:t>4/29/2011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1324FE-EB84-4320-8BD6-0343EE92F12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405C2CE-188F-4507-8EF9-6C36FCA758B4}" type="datetime1">
              <a:rPr lang="en-US" smtClean="0"/>
              <a:pPr/>
              <a:t>4/29/2011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1324FE-EB84-4320-8BD6-0343EE92F1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A7E9C-0D05-4E11-8F32-B10688F4D9DB}" type="datetime1">
              <a:rPr lang="en-US" smtClean="0"/>
              <a:pPr/>
              <a:t>4/29/2011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1324FE-EB84-4320-8BD6-0343EE92F1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F5BB3DC-76F4-4DE6-A34F-6C48F2B50A18}" type="datetime1">
              <a:rPr lang="en-US" smtClean="0"/>
              <a:pPr/>
              <a:t>4/29/2011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1324FE-EB84-4320-8BD6-0343EE92F12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BE0A447-9B9F-4BED-9FC6-3570864B4717}" type="datetime1">
              <a:rPr lang="en-US" smtClean="0"/>
              <a:pPr/>
              <a:t>4/29/2011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81324FE-EB84-4320-8BD6-0343EE92F12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A9485A1-9462-4B51-821E-2539D6A7AEE0}" type="datetime1">
              <a:rPr lang="en-US" smtClean="0"/>
              <a:pPr/>
              <a:t>4/29/2011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81324FE-EB84-4320-8BD6-0343EE92F1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33600" y="4267200"/>
            <a:ext cx="6400800" cy="685800"/>
          </a:xfrm>
        </p:spPr>
        <p:txBody>
          <a:bodyPr/>
          <a:lstStyle/>
          <a:p>
            <a:pPr algn="r"/>
            <a:r>
              <a:rPr lang="en-US" dirty="0" smtClean="0"/>
              <a:t>By </a:t>
            </a:r>
            <a:r>
              <a:rPr lang="en-US" dirty="0" err="1" smtClean="0"/>
              <a:t>Esubalew</a:t>
            </a:r>
            <a:endParaRPr lang="en-US" dirty="0"/>
          </a:p>
        </p:txBody>
      </p:sp>
      <p:sp>
        <p:nvSpPr>
          <p:cNvPr id="2" name="Title 1"/>
          <p:cNvSpPr>
            <a:spLocks noGrp="1"/>
          </p:cNvSpPr>
          <p:nvPr>
            <p:ph type="ctrTitle"/>
          </p:nvPr>
        </p:nvSpPr>
        <p:spPr/>
        <p:txBody>
          <a:bodyPr/>
          <a:lstStyle/>
          <a:p>
            <a:r>
              <a:rPr lang="en-GB" dirty="0" smtClean="0"/>
              <a:t>Chapter 4: </a:t>
            </a:r>
            <a:r>
              <a:rPr b="1" smtClean="0"/>
              <a:t>Achieving Qualities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152400" y="914400"/>
            <a:ext cx="8763000" cy="5791200"/>
          </a:xfrm>
        </p:spPr>
        <p:txBody>
          <a:bodyPr>
            <a:noAutofit/>
          </a:bodyPr>
          <a:lstStyle/>
          <a:p>
            <a:pPr>
              <a:lnSpc>
                <a:spcPct val="90000"/>
              </a:lnSpc>
            </a:pPr>
            <a:r>
              <a:rPr lang="en-US" i="1" dirty="0" smtClean="0"/>
              <a:t>Removal from service</a:t>
            </a:r>
            <a:r>
              <a:rPr lang="en-US" dirty="0" smtClean="0"/>
              <a:t> </a:t>
            </a:r>
          </a:p>
          <a:p>
            <a:pPr lvl="1">
              <a:lnSpc>
                <a:spcPct val="90000"/>
              </a:lnSpc>
            </a:pPr>
            <a:r>
              <a:rPr lang="en-US" dirty="0" smtClean="0"/>
              <a:t>This tactic removes a component of the system from operation to undergo some activities to prevent anticipated failures.</a:t>
            </a:r>
          </a:p>
          <a:p>
            <a:pPr lvl="1">
              <a:lnSpc>
                <a:spcPct val="90000"/>
              </a:lnSpc>
            </a:pPr>
            <a:r>
              <a:rPr lang="en-US" dirty="0" smtClean="0"/>
              <a:t> One example is rebooting a component to prevent memory leaks from causing a failure</a:t>
            </a:r>
          </a:p>
          <a:p>
            <a:pPr>
              <a:lnSpc>
                <a:spcPct val="90000"/>
              </a:lnSpc>
            </a:pPr>
            <a:r>
              <a:rPr lang="en-US" i="1" dirty="0" smtClean="0"/>
              <a:t>Transactions</a:t>
            </a:r>
            <a:r>
              <a:rPr lang="en-US" dirty="0" smtClean="0"/>
              <a:t> </a:t>
            </a:r>
          </a:p>
          <a:p>
            <a:pPr lvl="1">
              <a:lnSpc>
                <a:spcPct val="90000"/>
              </a:lnSpc>
            </a:pPr>
            <a:r>
              <a:rPr lang="en-US" dirty="0" smtClean="0"/>
              <a:t>A transaction is the bundling of several sequential steps in which the entire bundle can be undone at once.</a:t>
            </a:r>
          </a:p>
          <a:p>
            <a:pPr lvl="1">
              <a:lnSpc>
                <a:spcPct val="90000"/>
              </a:lnSpc>
            </a:pPr>
            <a:r>
              <a:rPr lang="en-US" dirty="0" smtClean="0"/>
              <a:t>Transactions are used to prevent any data from being affected if one step in a process fails and also to prevent collisions among several simultaneous threads accessing the same data.</a:t>
            </a:r>
          </a:p>
          <a:p>
            <a:pPr>
              <a:lnSpc>
                <a:spcPct val="90000"/>
              </a:lnSpc>
            </a:pPr>
            <a:r>
              <a:rPr lang="en-US" i="1" dirty="0" smtClean="0"/>
              <a:t>Process monitor</a:t>
            </a:r>
            <a:r>
              <a:rPr lang="en-US" dirty="0" smtClean="0"/>
              <a:t> </a:t>
            </a:r>
          </a:p>
          <a:p>
            <a:pPr lvl="1">
              <a:lnSpc>
                <a:spcPct val="90000"/>
              </a:lnSpc>
            </a:pPr>
            <a:r>
              <a:rPr lang="en-US" dirty="0" smtClean="0"/>
              <a:t>Monitoring for a fault in a process and deleting the nonperforming process and creating a new instance of it.</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dirty="0" smtClean="0"/>
              <a:t>Availability Tactics: </a:t>
            </a:r>
            <a:r>
              <a:rPr lang="en-US" sz="3600" dirty="0" smtClean="0"/>
              <a:t>Fault Prevention Tactics</a:t>
            </a:r>
            <a:endParaRPr lang="en-US" sz="3600" dirty="0"/>
          </a:p>
        </p:txBody>
      </p:sp>
      <p:sp>
        <p:nvSpPr>
          <p:cNvPr id="5" name="Slide Number Placeholder 4"/>
          <p:cNvSpPr>
            <a:spLocks noGrp="1"/>
          </p:cNvSpPr>
          <p:nvPr>
            <p:ph type="sldNum" sz="quarter" idx="12"/>
          </p:nvPr>
        </p:nvSpPr>
        <p:spPr/>
        <p:txBody>
          <a:bodyPr/>
          <a:lstStyle/>
          <a:p>
            <a:fld id="{281324FE-EB84-4320-8BD6-0343EE92F123}"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 Diagonal Corner Rectangle 25"/>
          <p:cNvSpPr/>
          <p:nvPr/>
        </p:nvSpPr>
        <p:spPr>
          <a:xfrm>
            <a:off x="457200" y="1524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Summary of Availability Tactics</a:t>
            </a:r>
            <a:endParaRPr lang="en-US" sz="4000" dirty="0"/>
          </a:p>
        </p:txBody>
      </p:sp>
      <p:sp>
        <p:nvSpPr>
          <p:cNvPr id="4" name="Slide Number Placeholder 3"/>
          <p:cNvSpPr>
            <a:spLocks noGrp="1"/>
          </p:cNvSpPr>
          <p:nvPr>
            <p:ph type="sldNum" sz="quarter" idx="12"/>
          </p:nvPr>
        </p:nvSpPr>
        <p:spPr/>
        <p:txBody>
          <a:bodyPr/>
          <a:lstStyle/>
          <a:p>
            <a:fld id="{281324FE-EB84-4320-8BD6-0343EE92F123}" type="slidenum">
              <a:rPr lang="en-US" smtClean="0"/>
              <a:pPr/>
              <a:t>11</a:t>
            </a:fld>
            <a:endParaRPr lang="en-US"/>
          </a:p>
        </p:txBody>
      </p:sp>
      <p:pic>
        <p:nvPicPr>
          <p:cNvPr id="2" name="Picture 2"/>
          <p:cNvPicPr>
            <a:picLocks noChangeAspect="1" noChangeArrowheads="1"/>
          </p:cNvPicPr>
          <p:nvPr/>
        </p:nvPicPr>
        <p:blipFill>
          <a:blip r:embed="rId2"/>
          <a:srcRect/>
          <a:stretch>
            <a:fillRect/>
          </a:stretch>
        </p:blipFill>
        <p:spPr bwMode="auto">
          <a:xfrm>
            <a:off x="152400" y="685800"/>
            <a:ext cx="8763000" cy="6076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52400" y="762000"/>
            <a:ext cx="8763000" cy="6096000"/>
          </a:xfrm>
        </p:spPr>
        <p:txBody>
          <a:bodyPr>
            <a:normAutofit lnSpcReduction="10000"/>
          </a:bodyPr>
          <a:lstStyle/>
          <a:p>
            <a:r>
              <a:rPr lang="en-US" dirty="0" smtClean="0"/>
              <a:t>Goal is to control the time and cost to implement, test, and deploy changes.</a:t>
            </a:r>
          </a:p>
          <a:p>
            <a:r>
              <a:rPr lang="en-US" dirty="0" smtClean="0"/>
              <a:t>Specific tactics include:</a:t>
            </a:r>
          </a:p>
          <a:p>
            <a:pPr lvl="1"/>
            <a:r>
              <a:rPr lang="en-US" dirty="0" smtClean="0"/>
              <a:t>Localize modifications</a:t>
            </a:r>
          </a:p>
          <a:p>
            <a:pPr lvl="1"/>
            <a:r>
              <a:rPr lang="en-US" dirty="0" smtClean="0"/>
              <a:t>Prevent ripple effects</a:t>
            </a:r>
          </a:p>
          <a:p>
            <a:pPr lvl="1"/>
            <a:r>
              <a:rPr lang="en-US" dirty="0" smtClean="0"/>
              <a:t>Defer binding time</a:t>
            </a:r>
          </a:p>
          <a:p>
            <a:r>
              <a:rPr lang="en-US" b="1" i="1" dirty="0" smtClean="0"/>
              <a:t>Localize Modifications</a:t>
            </a:r>
          </a:p>
          <a:p>
            <a:pPr lvl="1">
              <a:lnSpc>
                <a:spcPct val="80000"/>
              </a:lnSpc>
            </a:pPr>
            <a:r>
              <a:rPr lang="en-US" i="1" dirty="0" smtClean="0"/>
              <a:t>Maintain semantic coherence</a:t>
            </a:r>
            <a:r>
              <a:rPr lang="en-US" dirty="0" smtClean="0"/>
              <a:t> – making sure that all the responsibilities in a module are related and work together without excessive reliance on other modules.</a:t>
            </a:r>
          </a:p>
          <a:p>
            <a:pPr lvl="1">
              <a:lnSpc>
                <a:spcPct val="80000"/>
              </a:lnSpc>
            </a:pPr>
            <a:r>
              <a:rPr lang="en-US" i="1" dirty="0" smtClean="0"/>
              <a:t>Abstract common services</a:t>
            </a:r>
            <a:r>
              <a:rPr lang="en-US" dirty="0" smtClean="0"/>
              <a:t> – that way modifications may only need to be made once.</a:t>
            </a:r>
          </a:p>
          <a:p>
            <a:pPr lvl="1">
              <a:lnSpc>
                <a:spcPct val="80000"/>
              </a:lnSpc>
            </a:pPr>
            <a:r>
              <a:rPr lang="en-US" i="1" dirty="0" smtClean="0"/>
              <a:t>Anticipate expected changes</a:t>
            </a:r>
            <a:r>
              <a:rPr lang="en-US" dirty="0" smtClean="0"/>
              <a:t> – consider envisioned changes when doing decomposition.</a:t>
            </a:r>
          </a:p>
          <a:p>
            <a:pPr lvl="1">
              <a:lnSpc>
                <a:spcPct val="80000"/>
              </a:lnSpc>
            </a:pPr>
            <a:r>
              <a:rPr lang="en-US" i="1" dirty="0" smtClean="0"/>
              <a:t>Generalize the module</a:t>
            </a:r>
            <a:r>
              <a:rPr lang="en-US" dirty="0" smtClean="0"/>
              <a:t> – the more general the module is, the more likely changes can be accommodated with little or no change.</a:t>
            </a:r>
          </a:p>
          <a:p>
            <a:pPr lvl="1">
              <a:lnSpc>
                <a:spcPct val="80000"/>
              </a:lnSpc>
            </a:pPr>
            <a:r>
              <a:rPr lang="en-US" i="1" dirty="0" smtClean="0"/>
              <a:t>Limit possible options</a:t>
            </a:r>
            <a:r>
              <a:rPr lang="en-US" dirty="0" smtClean="0"/>
              <a:t> – for example limiting the platform for a product line could improve modifiability</a:t>
            </a:r>
          </a:p>
        </p:txBody>
      </p:sp>
      <p:sp>
        <p:nvSpPr>
          <p:cNvPr id="4" name="Round Diagonal Corner Rectangle 3"/>
          <p:cNvSpPr/>
          <p:nvPr/>
        </p:nvSpPr>
        <p:spPr>
          <a:xfrm>
            <a:off x="457200" y="1524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Modifiability Tactics</a:t>
            </a:r>
            <a:endParaRPr lang="en-US" sz="4000" dirty="0"/>
          </a:p>
        </p:txBody>
      </p:sp>
      <p:grpSp>
        <p:nvGrpSpPr>
          <p:cNvPr id="5" name="Group 4"/>
          <p:cNvGrpSpPr/>
          <p:nvPr/>
        </p:nvGrpSpPr>
        <p:grpSpPr>
          <a:xfrm>
            <a:off x="3581400" y="1371600"/>
            <a:ext cx="5334000" cy="1609344"/>
            <a:chOff x="2438400" y="3429000"/>
            <a:chExt cx="5334000" cy="1143000"/>
          </a:xfrm>
        </p:grpSpPr>
        <p:sp>
          <p:nvSpPr>
            <p:cNvPr id="6" name="Rectangle 4"/>
            <p:cNvSpPr>
              <a:spLocks noChangeArrowheads="1"/>
            </p:cNvSpPr>
            <p:nvPr/>
          </p:nvSpPr>
          <p:spPr bwMode="auto">
            <a:xfrm>
              <a:off x="4419600" y="3505200"/>
              <a:ext cx="1295400" cy="1066800"/>
            </a:xfrm>
            <a:prstGeom prst="rect">
              <a:avLst/>
            </a:prstGeom>
            <a:solidFill>
              <a:schemeClr val="accent1"/>
            </a:solidFill>
            <a:ln w="9525">
              <a:solidFill>
                <a:schemeClr val="tx1"/>
              </a:solidFill>
              <a:miter lim="800000"/>
              <a:headEnd/>
              <a:tailEnd/>
            </a:ln>
          </p:spPr>
          <p:txBody>
            <a:bodyPr wrap="none" anchor="ctr"/>
            <a:lstStyle/>
            <a:p>
              <a:pPr algn="ctr"/>
              <a:r>
                <a:rPr lang="en-US" dirty="0"/>
                <a:t>Tactics</a:t>
              </a:r>
            </a:p>
            <a:p>
              <a:pPr algn="ctr"/>
              <a:r>
                <a:rPr lang="en-US" dirty="0"/>
                <a:t>to Control</a:t>
              </a:r>
            </a:p>
            <a:p>
              <a:pPr algn="ctr"/>
              <a:r>
                <a:rPr lang="en-US" dirty="0"/>
                <a:t>Modifiability</a:t>
              </a:r>
            </a:p>
          </p:txBody>
        </p:sp>
        <p:sp>
          <p:nvSpPr>
            <p:cNvPr id="7" name="Line 5"/>
            <p:cNvSpPr>
              <a:spLocks noChangeShapeType="1"/>
            </p:cNvSpPr>
            <p:nvPr/>
          </p:nvSpPr>
          <p:spPr bwMode="auto">
            <a:xfrm>
              <a:off x="2438400" y="4038600"/>
              <a:ext cx="1981200" cy="0"/>
            </a:xfrm>
            <a:prstGeom prst="line">
              <a:avLst/>
            </a:prstGeom>
            <a:noFill/>
            <a:ln w="9525">
              <a:solidFill>
                <a:schemeClr val="tx1"/>
              </a:solidFill>
              <a:round/>
              <a:headEnd/>
              <a:tailEnd type="triangle" w="med" len="med"/>
            </a:ln>
          </p:spPr>
          <p:txBody>
            <a:bodyPr/>
            <a:lstStyle/>
            <a:p>
              <a:endParaRPr lang="en-US"/>
            </a:p>
          </p:txBody>
        </p:sp>
        <p:sp>
          <p:nvSpPr>
            <p:cNvPr id="8" name="Line 6"/>
            <p:cNvSpPr>
              <a:spLocks noChangeShapeType="1"/>
            </p:cNvSpPr>
            <p:nvPr/>
          </p:nvSpPr>
          <p:spPr bwMode="auto">
            <a:xfrm>
              <a:off x="5715000" y="4038600"/>
              <a:ext cx="1981200" cy="0"/>
            </a:xfrm>
            <a:prstGeom prst="line">
              <a:avLst/>
            </a:prstGeom>
            <a:noFill/>
            <a:ln w="9525">
              <a:solidFill>
                <a:schemeClr val="tx1"/>
              </a:solidFill>
              <a:round/>
              <a:headEnd/>
              <a:tailEnd type="triangle" w="med" len="med"/>
            </a:ln>
          </p:spPr>
          <p:txBody>
            <a:bodyPr/>
            <a:lstStyle/>
            <a:p>
              <a:endParaRPr lang="en-US"/>
            </a:p>
          </p:txBody>
        </p:sp>
        <p:sp>
          <p:nvSpPr>
            <p:cNvPr id="9" name="Text Box 7"/>
            <p:cNvSpPr txBox="1">
              <a:spLocks noChangeArrowheads="1"/>
            </p:cNvSpPr>
            <p:nvPr/>
          </p:nvSpPr>
          <p:spPr bwMode="auto">
            <a:xfrm>
              <a:off x="3048000" y="3699597"/>
              <a:ext cx="808235" cy="655774"/>
            </a:xfrm>
            <a:prstGeom prst="rect">
              <a:avLst/>
            </a:prstGeom>
            <a:noFill/>
            <a:ln w="9525">
              <a:noFill/>
              <a:miter lim="800000"/>
              <a:headEnd/>
              <a:tailEnd/>
            </a:ln>
          </p:spPr>
          <p:txBody>
            <a:bodyPr wrap="none">
              <a:spAutoFit/>
            </a:bodyPr>
            <a:lstStyle/>
            <a:p>
              <a:r>
                <a:rPr lang="en-US" dirty="0" smtClean="0"/>
                <a:t>Change</a:t>
              </a:r>
            </a:p>
            <a:p>
              <a:endParaRPr lang="en-US" dirty="0"/>
            </a:p>
            <a:p>
              <a:r>
                <a:rPr lang="en-US" dirty="0"/>
                <a:t>Arrives</a:t>
              </a:r>
            </a:p>
          </p:txBody>
        </p:sp>
        <p:sp>
          <p:nvSpPr>
            <p:cNvPr id="10" name="Text Box 8"/>
            <p:cNvSpPr txBox="1">
              <a:spLocks noChangeArrowheads="1"/>
            </p:cNvSpPr>
            <p:nvPr/>
          </p:nvSpPr>
          <p:spPr bwMode="auto">
            <a:xfrm>
              <a:off x="5791200" y="3429000"/>
              <a:ext cx="1981200" cy="1049239"/>
            </a:xfrm>
            <a:prstGeom prst="rect">
              <a:avLst/>
            </a:prstGeom>
            <a:noFill/>
            <a:ln w="9525">
              <a:noFill/>
              <a:miter lim="800000"/>
              <a:headEnd/>
              <a:tailEnd/>
            </a:ln>
          </p:spPr>
          <p:txBody>
            <a:bodyPr>
              <a:spAutoFit/>
            </a:bodyPr>
            <a:lstStyle/>
            <a:p>
              <a:r>
                <a:rPr lang="en-US" dirty="0"/>
                <a:t>Changes Made,</a:t>
              </a:r>
            </a:p>
            <a:p>
              <a:r>
                <a:rPr lang="en-US" dirty="0"/>
                <a:t>Tested, </a:t>
              </a:r>
              <a:r>
                <a:rPr lang="en-US" dirty="0" smtClean="0"/>
                <a:t>and</a:t>
              </a:r>
            </a:p>
            <a:p>
              <a:endParaRPr lang="en-US" dirty="0"/>
            </a:p>
            <a:p>
              <a:r>
                <a:rPr lang="en-US" dirty="0"/>
                <a:t>Deployed Within</a:t>
              </a:r>
            </a:p>
            <a:p>
              <a:r>
                <a:rPr lang="en-US" dirty="0"/>
                <a:t>Time and Budget</a:t>
              </a:r>
            </a:p>
          </p:txBody>
        </p:sp>
      </p:grpSp>
      <p:sp>
        <p:nvSpPr>
          <p:cNvPr id="11" name="Slide Number Placeholder 10"/>
          <p:cNvSpPr>
            <a:spLocks noGrp="1"/>
          </p:cNvSpPr>
          <p:nvPr>
            <p:ph type="sldNum" sz="quarter" idx="12"/>
          </p:nvPr>
        </p:nvSpPr>
        <p:spPr/>
        <p:txBody>
          <a:bodyPr/>
          <a:lstStyle/>
          <a:p>
            <a:fld id="{281324FE-EB84-4320-8BD6-0343EE92F123}"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152400" y="838200"/>
            <a:ext cx="8763000" cy="5791200"/>
          </a:xfrm>
        </p:spPr>
        <p:txBody>
          <a:bodyPr>
            <a:normAutofit/>
          </a:bodyPr>
          <a:lstStyle/>
          <a:p>
            <a:r>
              <a:rPr lang="en-US" dirty="0" smtClean="0"/>
              <a:t>There are several dependency </a:t>
            </a:r>
            <a:r>
              <a:rPr lang="en-US" dirty="0" smtClean="0"/>
              <a:t>types which causes</a:t>
            </a:r>
            <a:r>
              <a:rPr lang="en-US" dirty="0" smtClean="0"/>
              <a:t> </a:t>
            </a:r>
            <a:r>
              <a:rPr lang="en-US" dirty="0" smtClean="0"/>
              <a:t>ripple effects </a:t>
            </a:r>
            <a:endParaRPr lang="en-US" dirty="0" smtClean="0"/>
          </a:p>
          <a:p>
            <a:pPr lvl="1"/>
            <a:r>
              <a:rPr lang="en-US" dirty="0" smtClean="0"/>
              <a:t>Syntax (of data, of service), semantics (of data, of service), sequence (of data, of control), identity of interface, location of A, quality of service, existence of A, resource behavior of A</a:t>
            </a:r>
          </a:p>
          <a:p>
            <a:r>
              <a:rPr lang="en-US" dirty="0" smtClean="0"/>
              <a:t>Tactics to prevent ripple effects include:</a:t>
            </a:r>
          </a:p>
          <a:p>
            <a:pPr lvl="1"/>
            <a:r>
              <a:rPr lang="en-US" i="1" dirty="0" smtClean="0"/>
              <a:t>Hide information </a:t>
            </a:r>
            <a:r>
              <a:rPr lang="en-US" b="1" i="1" dirty="0" smtClean="0"/>
              <a:t> </a:t>
            </a:r>
            <a:endParaRPr lang="en-US" i="1" dirty="0" smtClean="0"/>
          </a:p>
          <a:p>
            <a:pPr lvl="1"/>
            <a:r>
              <a:rPr lang="en-US" i="1" dirty="0" smtClean="0"/>
              <a:t>Maintain existing interfaces - </a:t>
            </a:r>
            <a:r>
              <a:rPr lang="en-US" dirty="0" smtClean="0"/>
              <a:t>If B depends on the name and signature of an interface of A, maintaining this interface and its syntax allows B to remain unchanged. </a:t>
            </a:r>
            <a:endParaRPr lang="en-US" i="1" dirty="0" smtClean="0"/>
          </a:p>
          <a:p>
            <a:pPr lvl="2"/>
            <a:r>
              <a:rPr lang="en-US" sz="2400" i="1" dirty="0" smtClean="0"/>
              <a:t>Adding interfaces</a:t>
            </a:r>
          </a:p>
          <a:p>
            <a:pPr lvl="2"/>
            <a:r>
              <a:rPr lang="en-US" sz="2400" i="1" dirty="0" smtClean="0"/>
              <a:t>Adding adapter</a:t>
            </a:r>
          </a:p>
          <a:p>
            <a:pPr lvl="2"/>
            <a:r>
              <a:rPr lang="en-US" sz="2400" i="1" dirty="0" smtClean="0"/>
              <a:t>Providing a stub</a:t>
            </a:r>
          </a:p>
          <a:p>
            <a:pPr lvl="1"/>
            <a:r>
              <a:rPr lang="en-US" i="1" dirty="0" smtClean="0"/>
              <a:t>Restrict communication paths</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Modifiability Tactics: Prevent Ripple Effects</a:t>
            </a:r>
            <a:endParaRPr lang="en-US" sz="4000" dirty="0"/>
          </a:p>
        </p:txBody>
      </p:sp>
      <p:sp>
        <p:nvSpPr>
          <p:cNvPr id="6" name="Slide Number Placeholder 5"/>
          <p:cNvSpPr>
            <a:spLocks noGrp="1"/>
          </p:cNvSpPr>
          <p:nvPr>
            <p:ph type="sldNum" sz="quarter" idx="12"/>
          </p:nvPr>
        </p:nvSpPr>
        <p:spPr/>
        <p:txBody>
          <a:bodyPr/>
          <a:lstStyle/>
          <a:p>
            <a:fld id="{281324FE-EB84-4320-8BD6-0343EE92F123}"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152400" y="838200"/>
            <a:ext cx="8839200" cy="5867400"/>
          </a:xfrm>
        </p:spPr>
        <p:txBody>
          <a:bodyPr>
            <a:normAutofit lnSpcReduction="10000"/>
          </a:bodyPr>
          <a:lstStyle/>
          <a:p>
            <a:pPr lvl="1">
              <a:defRPr/>
            </a:pPr>
            <a:r>
              <a:rPr lang="en-US" sz="2600" i="1" dirty="0" smtClean="0"/>
              <a:t>Use an intermediary - </a:t>
            </a:r>
            <a:r>
              <a:rPr lang="en-US" sz="2600" dirty="0" smtClean="0"/>
              <a:t>If B has any type of dependency on A other than semantic, it is possible to insert an intermediary between B and A that manages activities associated with the dependency. </a:t>
            </a:r>
            <a:endParaRPr lang="en-US" sz="2600" i="1" dirty="0" smtClean="0"/>
          </a:p>
          <a:p>
            <a:pPr lvl="2">
              <a:defRPr/>
            </a:pPr>
            <a:r>
              <a:rPr lang="en-US" sz="2400" i="1" dirty="0" smtClean="0"/>
              <a:t>Data (syntax) – </a:t>
            </a:r>
            <a:r>
              <a:rPr lang="en-US" sz="2400" dirty="0" smtClean="0"/>
              <a:t>Repositories (both blackboard and passive) act as intermediaries between the producer and consumer of data</a:t>
            </a:r>
          </a:p>
          <a:p>
            <a:pPr lvl="2">
              <a:defRPr/>
            </a:pPr>
            <a:r>
              <a:rPr lang="en-US" sz="2400" i="1" dirty="0" smtClean="0"/>
              <a:t>Service (syntax) – </a:t>
            </a:r>
            <a:r>
              <a:rPr lang="en-US" sz="2400" dirty="0" smtClean="0"/>
              <a:t>The facade, bridge, mediator, strategy, proxy, and factory patterns all provide intermediaries that convert the syntax of a service from one form into another. </a:t>
            </a:r>
          </a:p>
          <a:p>
            <a:pPr lvl="2">
              <a:defRPr/>
            </a:pPr>
            <a:r>
              <a:rPr lang="en-US" sz="2400" i="1" dirty="0" smtClean="0"/>
              <a:t>Identity of an interface of A – </a:t>
            </a:r>
            <a:r>
              <a:rPr lang="en-US" sz="2400" dirty="0" smtClean="0"/>
              <a:t>A broker pattern can be used to mask changes in the identity of an interface.</a:t>
            </a:r>
          </a:p>
          <a:p>
            <a:pPr lvl="2">
              <a:defRPr/>
            </a:pPr>
            <a:r>
              <a:rPr lang="en-US" sz="2400" i="1" dirty="0" smtClean="0"/>
              <a:t>Location of A (runtime) – </a:t>
            </a:r>
            <a:r>
              <a:rPr lang="en-US" sz="2400" dirty="0" smtClean="0"/>
              <a:t>A name server enables the location of A to be changed without affecting B.</a:t>
            </a:r>
          </a:p>
          <a:p>
            <a:pPr lvl="2">
              <a:defRPr/>
            </a:pPr>
            <a:r>
              <a:rPr lang="en-US" sz="2400" i="1" dirty="0" smtClean="0"/>
              <a:t>Resource behavior of A or resource controlled by A </a:t>
            </a:r>
            <a:r>
              <a:rPr lang="en-US" sz="2400" dirty="0" smtClean="0"/>
              <a:t>– resource manager</a:t>
            </a:r>
          </a:p>
          <a:p>
            <a:pPr lvl="2">
              <a:defRPr/>
            </a:pPr>
            <a:r>
              <a:rPr lang="en-US" sz="2400" i="1" dirty="0" smtClean="0"/>
              <a:t>Existence of A </a:t>
            </a:r>
            <a:r>
              <a:rPr lang="en-US" sz="2400" dirty="0" smtClean="0"/>
              <a:t>– The factory pattern has the ability to create instances as needed</a:t>
            </a:r>
          </a:p>
        </p:txBody>
      </p:sp>
      <p:sp>
        <p:nvSpPr>
          <p:cNvPr id="4" name="Round Diagonal Corner Rectangle 3"/>
          <p:cNvSpPr/>
          <p:nvPr/>
        </p:nvSpPr>
        <p:spPr>
          <a:xfrm>
            <a:off x="457200" y="228600"/>
            <a:ext cx="8305800" cy="6096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Modifiability Tactics: </a:t>
            </a:r>
            <a:r>
              <a:rPr lang="en-US" sz="3600" dirty="0" smtClean="0"/>
              <a:t>Prevent Ripple Effects…</a:t>
            </a:r>
            <a:endParaRPr lang="en-US" sz="4000" dirty="0"/>
          </a:p>
        </p:txBody>
      </p:sp>
      <p:sp>
        <p:nvSpPr>
          <p:cNvPr id="5" name="Slide Number Placeholder 4"/>
          <p:cNvSpPr>
            <a:spLocks noGrp="1"/>
          </p:cNvSpPr>
          <p:nvPr>
            <p:ph type="sldNum" sz="quarter" idx="12"/>
          </p:nvPr>
        </p:nvSpPr>
        <p:spPr/>
        <p:txBody>
          <a:bodyPr/>
          <a:lstStyle/>
          <a:p>
            <a:fld id="{281324FE-EB84-4320-8BD6-0343EE92F123}"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914400"/>
            <a:ext cx="8763000" cy="5791200"/>
          </a:xfrm>
        </p:spPr>
        <p:txBody>
          <a:bodyPr>
            <a:normAutofit/>
          </a:bodyPr>
          <a:lstStyle/>
          <a:p>
            <a:pPr>
              <a:defRPr/>
            </a:pPr>
            <a:r>
              <a:rPr lang="en-US" sz="2800" dirty="0" smtClean="0"/>
              <a:t>The two tactic categories we have discussed thus far are designed </a:t>
            </a:r>
            <a:r>
              <a:rPr lang="en-US" sz="2800" i="1" dirty="0" smtClean="0"/>
              <a:t>to minimize the number of modules that require changing to implement modifications.</a:t>
            </a:r>
          </a:p>
          <a:p>
            <a:pPr>
              <a:defRPr/>
            </a:pPr>
            <a:r>
              <a:rPr lang="en-US" sz="2800" i="1" dirty="0" smtClean="0"/>
              <a:t>Time to deploy </a:t>
            </a:r>
            <a:r>
              <a:rPr lang="en-US" sz="2800" dirty="0" smtClean="0"/>
              <a:t>and </a:t>
            </a:r>
            <a:r>
              <a:rPr lang="en-US" sz="2800" i="1" dirty="0" smtClean="0"/>
              <a:t>allowing non-developers to make changes </a:t>
            </a:r>
            <a:r>
              <a:rPr lang="en-US" sz="2800" dirty="0" smtClean="0"/>
              <a:t>are part of modifiability that could be achieved by the </a:t>
            </a:r>
            <a:r>
              <a:rPr lang="en-US" sz="2800" dirty="0" smtClean="0"/>
              <a:t>this category of </a:t>
            </a:r>
            <a:r>
              <a:rPr lang="en-US" sz="2800" dirty="0" smtClean="0"/>
              <a:t>tactics</a:t>
            </a:r>
            <a:endParaRPr lang="en-US" sz="2800" i="1" dirty="0" smtClean="0"/>
          </a:p>
          <a:p>
            <a:pPr lvl="1">
              <a:defRPr/>
            </a:pPr>
            <a:r>
              <a:rPr lang="en-US" i="1" dirty="0" smtClean="0"/>
              <a:t>Runtime registration -  </a:t>
            </a:r>
            <a:r>
              <a:rPr lang="en-US" dirty="0" smtClean="0"/>
              <a:t>supports plug-and-play operation at the cost of additional overhead to manage the registration.</a:t>
            </a:r>
            <a:endParaRPr lang="en-US" i="1" dirty="0" smtClean="0"/>
          </a:p>
          <a:p>
            <a:pPr lvl="1">
              <a:defRPr/>
            </a:pPr>
            <a:r>
              <a:rPr lang="en-US" i="1" dirty="0" smtClean="0"/>
              <a:t>Configuration files </a:t>
            </a:r>
            <a:r>
              <a:rPr lang="en-US" dirty="0" smtClean="0"/>
              <a:t>are intended to set parameters at startup</a:t>
            </a:r>
          </a:p>
          <a:p>
            <a:pPr lvl="1">
              <a:defRPr/>
            </a:pPr>
            <a:r>
              <a:rPr lang="en-US" i="1" dirty="0" smtClean="0"/>
              <a:t>Polymorphism</a:t>
            </a:r>
            <a:r>
              <a:rPr lang="en-US" dirty="0" smtClean="0"/>
              <a:t> allows late binding of method calls</a:t>
            </a:r>
          </a:p>
          <a:p>
            <a:pPr lvl="1">
              <a:defRPr/>
            </a:pPr>
            <a:r>
              <a:rPr lang="en-US" i="1" dirty="0" smtClean="0"/>
              <a:t>Component replacement </a:t>
            </a:r>
            <a:r>
              <a:rPr lang="en-US" dirty="0" smtClean="0"/>
              <a:t>allows load time binding</a:t>
            </a:r>
            <a:endParaRPr lang="en-US" i="1" dirty="0" smtClean="0"/>
          </a:p>
          <a:p>
            <a:pPr lvl="1">
              <a:defRPr/>
            </a:pPr>
            <a:r>
              <a:rPr lang="en-US" i="1" dirty="0" smtClean="0"/>
              <a:t>Adherence to defined protocols </a:t>
            </a:r>
            <a:r>
              <a:rPr lang="en-US" dirty="0" smtClean="0"/>
              <a:t>allows runtime binding of independent </a:t>
            </a:r>
            <a:r>
              <a:rPr lang="en-US" dirty="0" smtClean="0"/>
              <a:t>processes</a:t>
            </a:r>
            <a:endParaRPr lang="en-US" i="1" dirty="0" smtClean="0"/>
          </a:p>
        </p:txBody>
      </p:sp>
      <p:sp>
        <p:nvSpPr>
          <p:cNvPr id="4" name="Round Diagonal Corner Rectangle 3"/>
          <p:cNvSpPr/>
          <p:nvPr/>
        </p:nvSpPr>
        <p:spPr>
          <a:xfrm>
            <a:off x="457200" y="228600"/>
            <a:ext cx="8305800" cy="6096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4000" dirty="0" smtClean="0"/>
              <a:t>Modifiability Tactics: Defer Binding Time </a:t>
            </a:r>
          </a:p>
        </p:txBody>
      </p:sp>
      <p:sp>
        <p:nvSpPr>
          <p:cNvPr id="5" name="Slide Number Placeholder 4"/>
          <p:cNvSpPr>
            <a:spLocks noGrp="1"/>
          </p:cNvSpPr>
          <p:nvPr>
            <p:ph type="sldNum" sz="quarter" idx="12"/>
          </p:nvPr>
        </p:nvSpPr>
        <p:spPr/>
        <p:txBody>
          <a:bodyPr/>
          <a:lstStyle/>
          <a:p>
            <a:fld id="{281324FE-EB84-4320-8BD6-0343EE92F123}"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04800" y="1066799"/>
            <a:ext cx="8458200" cy="5344357"/>
          </a:xfrm>
          <a:prstGeom prst="rect">
            <a:avLst/>
          </a:prstGeom>
          <a:noFill/>
          <a:ln w="9525">
            <a:noFill/>
            <a:miter lim="800000"/>
            <a:headEnd/>
            <a:tailEnd/>
          </a:ln>
          <a:effectLst/>
        </p:spPr>
      </p:pic>
      <p:sp>
        <p:nvSpPr>
          <p:cNvPr id="5" name="Round Diagonal Corner Rectangle 4"/>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Summary of Modifiability Tactics</a:t>
            </a:r>
            <a:endParaRPr lang="en-US" sz="4000" dirty="0"/>
          </a:p>
        </p:txBody>
      </p:sp>
      <p:sp>
        <p:nvSpPr>
          <p:cNvPr id="4" name="Slide Number Placeholder 3"/>
          <p:cNvSpPr>
            <a:spLocks noGrp="1"/>
          </p:cNvSpPr>
          <p:nvPr>
            <p:ph type="sldNum" sz="quarter" idx="12"/>
          </p:nvPr>
        </p:nvSpPr>
        <p:spPr/>
        <p:txBody>
          <a:bodyPr/>
          <a:lstStyle/>
          <a:p>
            <a:fld id="{281324FE-EB84-4320-8BD6-0343EE92F123}"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839200" cy="5867400"/>
          </a:xfrm>
        </p:spPr>
        <p:txBody>
          <a:bodyPr>
            <a:normAutofit lnSpcReduction="10000"/>
          </a:bodyPr>
          <a:lstStyle/>
          <a:p>
            <a:r>
              <a:rPr lang="en-US" dirty="0" smtClean="0"/>
              <a:t>Goal is to generate a response to an event arriving at the system within some time constraint.</a:t>
            </a:r>
          </a:p>
          <a:p>
            <a:r>
              <a:rPr lang="en-US" dirty="0" smtClean="0"/>
              <a:t>Two Basic Contributors to the Response Time</a:t>
            </a:r>
          </a:p>
          <a:p>
            <a:pPr lvl="1"/>
            <a:r>
              <a:rPr lang="en-US" i="1" dirty="0" smtClean="0"/>
              <a:t>Resource Consumption</a:t>
            </a:r>
            <a:r>
              <a:rPr lang="en-US" dirty="0" smtClean="0"/>
              <a:t> – Resources include CPU, data stores, network communication bandwidth, and memory.  Events go through a processing sequence which contributes to the overall latency of the response.</a:t>
            </a:r>
          </a:p>
          <a:p>
            <a:pPr lvl="1"/>
            <a:r>
              <a:rPr lang="en-US" i="1" dirty="0" smtClean="0"/>
              <a:t>Blocked Time</a:t>
            </a:r>
            <a:r>
              <a:rPr lang="en-US" dirty="0" smtClean="0"/>
              <a:t> – There may be:</a:t>
            </a:r>
          </a:p>
          <a:p>
            <a:pPr lvl="2"/>
            <a:r>
              <a:rPr lang="en-US" sz="2400" dirty="0" smtClean="0"/>
              <a:t>Contention for resources</a:t>
            </a:r>
          </a:p>
          <a:p>
            <a:pPr lvl="2"/>
            <a:r>
              <a:rPr lang="en-US" sz="2400" dirty="0" smtClean="0"/>
              <a:t>Unavailability of resources</a:t>
            </a:r>
          </a:p>
          <a:p>
            <a:pPr lvl="2"/>
            <a:r>
              <a:rPr lang="en-US" sz="2400" dirty="0" smtClean="0"/>
              <a:t>Dependency on other computation</a:t>
            </a:r>
          </a:p>
          <a:p>
            <a:r>
              <a:rPr lang="en-US" dirty="0" smtClean="0"/>
              <a:t>Specific tactics include:</a:t>
            </a:r>
          </a:p>
          <a:p>
            <a:pPr lvl="1"/>
            <a:r>
              <a:rPr lang="en-US" dirty="0" smtClean="0"/>
              <a:t>Resource Demand</a:t>
            </a:r>
          </a:p>
          <a:p>
            <a:pPr lvl="1"/>
            <a:r>
              <a:rPr lang="en-US" dirty="0" smtClean="0"/>
              <a:t>Resource Management</a:t>
            </a:r>
          </a:p>
          <a:p>
            <a:pPr lvl="1"/>
            <a:r>
              <a:rPr lang="en-US" dirty="0" smtClean="0"/>
              <a:t>Resource Arbitration</a:t>
            </a:r>
          </a:p>
        </p:txBody>
      </p:sp>
      <p:sp>
        <p:nvSpPr>
          <p:cNvPr id="5" name="Round Diagonal Corner Rectangle 4"/>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Performance Tactics</a:t>
            </a:r>
            <a:endParaRPr lang="en-US" sz="4000" dirty="0"/>
          </a:p>
        </p:txBody>
      </p:sp>
      <p:grpSp>
        <p:nvGrpSpPr>
          <p:cNvPr id="6" name="Group 5"/>
          <p:cNvGrpSpPr/>
          <p:nvPr/>
        </p:nvGrpSpPr>
        <p:grpSpPr>
          <a:xfrm>
            <a:off x="3810000" y="4495800"/>
            <a:ext cx="5334000" cy="1525588"/>
            <a:chOff x="2438400" y="3505200"/>
            <a:chExt cx="5334000" cy="1525588"/>
          </a:xfrm>
        </p:grpSpPr>
        <p:sp>
          <p:nvSpPr>
            <p:cNvPr id="7" name="Rectangle 4"/>
            <p:cNvSpPr>
              <a:spLocks noChangeArrowheads="1"/>
            </p:cNvSpPr>
            <p:nvPr/>
          </p:nvSpPr>
          <p:spPr bwMode="auto">
            <a:xfrm>
              <a:off x="4267200" y="3505200"/>
              <a:ext cx="1447800" cy="1066800"/>
            </a:xfrm>
            <a:prstGeom prst="rect">
              <a:avLst/>
            </a:prstGeom>
            <a:solidFill>
              <a:schemeClr val="accent1"/>
            </a:solidFill>
            <a:ln w="9525">
              <a:solidFill>
                <a:schemeClr val="tx1"/>
              </a:solidFill>
              <a:miter lim="800000"/>
              <a:headEnd/>
              <a:tailEnd/>
            </a:ln>
          </p:spPr>
          <p:txBody>
            <a:bodyPr wrap="none" anchor="ctr"/>
            <a:lstStyle/>
            <a:p>
              <a:pPr algn="ctr"/>
              <a:r>
                <a:rPr lang="en-US" dirty="0"/>
                <a:t>Tactics</a:t>
              </a:r>
            </a:p>
            <a:p>
              <a:pPr algn="ctr"/>
              <a:r>
                <a:rPr lang="en-US" dirty="0"/>
                <a:t>to Control</a:t>
              </a:r>
            </a:p>
            <a:p>
              <a:pPr algn="ctr"/>
              <a:r>
                <a:rPr lang="en-US" dirty="0"/>
                <a:t>Performance</a:t>
              </a:r>
            </a:p>
          </p:txBody>
        </p:sp>
        <p:sp>
          <p:nvSpPr>
            <p:cNvPr id="8" name="Line 5"/>
            <p:cNvSpPr>
              <a:spLocks noChangeShapeType="1"/>
            </p:cNvSpPr>
            <p:nvPr/>
          </p:nvSpPr>
          <p:spPr bwMode="auto">
            <a:xfrm>
              <a:off x="2438400" y="4038600"/>
              <a:ext cx="1828800" cy="0"/>
            </a:xfrm>
            <a:prstGeom prst="line">
              <a:avLst/>
            </a:prstGeom>
            <a:noFill/>
            <a:ln w="9525">
              <a:solidFill>
                <a:schemeClr val="tx1"/>
              </a:solidFill>
              <a:round/>
              <a:headEnd/>
              <a:tailEnd type="triangle" w="med" len="med"/>
            </a:ln>
          </p:spPr>
          <p:txBody>
            <a:bodyPr/>
            <a:lstStyle/>
            <a:p>
              <a:endParaRPr lang="en-US"/>
            </a:p>
          </p:txBody>
        </p:sp>
        <p:sp>
          <p:nvSpPr>
            <p:cNvPr id="9" name="Line 6"/>
            <p:cNvSpPr>
              <a:spLocks noChangeShapeType="1"/>
            </p:cNvSpPr>
            <p:nvPr/>
          </p:nvSpPr>
          <p:spPr bwMode="auto">
            <a:xfrm>
              <a:off x="5715000" y="4038600"/>
              <a:ext cx="1981200" cy="0"/>
            </a:xfrm>
            <a:prstGeom prst="line">
              <a:avLst/>
            </a:prstGeom>
            <a:noFill/>
            <a:ln w="9525">
              <a:solidFill>
                <a:schemeClr val="tx1"/>
              </a:solidFill>
              <a:round/>
              <a:headEnd/>
              <a:tailEnd type="triangle" w="med" len="med"/>
            </a:ln>
          </p:spPr>
          <p:txBody>
            <a:bodyPr/>
            <a:lstStyle/>
            <a:p>
              <a:endParaRPr lang="en-US"/>
            </a:p>
          </p:txBody>
        </p:sp>
        <p:sp>
          <p:nvSpPr>
            <p:cNvPr id="10" name="Text Box 7"/>
            <p:cNvSpPr txBox="1">
              <a:spLocks noChangeArrowheads="1"/>
            </p:cNvSpPr>
            <p:nvPr/>
          </p:nvSpPr>
          <p:spPr bwMode="auto">
            <a:xfrm>
              <a:off x="3048000" y="4114800"/>
              <a:ext cx="882650" cy="641350"/>
            </a:xfrm>
            <a:prstGeom prst="rect">
              <a:avLst/>
            </a:prstGeom>
            <a:noFill/>
            <a:ln w="9525">
              <a:noFill/>
              <a:miter lim="800000"/>
              <a:headEnd/>
              <a:tailEnd/>
            </a:ln>
          </p:spPr>
          <p:txBody>
            <a:bodyPr wrap="none">
              <a:spAutoFit/>
            </a:bodyPr>
            <a:lstStyle/>
            <a:p>
              <a:r>
                <a:rPr lang="en-US"/>
                <a:t>Events</a:t>
              </a:r>
            </a:p>
            <a:p>
              <a:r>
                <a:rPr lang="en-US"/>
                <a:t>Arrive</a:t>
              </a:r>
            </a:p>
          </p:txBody>
        </p:sp>
        <p:sp>
          <p:nvSpPr>
            <p:cNvPr id="11" name="Text Box 8"/>
            <p:cNvSpPr txBox="1">
              <a:spLocks noChangeArrowheads="1"/>
            </p:cNvSpPr>
            <p:nvPr/>
          </p:nvSpPr>
          <p:spPr bwMode="auto">
            <a:xfrm>
              <a:off x="5791200" y="4114800"/>
              <a:ext cx="1981200" cy="915988"/>
            </a:xfrm>
            <a:prstGeom prst="rect">
              <a:avLst/>
            </a:prstGeom>
            <a:noFill/>
            <a:ln w="9525">
              <a:noFill/>
              <a:miter lim="800000"/>
              <a:headEnd/>
              <a:tailEnd/>
            </a:ln>
          </p:spPr>
          <p:txBody>
            <a:bodyPr>
              <a:spAutoFit/>
            </a:bodyPr>
            <a:lstStyle/>
            <a:p>
              <a:r>
                <a:rPr lang="en-US"/>
                <a:t>Response Generated Within Time Constraints</a:t>
              </a:r>
            </a:p>
          </p:txBody>
        </p:sp>
      </p:grpSp>
      <p:sp>
        <p:nvSpPr>
          <p:cNvPr id="12" name="Slide Number Placeholder 11"/>
          <p:cNvSpPr>
            <a:spLocks noGrp="1"/>
          </p:cNvSpPr>
          <p:nvPr>
            <p:ph type="sldNum" sz="quarter" idx="12"/>
          </p:nvPr>
        </p:nvSpPr>
        <p:spPr/>
        <p:txBody>
          <a:bodyPr/>
          <a:lstStyle/>
          <a:p>
            <a:fld id="{281324FE-EB84-4320-8BD6-0343EE92F123}"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2400" y="609600"/>
            <a:ext cx="8839200" cy="6248400"/>
          </a:xfrm>
        </p:spPr>
        <p:txBody>
          <a:bodyPr>
            <a:normAutofit/>
          </a:bodyPr>
          <a:lstStyle/>
          <a:p>
            <a:pPr>
              <a:lnSpc>
                <a:spcPct val="80000"/>
              </a:lnSpc>
            </a:pPr>
            <a:r>
              <a:rPr lang="en-US" sz="2800" dirty="0" smtClean="0"/>
              <a:t>Event streams are the source of resource demand. Two characteristics of demand are </a:t>
            </a:r>
          </a:p>
          <a:p>
            <a:pPr lvl="1">
              <a:lnSpc>
                <a:spcPct val="80000"/>
              </a:lnSpc>
            </a:pPr>
            <a:r>
              <a:rPr lang="en-US" dirty="0" smtClean="0"/>
              <a:t>the time between events in a resource stream (how often a request is made in a stream) and </a:t>
            </a:r>
          </a:p>
          <a:p>
            <a:pPr lvl="1">
              <a:lnSpc>
                <a:spcPct val="80000"/>
              </a:lnSpc>
            </a:pPr>
            <a:r>
              <a:rPr lang="en-US" dirty="0" smtClean="0"/>
              <a:t>how much of a resource is consumed by each request.</a:t>
            </a:r>
          </a:p>
          <a:p>
            <a:pPr>
              <a:lnSpc>
                <a:spcPct val="80000"/>
              </a:lnSpc>
            </a:pPr>
            <a:r>
              <a:rPr lang="en-US" sz="2800" dirty="0" smtClean="0"/>
              <a:t>Reduce the resources required for processing an event stream</a:t>
            </a:r>
          </a:p>
          <a:p>
            <a:pPr lvl="1">
              <a:lnSpc>
                <a:spcPct val="80000"/>
              </a:lnSpc>
            </a:pPr>
            <a:r>
              <a:rPr lang="en-US" i="1" dirty="0" smtClean="0"/>
              <a:t>Increase computational efficiency</a:t>
            </a:r>
            <a:r>
              <a:rPr lang="en-US" dirty="0" smtClean="0"/>
              <a:t> – improve algorithm efficiency or trade one resource for another</a:t>
            </a:r>
          </a:p>
          <a:p>
            <a:pPr lvl="1">
              <a:lnSpc>
                <a:spcPct val="80000"/>
              </a:lnSpc>
            </a:pPr>
            <a:r>
              <a:rPr lang="en-US" i="1" dirty="0" smtClean="0"/>
              <a:t>Reduce computational overhead</a:t>
            </a:r>
            <a:r>
              <a:rPr lang="en-US" dirty="0" smtClean="0"/>
              <a:t> – for example, eliminate intermediaries </a:t>
            </a:r>
          </a:p>
          <a:p>
            <a:pPr>
              <a:lnSpc>
                <a:spcPct val="80000"/>
              </a:lnSpc>
            </a:pPr>
            <a:r>
              <a:rPr lang="en-US" sz="2800" dirty="0" smtClean="0"/>
              <a:t>Reduce the number of events processed</a:t>
            </a:r>
          </a:p>
          <a:p>
            <a:pPr lvl="1">
              <a:lnSpc>
                <a:spcPct val="80000"/>
              </a:lnSpc>
            </a:pPr>
            <a:r>
              <a:rPr lang="en-US" i="1" dirty="0" smtClean="0"/>
              <a:t>Manage event rate</a:t>
            </a:r>
            <a:r>
              <a:rPr lang="en-US" dirty="0" smtClean="0"/>
              <a:t> – reduce the frequency at which environmental variables are monitored</a:t>
            </a:r>
          </a:p>
          <a:p>
            <a:pPr lvl="1">
              <a:lnSpc>
                <a:spcPct val="80000"/>
              </a:lnSpc>
            </a:pPr>
            <a:r>
              <a:rPr lang="en-US" i="1" dirty="0" smtClean="0"/>
              <a:t>Control frequency of sampling</a:t>
            </a:r>
            <a:r>
              <a:rPr lang="en-US" dirty="0" smtClean="0"/>
              <a:t> </a:t>
            </a:r>
            <a:r>
              <a:rPr lang="en-US" sz="2000" dirty="0" smtClean="0"/>
              <a:t>–</a:t>
            </a:r>
            <a:r>
              <a:rPr lang="en-US" dirty="0" smtClean="0"/>
              <a:t>queued </a:t>
            </a:r>
            <a:r>
              <a:rPr lang="en-US" dirty="0" smtClean="0"/>
              <a:t>requests can be sampled at a lower frequency, possibly resulting in the loss of requests.</a:t>
            </a:r>
            <a:endParaRPr lang="en-US" sz="2000" dirty="0" smtClean="0"/>
          </a:p>
          <a:p>
            <a:pPr>
              <a:lnSpc>
                <a:spcPct val="80000"/>
              </a:lnSpc>
            </a:pPr>
            <a:r>
              <a:rPr lang="en-US" sz="2800" dirty="0" smtClean="0"/>
              <a:t>Other tactics for reducing or managing demand</a:t>
            </a:r>
          </a:p>
          <a:p>
            <a:pPr lvl="1">
              <a:lnSpc>
                <a:spcPct val="80000"/>
              </a:lnSpc>
            </a:pPr>
            <a:r>
              <a:rPr lang="en-US" i="1" dirty="0" smtClean="0"/>
              <a:t>Bound execution times</a:t>
            </a:r>
            <a:r>
              <a:rPr lang="en-US" dirty="0" smtClean="0"/>
              <a:t> – limit how much execution time is used to respond to an event</a:t>
            </a:r>
          </a:p>
          <a:p>
            <a:pPr lvl="1">
              <a:lnSpc>
                <a:spcPct val="80000"/>
              </a:lnSpc>
            </a:pPr>
            <a:r>
              <a:rPr lang="en-US" i="1" dirty="0" smtClean="0"/>
              <a:t>Bound queue sizes</a:t>
            </a:r>
            <a:r>
              <a:rPr lang="en-US" dirty="0" smtClean="0"/>
              <a:t> – controls the maximum number of queue arrivals</a:t>
            </a:r>
          </a:p>
        </p:txBody>
      </p:sp>
      <p:sp>
        <p:nvSpPr>
          <p:cNvPr id="4" name="Round Diagonal Corner Rectangle 3"/>
          <p:cNvSpPr/>
          <p:nvPr/>
        </p:nvSpPr>
        <p:spPr>
          <a:xfrm>
            <a:off x="457200" y="152400"/>
            <a:ext cx="8305800" cy="4572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Performance Tactics: Resource Demand</a:t>
            </a:r>
            <a:endParaRPr lang="en-US" sz="4000" dirty="0"/>
          </a:p>
        </p:txBody>
      </p:sp>
      <p:sp>
        <p:nvSpPr>
          <p:cNvPr id="5" name="Slide Number Placeholder 4"/>
          <p:cNvSpPr>
            <a:spLocks noGrp="1"/>
          </p:cNvSpPr>
          <p:nvPr>
            <p:ph type="sldNum" sz="quarter" idx="12"/>
          </p:nvPr>
        </p:nvSpPr>
        <p:spPr>
          <a:xfrm>
            <a:off x="8534400" y="6248400"/>
            <a:ext cx="457200" cy="457200"/>
          </a:xfrm>
        </p:spPr>
        <p:txBody>
          <a:bodyPr/>
          <a:lstStyle/>
          <a:p>
            <a:fld id="{281324FE-EB84-4320-8BD6-0343EE92F123}"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838200"/>
            <a:ext cx="8763000" cy="5867400"/>
          </a:xfrm>
        </p:spPr>
        <p:txBody>
          <a:bodyPr>
            <a:normAutofit/>
          </a:bodyPr>
          <a:lstStyle/>
          <a:p>
            <a:pPr>
              <a:lnSpc>
                <a:spcPct val="80000"/>
              </a:lnSpc>
            </a:pPr>
            <a:r>
              <a:rPr lang="en-US" i="1" dirty="0" smtClean="0"/>
              <a:t>Introduce concurrency</a:t>
            </a:r>
            <a:r>
              <a:rPr lang="en-US" dirty="0" smtClean="0"/>
              <a:t> – blocked time can be reduced if requests can be processed in parallel.</a:t>
            </a:r>
          </a:p>
          <a:p>
            <a:pPr>
              <a:lnSpc>
                <a:spcPct val="80000"/>
              </a:lnSpc>
            </a:pPr>
            <a:r>
              <a:rPr lang="en-US" i="1" dirty="0" smtClean="0"/>
              <a:t>Maintain multiple copies of either data or computations</a:t>
            </a:r>
            <a:r>
              <a:rPr lang="en-US" dirty="0" smtClean="0"/>
              <a:t> – clients in a client server pattern are replicas of the computation which reduces contention. Caching is a tactic in which data is replicated.</a:t>
            </a:r>
          </a:p>
          <a:p>
            <a:pPr>
              <a:lnSpc>
                <a:spcPct val="80000"/>
              </a:lnSpc>
            </a:pPr>
            <a:r>
              <a:rPr lang="en-US" i="1" dirty="0" smtClean="0"/>
              <a:t>Increase available resources</a:t>
            </a:r>
            <a:r>
              <a:rPr lang="en-US" dirty="0" smtClean="0"/>
              <a:t> – add additional or faster processors, memory, or faster networks.</a:t>
            </a:r>
          </a:p>
          <a:p>
            <a:pPr>
              <a:lnSpc>
                <a:spcPct val="80000"/>
              </a:lnSpc>
            </a:pPr>
            <a:r>
              <a:rPr lang="en-US" sz="2800" b="1" dirty="0" smtClean="0"/>
              <a:t>Performance Tactics: Resource Arbitration</a:t>
            </a:r>
          </a:p>
          <a:p>
            <a:pPr lvl="1">
              <a:lnSpc>
                <a:spcPct val="90000"/>
              </a:lnSpc>
            </a:pPr>
            <a:r>
              <a:rPr lang="en-US" dirty="0" smtClean="0"/>
              <a:t>Whenever there is contention for a resource, the resource must be scheduled.</a:t>
            </a:r>
          </a:p>
          <a:p>
            <a:pPr lvl="1">
              <a:lnSpc>
                <a:spcPct val="90000"/>
              </a:lnSpc>
            </a:pPr>
            <a:r>
              <a:rPr lang="en-US" dirty="0" smtClean="0"/>
              <a:t>A scheduling strategy has two parts, a priority assignment and dispatching.</a:t>
            </a:r>
          </a:p>
          <a:p>
            <a:pPr lvl="1">
              <a:lnSpc>
                <a:spcPct val="90000"/>
              </a:lnSpc>
            </a:pPr>
            <a:r>
              <a:rPr lang="en-US" dirty="0" smtClean="0"/>
              <a:t>Competing criteria for scheduling include:</a:t>
            </a:r>
          </a:p>
          <a:p>
            <a:pPr lvl="2"/>
            <a:r>
              <a:rPr lang="en-US" sz="2400" dirty="0" smtClean="0"/>
              <a:t>Optimal resource usage, Request importance, Minimizing the number of resources used, Minimizing latency, Maximizing throughput, Preventing starvation to ensure fairness</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Performance Tactics: </a:t>
            </a:r>
            <a:r>
              <a:rPr lang="en-US" sz="3600" dirty="0" smtClean="0"/>
              <a:t>Resource Management</a:t>
            </a:r>
            <a:endParaRPr lang="en-US" sz="4000" dirty="0"/>
          </a:p>
        </p:txBody>
      </p:sp>
      <p:sp>
        <p:nvSpPr>
          <p:cNvPr id="5" name="Slide Number Placeholder 4"/>
          <p:cNvSpPr>
            <a:spLocks noGrp="1"/>
          </p:cNvSpPr>
          <p:nvPr>
            <p:ph type="sldNum" sz="quarter" idx="12"/>
          </p:nvPr>
        </p:nvSpPr>
        <p:spPr/>
        <p:txBody>
          <a:bodyPr/>
          <a:lstStyle/>
          <a:p>
            <a:fld id="{281324FE-EB84-4320-8BD6-0343EE92F123}"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990600"/>
            <a:ext cx="8763000" cy="5638800"/>
          </a:xfrm>
        </p:spPr>
        <p:txBody>
          <a:bodyPr>
            <a:normAutofit/>
          </a:bodyPr>
          <a:lstStyle/>
          <a:p>
            <a:pPr>
              <a:defRPr/>
            </a:pPr>
            <a:r>
              <a:rPr lang="en-US" sz="2800" dirty="0" smtClean="0"/>
              <a:t>Introduction</a:t>
            </a:r>
          </a:p>
          <a:p>
            <a:pPr>
              <a:defRPr/>
            </a:pPr>
            <a:r>
              <a:rPr lang="en-US" sz="2800" dirty="0" smtClean="0"/>
              <a:t>Architectural Tactics </a:t>
            </a:r>
          </a:p>
          <a:p>
            <a:pPr lvl="1">
              <a:defRPr/>
            </a:pPr>
            <a:r>
              <a:rPr lang="en-US" dirty="0" smtClean="0"/>
              <a:t>Availability Tactics (fault detection, fault recovery, fault prevention)</a:t>
            </a:r>
          </a:p>
          <a:p>
            <a:pPr lvl="1"/>
            <a:r>
              <a:rPr lang="en-US" dirty="0" smtClean="0"/>
              <a:t>Modifiability Tactics(Localize modifications, Prevent ripple effects, Defer binding time)</a:t>
            </a:r>
          </a:p>
          <a:p>
            <a:pPr lvl="1"/>
            <a:r>
              <a:rPr lang="en-US" dirty="0" smtClean="0"/>
              <a:t>Performance Tactics (Resource Demand, Resource Management, Resource Arbitration)</a:t>
            </a:r>
          </a:p>
          <a:p>
            <a:pPr lvl="1"/>
            <a:r>
              <a:rPr lang="en-US" dirty="0" smtClean="0"/>
              <a:t>Security Tactics (Resisting attacks, Detecting attacks, Recovering from attacks)</a:t>
            </a:r>
          </a:p>
          <a:p>
            <a:pPr lvl="1">
              <a:lnSpc>
                <a:spcPct val="90000"/>
              </a:lnSpc>
            </a:pPr>
            <a:r>
              <a:rPr lang="en-US" dirty="0" smtClean="0"/>
              <a:t>Testability Tactics (Providing input and capturing output, Internal monitoring)</a:t>
            </a:r>
          </a:p>
          <a:p>
            <a:pPr lvl="1"/>
            <a:r>
              <a:rPr lang="en-US" dirty="0" smtClean="0"/>
              <a:t>Usability Tactics (Runtime tactics, Design time tactics)</a:t>
            </a:r>
          </a:p>
          <a:p>
            <a:r>
              <a:rPr lang="en-US" dirty="0" smtClean="0"/>
              <a:t>Relationship of Tactics to </a:t>
            </a:r>
            <a:r>
              <a:rPr lang="en-US" b="1" dirty="0" smtClean="0"/>
              <a:t>Architectural Patterns</a:t>
            </a:r>
          </a:p>
        </p:txBody>
      </p:sp>
      <p:sp>
        <p:nvSpPr>
          <p:cNvPr id="4" name="Round Diagonal Corner Rectangle 3"/>
          <p:cNvSpPr/>
          <p:nvPr/>
        </p:nvSpPr>
        <p:spPr>
          <a:xfrm>
            <a:off x="3810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Contents</a:t>
            </a:r>
            <a:endParaRPr lang="en-US" sz="4000" dirty="0"/>
          </a:p>
        </p:txBody>
      </p:sp>
      <p:sp>
        <p:nvSpPr>
          <p:cNvPr id="5" name="Slide Number Placeholder 4"/>
          <p:cNvSpPr>
            <a:spLocks noGrp="1"/>
          </p:cNvSpPr>
          <p:nvPr>
            <p:ph type="sldNum" sz="quarter" idx="12"/>
          </p:nvPr>
        </p:nvSpPr>
        <p:spPr/>
        <p:txBody>
          <a:bodyPr/>
          <a:lstStyle/>
          <a:p>
            <a:fld id="{281324FE-EB84-4320-8BD6-0343EE92F123}"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2400" y="838200"/>
            <a:ext cx="8839200" cy="5791200"/>
          </a:xfrm>
        </p:spPr>
        <p:txBody>
          <a:bodyPr>
            <a:normAutofit lnSpcReduction="10000"/>
          </a:bodyPr>
          <a:lstStyle/>
          <a:p>
            <a:pPr>
              <a:lnSpc>
                <a:spcPct val="90000"/>
              </a:lnSpc>
            </a:pPr>
            <a:r>
              <a:rPr lang="en-US" dirty="0" smtClean="0"/>
              <a:t>A high-priority event stream can be dispatched only if the resource to which it is assigned is available which may require pre-empting the current user.</a:t>
            </a:r>
          </a:p>
          <a:p>
            <a:pPr>
              <a:lnSpc>
                <a:spcPct val="90000"/>
              </a:lnSpc>
            </a:pPr>
            <a:r>
              <a:rPr lang="en-US" dirty="0" smtClean="0"/>
              <a:t>Possible preemption options are as follows:</a:t>
            </a:r>
          </a:p>
          <a:p>
            <a:pPr lvl="1">
              <a:lnSpc>
                <a:spcPct val="90000"/>
              </a:lnSpc>
            </a:pPr>
            <a:r>
              <a:rPr lang="en-US" dirty="0" smtClean="0"/>
              <a:t>Can occur anytime</a:t>
            </a:r>
          </a:p>
          <a:p>
            <a:pPr lvl="1">
              <a:lnSpc>
                <a:spcPct val="90000"/>
              </a:lnSpc>
            </a:pPr>
            <a:r>
              <a:rPr lang="en-US" dirty="0" smtClean="0"/>
              <a:t>Can occur only at specific pre-emption points</a:t>
            </a:r>
          </a:p>
          <a:p>
            <a:pPr lvl="1">
              <a:lnSpc>
                <a:spcPct val="90000"/>
              </a:lnSpc>
            </a:pPr>
            <a:r>
              <a:rPr lang="en-US" dirty="0" smtClean="0"/>
              <a:t>Executing processes cannot be pre-empted</a:t>
            </a:r>
          </a:p>
          <a:p>
            <a:pPr>
              <a:lnSpc>
                <a:spcPct val="90000"/>
              </a:lnSpc>
            </a:pPr>
            <a:r>
              <a:rPr lang="en-US" dirty="0" smtClean="0"/>
              <a:t>Common Scheduling strategies</a:t>
            </a:r>
          </a:p>
          <a:p>
            <a:pPr lvl="1">
              <a:lnSpc>
                <a:spcPct val="90000"/>
              </a:lnSpc>
            </a:pPr>
            <a:r>
              <a:rPr lang="en-US" dirty="0" smtClean="0"/>
              <a:t>First-in/first-out</a:t>
            </a:r>
          </a:p>
          <a:p>
            <a:pPr lvl="1">
              <a:lnSpc>
                <a:spcPct val="90000"/>
              </a:lnSpc>
            </a:pPr>
            <a:r>
              <a:rPr lang="en-US" dirty="0" smtClean="0"/>
              <a:t>Fixed-priority </a:t>
            </a:r>
            <a:r>
              <a:rPr lang="en-US" dirty="0" smtClean="0"/>
              <a:t>scheduling</a:t>
            </a:r>
          </a:p>
          <a:p>
            <a:pPr lvl="2">
              <a:lnSpc>
                <a:spcPct val="90000"/>
              </a:lnSpc>
            </a:pPr>
            <a:r>
              <a:rPr lang="en-US" i="1" dirty="0" smtClean="0"/>
              <a:t>Semantic importance</a:t>
            </a:r>
            <a:r>
              <a:rPr lang="en-US" i="1" dirty="0" smtClean="0"/>
              <a:t>- </a:t>
            </a:r>
            <a:r>
              <a:rPr lang="en-US" dirty="0" smtClean="0"/>
              <a:t>priority assigned according </a:t>
            </a:r>
            <a:r>
              <a:rPr lang="en-US" dirty="0" smtClean="0"/>
              <a:t>to some domain characteristic of the task that generates it</a:t>
            </a:r>
            <a:endParaRPr lang="en-US" dirty="0" smtClean="0"/>
          </a:p>
          <a:p>
            <a:pPr lvl="2">
              <a:lnSpc>
                <a:spcPct val="90000"/>
              </a:lnSpc>
            </a:pPr>
            <a:r>
              <a:rPr lang="en-US" i="1" dirty="0" smtClean="0"/>
              <a:t>Deadline  monotonic- </a:t>
            </a:r>
            <a:r>
              <a:rPr lang="en-US" dirty="0" smtClean="0"/>
              <a:t>higher priority assigned </a:t>
            </a:r>
            <a:r>
              <a:rPr lang="en-US" dirty="0" smtClean="0"/>
              <a:t>to </a:t>
            </a:r>
            <a:r>
              <a:rPr lang="en-US" dirty="0" smtClean="0"/>
              <a:t>streams with shorter deadlines</a:t>
            </a:r>
            <a:endParaRPr lang="en-US" dirty="0" smtClean="0"/>
          </a:p>
          <a:p>
            <a:pPr lvl="2">
              <a:lnSpc>
                <a:spcPct val="90000"/>
              </a:lnSpc>
            </a:pPr>
            <a:r>
              <a:rPr lang="en-US" i="1" dirty="0" smtClean="0"/>
              <a:t>Rate monotonic </a:t>
            </a:r>
            <a:r>
              <a:rPr lang="en-US" dirty="0" smtClean="0"/>
              <a:t>- </a:t>
            </a:r>
            <a:r>
              <a:rPr lang="en-US" dirty="0" smtClean="0"/>
              <a:t>higher priority </a:t>
            </a:r>
            <a:r>
              <a:rPr lang="en-US" dirty="0" smtClean="0"/>
              <a:t>assigned to </a:t>
            </a:r>
            <a:r>
              <a:rPr lang="en-US" dirty="0" smtClean="0"/>
              <a:t>streams with shorter periods.</a:t>
            </a:r>
            <a:endParaRPr lang="en-US" dirty="0" smtClean="0"/>
          </a:p>
          <a:p>
            <a:pPr lvl="1">
              <a:lnSpc>
                <a:spcPct val="90000"/>
              </a:lnSpc>
            </a:pPr>
            <a:r>
              <a:rPr lang="en-US" dirty="0" smtClean="0"/>
              <a:t>Dynamic priority scheduling (Round robin, Earliest deadline first)</a:t>
            </a:r>
          </a:p>
          <a:p>
            <a:pPr lvl="1">
              <a:lnSpc>
                <a:spcPct val="90000"/>
              </a:lnSpc>
            </a:pPr>
            <a:r>
              <a:rPr lang="en-US" dirty="0" smtClean="0"/>
              <a:t>Static </a:t>
            </a:r>
            <a:r>
              <a:rPr lang="en-US" dirty="0" smtClean="0"/>
              <a:t>scheduling - </a:t>
            </a:r>
            <a:r>
              <a:rPr lang="en-US" sz="2000" dirty="0" smtClean="0"/>
              <a:t>pre-emption points and the sequence of assignment to the resource are determined offline.</a:t>
            </a:r>
            <a:endParaRPr lang="en-US" dirty="0" smtClean="0"/>
          </a:p>
        </p:txBody>
      </p:sp>
      <p:sp>
        <p:nvSpPr>
          <p:cNvPr id="4" name="Round Diagonal Corner Rectangle 3"/>
          <p:cNvSpPr/>
          <p:nvPr/>
        </p:nvSpPr>
        <p:spPr>
          <a:xfrm>
            <a:off x="457200" y="1524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Performance Tactics: </a:t>
            </a:r>
            <a:r>
              <a:rPr lang="en-US" sz="3600" dirty="0" smtClean="0"/>
              <a:t>Resource Arbitration</a:t>
            </a:r>
            <a:endParaRPr lang="en-US" sz="4000" dirty="0"/>
          </a:p>
        </p:txBody>
      </p:sp>
      <p:sp>
        <p:nvSpPr>
          <p:cNvPr id="5" name="Slide Number Placeholder 4"/>
          <p:cNvSpPr>
            <a:spLocks noGrp="1"/>
          </p:cNvSpPr>
          <p:nvPr>
            <p:ph type="sldNum" sz="quarter" idx="12"/>
          </p:nvPr>
        </p:nvSpPr>
        <p:spPr>
          <a:xfrm>
            <a:off x="8534400" y="6248400"/>
            <a:ext cx="457200" cy="457200"/>
          </a:xfrm>
        </p:spPr>
        <p:txBody>
          <a:bodyPr/>
          <a:lstStyle/>
          <a:p>
            <a:fld id="{281324FE-EB84-4320-8BD6-0343EE92F123}"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5" name="Text Box 17"/>
          <p:cNvSpPr txBox="1">
            <a:spLocks noChangeArrowheads="1"/>
          </p:cNvSpPr>
          <p:nvPr/>
        </p:nvSpPr>
        <p:spPr bwMode="auto">
          <a:xfrm>
            <a:off x="7239000" y="2286000"/>
            <a:ext cx="184150" cy="366713"/>
          </a:xfrm>
          <a:prstGeom prst="rect">
            <a:avLst/>
          </a:prstGeom>
          <a:noFill/>
          <a:ln w="9525">
            <a:noFill/>
            <a:miter lim="800000"/>
            <a:headEnd/>
            <a:tailEnd/>
          </a:ln>
        </p:spPr>
        <p:txBody>
          <a:bodyPr wrap="none">
            <a:spAutoFit/>
          </a:bodyPr>
          <a:lstStyle/>
          <a:p>
            <a:endParaRPr lang="en-US"/>
          </a:p>
        </p:txBody>
      </p:sp>
      <p:sp>
        <p:nvSpPr>
          <p:cNvPr id="50192" name="Text Box 25"/>
          <p:cNvSpPr txBox="1">
            <a:spLocks noChangeArrowheads="1"/>
          </p:cNvSpPr>
          <p:nvPr/>
        </p:nvSpPr>
        <p:spPr bwMode="auto">
          <a:xfrm>
            <a:off x="6553200" y="2133600"/>
            <a:ext cx="184150" cy="366713"/>
          </a:xfrm>
          <a:prstGeom prst="rect">
            <a:avLst/>
          </a:prstGeom>
          <a:noFill/>
          <a:ln w="9525">
            <a:noFill/>
            <a:miter lim="800000"/>
            <a:headEnd/>
            <a:tailEnd/>
          </a:ln>
        </p:spPr>
        <p:txBody>
          <a:bodyPr wrap="none">
            <a:spAutoFit/>
          </a:bodyPr>
          <a:lstStyle/>
          <a:p>
            <a:endParaRPr lang="en-US"/>
          </a:p>
        </p:txBody>
      </p:sp>
      <p:sp>
        <p:nvSpPr>
          <p:cNvPr id="24" name="Round Diagonal Corner Rectangle 2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Summary of Performance Tactics</a:t>
            </a:r>
            <a:endParaRPr lang="en-US" sz="4000" dirty="0"/>
          </a:p>
        </p:txBody>
      </p:sp>
      <p:pic>
        <p:nvPicPr>
          <p:cNvPr id="2050" name="Picture 2"/>
          <p:cNvPicPr>
            <a:picLocks noChangeAspect="1" noChangeArrowheads="1"/>
          </p:cNvPicPr>
          <p:nvPr/>
        </p:nvPicPr>
        <p:blipFill>
          <a:blip r:embed="rId2"/>
          <a:srcRect/>
          <a:stretch>
            <a:fillRect/>
          </a:stretch>
        </p:blipFill>
        <p:spPr bwMode="auto">
          <a:xfrm>
            <a:off x="152400" y="914400"/>
            <a:ext cx="8839200" cy="56388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281324FE-EB84-4320-8BD6-0343EE92F123}"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228600" y="838200"/>
            <a:ext cx="8686800" cy="5867400"/>
          </a:xfrm>
        </p:spPr>
        <p:txBody>
          <a:bodyPr>
            <a:normAutofit/>
          </a:bodyPr>
          <a:lstStyle/>
          <a:p>
            <a:r>
              <a:rPr lang="en-US" sz="2800" dirty="0" smtClean="0"/>
              <a:t>Tactics for achieving security can be divided into those concerned with </a:t>
            </a:r>
          </a:p>
          <a:p>
            <a:pPr lvl="1"/>
            <a:r>
              <a:rPr lang="en-US" sz="2800" dirty="0" smtClean="0"/>
              <a:t>Resisting attacks</a:t>
            </a:r>
          </a:p>
          <a:p>
            <a:pPr lvl="1"/>
            <a:r>
              <a:rPr lang="en-US" sz="2800" dirty="0" smtClean="0"/>
              <a:t>Detecting attacks</a:t>
            </a:r>
          </a:p>
          <a:p>
            <a:pPr lvl="1"/>
            <a:r>
              <a:rPr lang="en-US" sz="2800" dirty="0" smtClean="0"/>
              <a:t>Recovering from attacks</a:t>
            </a:r>
          </a:p>
          <a:p>
            <a:endParaRPr lang="en-US" b="1" dirty="0" smtClean="0"/>
          </a:p>
          <a:p>
            <a:r>
              <a:rPr lang="en-US" b="1" dirty="0" smtClean="0"/>
              <a:t>Analogy: </a:t>
            </a:r>
          </a:p>
          <a:p>
            <a:pPr lvl="1"/>
            <a:r>
              <a:rPr lang="en-US" sz="2800" dirty="0" smtClean="0"/>
              <a:t>Putting a lock on your door is a form of resisting an attack, </a:t>
            </a:r>
          </a:p>
          <a:p>
            <a:pPr lvl="1"/>
            <a:r>
              <a:rPr lang="en-US" sz="2800" dirty="0" smtClean="0"/>
              <a:t>Having a motion sensor inside of your house is a form of detecting an attack, and </a:t>
            </a:r>
          </a:p>
          <a:p>
            <a:pPr lvl="1"/>
            <a:r>
              <a:rPr lang="en-US" sz="2800" dirty="0" smtClean="0"/>
              <a:t>Having insurance is a form of recovering from an attack.</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Security Tactics</a:t>
            </a:r>
            <a:endParaRPr lang="en-US" sz="4000" dirty="0"/>
          </a:p>
        </p:txBody>
      </p:sp>
      <p:grpSp>
        <p:nvGrpSpPr>
          <p:cNvPr id="5" name="Group 4"/>
          <p:cNvGrpSpPr/>
          <p:nvPr/>
        </p:nvGrpSpPr>
        <p:grpSpPr>
          <a:xfrm>
            <a:off x="3886200" y="1752599"/>
            <a:ext cx="4800600" cy="1385396"/>
            <a:chOff x="2438400" y="3505200"/>
            <a:chExt cx="5867400" cy="1066800"/>
          </a:xfrm>
        </p:grpSpPr>
        <p:sp>
          <p:nvSpPr>
            <p:cNvPr id="6" name="Rectangle 4"/>
            <p:cNvSpPr>
              <a:spLocks noChangeArrowheads="1"/>
            </p:cNvSpPr>
            <p:nvPr/>
          </p:nvSpPr>
          <p:spPr bwMode="auto">
            <a:xfrm>
              <a:off x="4267200" y="3505200"/>
              <a:ext cx="1447800" cy="1066800"/>
            </a:xfrm>
            <a:prstGeom prst="rect">
              <a:avLst/>
            </a:prstGeom>
            <a:solidFill>
              <a:schemeClr val="bg1">
                <a:lumMod val="85000"/>
              </a:schemeClr>
            </a:solidFill>
            <a:ln w="9525">
              <a:solidFill>
                <a:schemeClr val="tx1"/>
              </a:solidFill>
              <a:miter lim="800000"/>
              <a:headEnd/>
              <a:tailEnd/>
            </a:ln>
          </p:spPr>
          <p:txBody>
            <a:bodyPr wrap="none" anchor="ctr"/>
            <a:lstStyle/>
            <a:p>
              <a:pPr algn="ctr"/>
              <a:r>
                <a:rPr lang="en-US" dirty="0"/>
                <a:t>Tactics</a:t>
              </a:r>
            </a:p>
            <a:p>
              <a:pPr algn="ctr"/>
              <a:r>
                <a:rPr lang="en-US" dirty="0"/>
                <a:t>to Control</a:t>
              </a:r>
            </a:p>
            <a:p>
              <a:pPr algn="ctr"/>
              <a:r>
                <a:rPr lang="en-US" dirty="0"/>
                <a:t>Security</a:t>
              </a:r>
            </a:p>
          </p:txBody>
        </p:sp>
        <p:sp>
          <p:nvSpPr>
            <p:cNvPr id="7" name="Line 5"/>
            <p:cNvSpPr>
              <a:spLocks noChangeShapeType="1"/>
            </p:cNvSpPr>
            <p:nvPr/>
          </p:nvSpPr>
          <p:spPr bwMode="auto">
            <a:xfrm>
              <a:off x="2438400" y="4038600"/>
              <a:ext cx="1828800" cy="0"/>
            </a:xfrm>
            <a:prstGeom prst="line">
              <a:avLst/>
            </a:prstGeom>
            <a:noFill/>
            <a:ln w="9525">
              <a:solidFill>
                <a:schemeClr val="tx1"/>
              </a:solidFill>
              <a:round/>
              <a:headEnd/>
              <a:tailEnd type="triangle" w="med" len="med"/>
            </a:ln>
          </p:spPr>
          <p:txBody>
            <a:bodyPr/>
            <a:lstStyle/>
            <a:p>
              <a:endParaRPr lang="en-US"/>
            </a:p>
          </p:txBody>
        </p:sp>
        <p:sp>
          <p:nvSpPr>
            <p:cNvPr id="8" name="Line 6"/>
            <p:cNvSpPr>
              <a:spLocks noChangeShapeType="1"/>
            </p:cNvSpPr>
            <p:nvPr/>
          </p:nvSpPr>
          <p:spPr bwMode="auto">
            <a:xfrm>
              <a:off x="5715000" y="4038600"/>
              <a:ext cx="2438400" cy="0"/>
            </a:xfrm>
            <a:prstGeom prst="line">
              <a:avLst/>
            </a:prstGeom>
            <a:noFill/>
            <a:ln w="9525">
              <a:solidFill>
                <a:schemeClr val="tx1"/>
              </a:solidFill>
              <a:round/>
              <a:headEnd/>
              <a:tailEnd type="triangle" w="med" len="med"/>
            </a:ln>
          </p:spPr>
          <p:txBody>
            <a:bodyPr/>
            <a:lstStyle/>
            <a:p>
              <a:endParaRPr lang="en-US"/>
            </a:p>
          </p:txBody>
        </p:sp>
        <p:sp>
          <p:nvSpPr>
            <p:cNvPr id="9" name="Text Box 7"/>
            <p:cNvSpPr txBox="1">
              <a:spLocks noChangeArrowheads="1"/>
            </p:cNvSpPr>
            <p:nvPr/>
          </p:nvSpPr>
          <p:spPr bwMode="auto">
            <a:xfrm>
              <a:off x="3048000" y="4114800"/>
              <a:ext cx="819150" cy="366713"/>
            </a:xfrm>
            <a:prstGeom prst="rect">
              <a:avLst/>
            </a:prstGeom>
            <a:noFill/>
            <a:ln w="9525">
              <a:noFill/>
              <a:miter lim="800000"/>
              <a:headEnd/>
              <a:tailEnd/>
            </a:ln>
          </p:spPr>
          <p:txBody>
            <a:bodyPr wrap="none">
              <a:spAutoFit/>
            </a:bodyPr>
            <a:lstStyle/>
            <a:p>
              <a:r>
                <a:rPr lang="en-US" dirty="0"/>
                <a:t>Attack</a:t>
              </a:r>
            </a:p>
          </p:txBody>
        </p:sp>
        <p:sp>
          <p:nvSpPr>
            <p:cNvPr id="10" name="Text Box 8"/>
            <p:cNvSpPr txBox="1">
              <a:spLocks noChangeArrowheads="1"/>
            </p:cNvSpPr>
            <p:nvPr/>
          </p:nvSpPr>
          <p:spPr bwMode="auto">
            <a:xfrm>
              <a:off x="5791200" y="3563877"/>
              <a:ext cx="2514600" cy="915988"/>
            </a:xfrm>
            <a:prstGeom prst="rect">
              <a:avLst/>
            </a:prstGeom>
            <a:noFill/>
            <a:ln w="9525">
              <a:noFill/>
              <a:miter lim="800000"/>
              <a:headEnd/>
              <a:tailEnd/>
            </a:ln>
          </p:spPr>
          <p:txBody>
            <a:bodyPr>
              <a:spAutoFit/>
            </a:bodyPr>
            <a:lstStyle/>
            <a:p>
              <a:r>
                <a:rPr lang="en-US" dirty="0"/>
                <a:t>System Detects, Resists, or Recovers from Attacks</a:t>
              </a:r>
            </a:p>
          </p:txBody>
        </p:sp>
      </p:grpSp>
      <p:sp>
        <p:nvSpPr>
          <p:cNvPr id="11" name="Slide Number Placeholder 10"/>
          <p:cNvSpPr>
            <a:spLocks noGrp="1"/>
          </p:cNvSpPr>
          <p:nvPr>
            <p:ph type="sldNum" sz="quarter" idx="12"/>
          </p:nvPr>
        </p:nvSpPr>
        <p:spPr/>
        <p:txBody>
          <a:bodyPr/>
          <a:lstStyle/>
          <a:p>
            <a:fld id="{281324FE-EB84-4320-8BD6-0343EE92F123}"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228600" y="914400"/>
            <a:ext cx="8686800" cy="5791200"/>
          </a:xfrm>
        </p:spPr>
        <p:txBody>
          <a:bodyPr>
            <a:normAutofit/>
          </a:bodyPr>
          <a:lstStyle/>
          <a:p>
            <a:pPr marL="274320" lvl="1" indent="-274320">
              <a:lnSpc>
                <a:spcPct val="90000"/>
              </a:lnSpc>
              <a:spcBef>
                <a:spcPts val="580"/>
              </a:spcBef>
              <a:buClr>
                <a:schemeClr val="accent1"/>
              </a:buClr>
            </a:pPr>
            <a:r>
              <a:rPr lang="en-US" i="1" dirty="0" smtClean="0"/>
              <a:t>Authenticate users</a:t>
            </a:r>
            <a:r>
              <a:rPr lang="en-US" dirty="0" smtClean="0"/>
              <a:t> – ensuring that a user or remote computer is actually who it purports to be (e.g., via passwords).</a:t>
            </a:r>
            <a:endParaRPr lang="en-US" i="1" dirty="0" smtClean="0"/>
          </a:p>
          <a:p>
            <a:pPr>
              <a:lnSpc>
                <a:spcPct val="90000"/>
              </a:lnSpc>
            </a:pPr>
            <a:r>
              <a:rPr lang="en-US" i="1" dirty="0" smtClean="0"/>
              <a:t>Authorize users</a:t>
            </a:r>
            <a:r>
              <a:rPr lang="en-US" dirty="0" smtClean="0"/>
              <a:t> – ensuring that an authenticated user has the rights to access and modify either data or services (e.g., via access control by user or user class within the system).</a:t>
            </a:r>
          </a:p>
          <a:p>
            <a:pPr>
              <a:lnSpc>
                <a:spcPct val="90000"/>
              </a:lnSpc>
            </a:pPr>
            <a:r>
              <a:rPr lang="en-US" i="1" dirty="0" smtClean="0"/>
              <a:t>Maintain data confidentiality</a:t>
            </a:r>
            <a:r>
              <a:rPr lang="en-US" dirty="0" smtClean="0"/>
              <a:t> – data should be protected from unauthorized access (e.g., via encryption of persistent data or use of VPN or SSL for a Web-based link).</a:t>
            </a:r>
            <a:endParaRPr lang="en-US" i="1" dirty="0" smtClean="0"/>
          </a:p>
          <a:p>
            <a:pPr>
              <a:lnSpc>
                <a:spcPct val="90000"/>
              </a:lnSpc>
            </a:pPr>
            <a:r>
              <a:rPr lang="en-US" i="1" dirty="0" smtClean="0"/>
              <a:t>Maintain integrity – </a:t>
            </a:r>
            <a:r>
              <a:rPr lang="en-US" dirty="0" smtClean="0"/>
              <a:t>data should be delivered as intended (e.g., via use of redundant encoded information like checksums or hash results).</a:t>
            </a:r>
          </a:p>
          <a:p>
            <a:pPr>
              <a:lnSpc>
                <a:spcPct val="90000"/>
              </a:lnSpc>
            </a:pPr>
            <a:r>
              <a:rPr lang="en-US" i="1" dirty="0" smtClean="0"/>
              <a:t>Limit exposure</a:t>
            </a:r>
            <a:r>
              <a:rPr lang="en-US" dirty="0" smtClean="0"/>
              <a:t> – allocate services to hosts so that limited services are available on each host.</a:t>
            </a:r>
          </a:p>
          <a:p>
            <a:pPr marL="274320" lvl="1" indent="-274320">
              <a:lnSpc>
                <a:spcPct val="90000"/>
              </a:lnSpc>
              <a:spcBef>
                <a:spcPts val="580"/>
              </a:spcBef>
              <a:buClr>
                <a:schemeClr val="accent1"/>
              </a:buClr>
            </a:pPr>
            <a:r>
              <a:rPr lang="en-US" i="1" dirty="0" smtClean="0"/>
              <a:t>Limit access</a:t>
            </a:r>
            <a:r>
              <a:rPr lang="en-US" dirty="0" smtClean="0"/>
              <a:t> – restrict access based on message source or destination port if possible (e.g., via firewalls)</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Security Tactics: Resisting Attacks</a:t>
            </a:r>
            <a:endParaRPr lang="en-US" sz="4000" dirty="0"/>
          </a:p>
        </p:txBody>
      </p:sp>
      <p:sp>
        <p:nvSpPr>
          <p:cNvPr id="5" name="Slide Number Placeholder 4"/>
          <p:cNvSpPr>
            <a:spLocks noGrp="1"/>
          </p:cNvSpPr>
          <p:nvPr>
            <p:ph type="sldNum" sz="quarter" idx="12"/>
          </p:nvPr>
        </p:nvSpPr>
        <p:spPr/>
        <p:txBody>
          <a:bodyPr/>
          <a:lstStyle/>
          <a:p>
            <a:fld id="{281324FE-EB84-4320-8BD6-0343EE92F123}"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152400" y="838200"/>
            <a:ext cx="8839200" cy="5638800"/>
          </a:xfrm>
        </p:spPr>
        <p:txBody>
          <a:bodyPr>
            <a:normAutofit lnSpcReduction="10000"/>
          </a:bodyPr>
          <a:lstStyle/>
          <a:p>
            <a:pPr>
              <a:lnSpc>
                <a:spcPct val="90000"/>
              </a:lnSpc>
            </a:pPr>
            <a:r>
              <a:rPr lang="en-US" dirty="0" smtClean="0"/>
              <a:t>The detection of an attack is usually done through an </a:t>
            </a:r>
            <a:r>
              <a:rPr lang="en-US" i="1" dirty="0" smtClean="0"/>
              <a:t>intrusion detection</a:t>
            </a:r>
            <a:r>
              <a:rPr lang="en-US" dirty="0" smtClean="0"/>
              <a:t> system.</a:t>
            </a:r>
          </a:p>
          <a:p>
            <a:pPr>
              <a:lnSpc>
                <a:spcPct val="90000"/>
              </a:lnSpc>
            </a:pPr>
            <a:r>
              <a:rPr lang="en-US" dirty="0" smtClean="0"/>
              <a:t>Such systems work by comparing network traffic patterns to a database </a:t>
            </a:r>
            <a:endParaRPr lang="en-US" dirty="0" smtClean="0"/>
          </a:p>
          <a:p>
            <a:pPr lvl="1">
              <a:lnSpc>
                <a:spcPct val="90000"/>
              </a:lnSpc>
            </a:pPr>
            <a:r>
              <a:rPr lang="en-US" i="1" dirty="0" smtClean="0"/>
              <a:t>For </a:t>
            </a:r>
            <a:r>
              <a:rPr lang="en-US" i="1" dirty="0" smtClean="0"/>
              <a:t>misuse detection </a:t>
            </a:r>
            <a:endParaRPr lang="en-US" i="1" dirty="0" smtClean="0"/>
          </a:p>
          <a:p>
            <a:pPr lvl="2">
              <a:lnSpc>
                <a:spcPct val="90000"/>
              </a:lnSpc>
            </a:pPr>
            <a:r>
              <a:rPr lang="en-US" dirty="0" smtClean="0"/>
              <a:t>the </a:t>
            </a:r>
            <a:r>
              <a:rPr lang="en-US" dirty="0" smtClean="0"/>
              <a:t>traffic pattern is compared to known attack patterns.</a:t>
            </a:r>
          </a:p>
          <a:p>
            <a:pPr lvl="1">
              <a:lnSpc>
                <a:spcPct val="90000"/>
              </a:lnSpc>
            </a:pPr>
            <a:r>
              <a:rPr lang="en-US" i="1" dirty="0" smtClean="0"/>
              <a:t>For anomaly detection </a:t>
            </a:r>
            <a:endParaRPr lang="en-US" i="1" dirty="0" smtClean="0"/>
          </a:p>
          <a:p>
            <a:pPr lvl="2">
              <a:lnSpc>
                <a:spcPct val="90000"/>
              </a:lnSpc>
            </a:pPr>
            <a:r>
              <a:rPr lang="en-US" dirty="0" smtClean="0"/>
              <a:t>the </a:t>
            </a:r>
            <a:r>
              <a:rPr lang="en-US" dirty="0" smtClean="0"/>
              <a:t>traffic pattern is compared to the historical baseline of itself.</a:t>
            </a:r>
          </a:p>
          <a:p>
            <a:r>
              <a:rPr lang="en-US" dirty="0" smtClean="0"/>
              <a:t>Intrusion detectors must </a:t>
            </a:r>
            <a:r>
              <a:rPr lang="en-US" dirty="0" smtClean="0"/>
              <a:t>have </a:t>
            </a:r>
            <a:r>
              <a:rPr lang="en-US" dirty="0" smtClean="0"/>
              <a:t>some </a:t>
            </a:r>
            <a:r>
              <a:rPr lang="en-US" dirty="0" smtClean="0"/>
              <a:t>sort of :</a:t>
            </a:r>
            <a:endParaRPr lang="en-US" dirty="0" smtClean="0"/>
          </a:p>
          <a:p>
            <a:pPr lvl="1"/>
            <a:r>
              <a:rPr lang="en-US" dirty="0" smtClean="0"/>
              <a:t>S</a:t>
            </a:r>
            <a:r>
              <a:rPr lang="en-US" dirty="0" smtClean="0"/>
              <a:t>ensor </a:t>
            </a:r>
            <a:r>
              <a:rPr lang="en-US" dirty="0" smtClean="0"/>
              <a:t>to detect attacks</a:t>
            </a:r>
          </a:p>
          <a:p>
            <a:pPr lvl="1"/>
            <a:r>
              <a:rPr lang="en-US" dirty="0" smtClean="0"/>
              <a:t>Managers to do sensor fusion</a:t>
            </a:r>
          </a:p>
          <a:p>
            <a:pPr lvl="1"/>
            <a:r>
              <a:rPr lang="en-US" dirty="0" smtClean="0"/>
              <a:t>Databases for storing events for later analysis</a:t>
            </a:r>
          </a:p>
          <a:p>
            <a:pPr lvl="1"/>
            <a:r>
              <a:rPr lang="en-US" dirty="0" smtClean="0"/>
              <a:t>Tools for offline reporting and analysis</a:t>
            </a:r>
          </a:p>
          <a:p>
            <a:pPr lvl="1"/>
            <a:r>
              <a:rPr lang="en-US" dirty="0" smtClean="0"/>
              <a:t>A control console so that the analyst can modify intrusion detection actions.</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Security Tactics: Detecting Attacks</a:t>
            </a:r>
            <a:endParaRPr lang="en-US" sz="4000" dirty="0"/>
          </a:p>
        </p:txBody>
      </p:sp>
      <p:sp>
        <p:nvSpPr>
          <p:cNvPr id="5" name="Slide Number Placeholder 4"/>
          <p:cNvSpPr>
            <a:spLocks noGrp="1"/>
          </p:cNvSpPr>
          <p:nvPr>
            <p:ph type="sldNum" sz="quarter" idx="12"/>
          </p:nvPr>
        </p:nvSpPr>
        <p:spPr>
          <a:xfrm>
            <a:off x="8534400" y="6248400"/>
            <a:ext cx="457200" cy="457200"/>
          </a:xfrm>
        </p:spPr>
        <p:txBody>
          <a:bodyPr/>
          <a:lstStyle/>
          <a:p>
            <a:fld id="{281324FE-EB84-4320-8BD6-0343EE92F123}"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152400" y="914400"/>
            <a:ext cx="8839200" cy="5410200"/>
          </a:xfrm>
        </p:spPr>
        <p:txBody>
          <a:bodyPr/>
          <a:lstStyle/>
          <a:p>
            <a:r>
              <a:rPr lang="en-US" dirty="0" smtClean="0"/>
              <a:t>Tactics involved in recovering from an attack can be divided into </a:t>
            </a:r>
          </a:p>
          <a:p>
            <a:pPr lvl="1"/>
            <a:r>
              <a:rPr lang="en-US" dirty="0" smtClean="0"/>
              <a:t>those concerned with restoring state and </a:t>
            </a:r>
          </a:p>
          <a:p>
            <a:pPr lvl="1"/>
            <a:r>
              <a:rPr lang="en-US" dirty="0" smtClean="0"/>
              <a:t>those concerned with attacker identification (for either preventive or punitive purposes).</a:t>
            </a:r>
          </a:p>
          <a:p>
            <a:r>
              <a:rPr lang="en-US" dirty="0" smtClean="0"/>
              <a:t>Tactics concerned with restoring state</a:t>
            </a:r>
          </a:p>
          <a:p>
            <a:pPr lvl="1"/>
            <a:r>
              <a:rPr lang="en-US" i="1" dirty="0" smtClean="0"/>
              <a:t>These overlap with availability tactics </a:t>
            </a:r>
            <a:r>
              <a:rPr lang="en-US" dirty="0" smtClean="0"/>
              <a:t>- since they are both concerned with recovering a consistent state from an inconsistent state</a:t>
            </a:r>
          </a:p>
          <a:p>
            <a:pPr lvl="1"/>
            <a:r>
              <a:rPr lang="en-US" dirty="0" smtClean="0"/>
              <a:t>Special attention is paid to maintaining redundant copies of system administrative data like passwords, access control lists, domain name services and user profile data.</a:t>
            </a:r>
          </a:p>
          <a:p>
            <a:r>
              <a:rPr lang="en-US" dirty="0" smtClean="0"/>
              <a:t>Those concerned with attacker identification</a:t>
            </a:r>
          </a:p>
          <a:p>
            <a:pPr lvl="1"/>
            <a:r>
              <a:rPr lang="en-US" dirty="0" smtClean="0"/>
              <a:t>Maintain an </a:t>
            </a:r>
            <a:r>
              <a:rPr lang="en-US" i="1" dirty="0" smtClean="0"/>
              <a:t>audit trail </a:t>
            </a:r>
            <a:r>
              <a:rPr lang="en-US" dirty="0" smtClean="0"/>
              <a:t>- an audit trail is a copy of each transaction applied to the data in the system together with identifying information.</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Security Tactics: Recovering from Attacks</a:t>
            </a:r>
            <a:endParaRPr lang="en-US" sz="4000" dirty="0"/>
          </a:p>
        </p:txBody>
      </p:sp>
      <p:sp>
        <p:nvSpPr>
          <p:cNvPr id="5" name="Slide Number Placeholder 4"/>
          <p:cNvSpPr>
            <a:spLocks noGrp="1"/>
          </p:cNvSpPr>
          <p:nvPr>
            <p:ph type="sldNum" sz="quarter" idx="12"/>
          </p:nvPr>
        </p:nvSpPr>
        <p:spPr/>
        <p:txBody>
          <a:bodyPr/>
          <a:lstStyle/>
          <a:p>
            <a:fld id="{281324FE-EB84-4320-8BD6-0343EE92F123}"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Summary of Security Tactics</a:t>
            </a:r>
            <a:endParaRPr lang="en-US" sz="4000" dirty="0"/>
          </a:p>
        </p:txBody>
      </p:sp>
      <p:pic>
        <p:nvPicPr>
          <p:cNvPr id="5" name="Picture 2"/>
          <p:cNvPicPr>
            <a:picLocks noChangeAspect="1" noChangeArrowheads="1"/>
          </p:cNvPicPr>
          <p:nvPr/>
        </p:nvPicPr>
        <p:blipFill>
          <a:blip r:embed="rId2"/>
          <a:srcRect/>
          <a:stretch>
            <a:fillRect/>
          </a:stretch>
        </p:blipFill>
        <p:spPr bwMode="auto">
          <a:xfrm>
            <a:off x="152400" y="914400"/>
            <a:ext cx="8848788" cy="55626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281324FE-EB84-4320-8BD6-0343EE92F123}"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228600" y="914400"/>
            <a:ext cx="8458200" cy="5715000"/>
          </a:xfrm>
        </p:spPr>
        <p:txBody>
          <a:bodyPr/>
          <a:lstStyle/>
          <a:p>
            <a:pPr>
              <a:lnSpc>
                <a:spcPct val="90000"/>
              </a:lnSpc>
            </a:pPr>
            <a:r>
              <a:rPr lang="en-US" sz="2800" dirty="0" smtClean="0"/>
              <a:t>The goal of a </a:t>
            </a:r>
            <a:r>
              <a:rPr lang="en-US" sz="2800" i="1" dirty="0" smtClean="0"/>
              <a:t>testing </a:t>
            </a:r>
            <a:r>
              <a:rPr lang="en-US" sz="2800" dirty="0" smtClean="0"/>
              <a:t> is to discover faults which requires that input be provided and that output be captured.</a:t>
            </a:r>
          </a:p>
          <a:p>
            <a:pPr>
              <a:lnSpc>
                <a:spcPct val="90000"/>
              </a:lnSpc>
            </a:pPr>
            <a:r>
              <a:rPr lang="en-US" sz="2800" dirty="0" smtClean="0"/>
              <a:t>The </a:t>
            </a:r>
            <a:r>
              <a:rPr lang="en-US" sz="2800" dirty="0" smtClean="0"/>
              <a:t>goal of </a:t>
            </a:r>
            <a:r>
              <a:rPr lang="en-US" sz="2800" i="1" dirty="0" smtClean="0"/>
              <a:t>testability tactics </a:t>
            </a:r>
            <a:r>
              <a:rPr lang="en-US" sz="2800" dirty="0" smtClean="0"/>
              <a:t>is to allow for easier testing when an increment of software development is completed.</a:t>
            </a:r>
          </a:p>
          <a:p>
            <a:pPr>
              <a:lnSpc>
                <a:spcPct val="90000"/>
              </a:lnSpc>
            </a:pPr>
            <a:endParaRPr lang="en-US" sz="2800" dirty="0" smtClean="0"/>
          </a:p>
          <a:p>
            <a:pPr>
              <a:lnSpc>
                <a:spcPct val="90000"/>
              </a:lnSpc>
            </a:pPr>
            <a:endParaRPr lang="en-US" sz="2800" dirty="0" smtClean="0"/>
          </a:p>
          <a:p>
            <a:pPr>
              <a:lnSpc>
                <a:spcPct val="90000"/>
              </a:lnSpc>
            </a:pPr>
            <a:endParaRPr lang="en-US" sz="2800" dirty="0" smtClean="0"/>
          </a:p>
          <a:p>
            <a:pPr>
              <a:lnSpc>
                <a:spcPct val="90000"/>
              </a:lnSpc>
            </a:pPr>
            <a:endParaRPr lang="en-US" sz="2800" dirty="0" smtClean="0"/>
          </a:p>
          <a:p>
            <a:pPr>
              <a:lnSpc>
                <a:spcPct val="90000"/>
              </a:lnSpc>
            </a:pPr>
            <a:endParaRPr lang="en-US" sz="2800" dirty="0" smtClean="0"/>
          </a:p>
          <a:p>
            <a:pPr>
              <a:lnSpc>
                <a:spcPct val="90000"/>
              </a:lnSpc>
            </a:pPr>
            <a:r>
              <a:rPr lang="en-US" sz="2800" dirty="0" smtClean="0"/>
              <a:t>Two categories of tactics for testing are:</a:t>
            </a:r>
          </a:p>
          <a:p>
            <a:pPr lvl="1">
              <a:lnSpc>
                <a:spcPct val="90000"/>
              </a:lnSpc>
            </a:pPr>
            <a:r>
              <a:rPr lang="en-US" dirty="0" smtClean="0"/>
              <a:t>Providing input and capturing output</a:t>
            </a:r>
          </a:p>
          <a:p>
            <a:pPr lvl="1">
              <a:lnSpc>
                <a:spcPct val="90000"/>
              </a:lnSpc>
            </a:pPr>
            <a:r>
              <a:rPr lang="en-US" dirty="0" smtClean="0"/>
              <a:t>Internal monitoring</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Testability Tactics</a:t>
            </a:r>
            <a:endParaRPr lang="en-US" sz="4000" dirty="0"/>
          </a:p>
        </p:txBody>
      </p:sp>
      <p:grpSp>
        <p:nvGrpSpPr>
          <p:cNvPr id="5" name="Group 4"/>
          <p:cNvGrpSpPr/>
          <p:nvPr/>
        </p:nvGrpSpPr>
        <p:grpSpPr>
          <a:xfrm>
            <a:off x="838200" y="2743202"/>
            <a:ext cx="6553200" cy="1505127"/>
            <a:chOff x="2438400" y="3505200"/>
            <a:chExt cx="6248400" cy="1116070"/>
          </a:xfrm>
        </p:grpSpPr>
        <p:sp>
          <p:nvSpPr>
            <p:cNvPr id="6" name="Rectangle 4"/>
            <p:cNvSpPr>
              <a:spLocks noChangeArrowheads="1"/>
            </p:cNvSpPr>
            <p:nvPr/>
          </p:nvSpPr>
          <p:spPr bwMode="auto">
            <a:xfrm>
              <a:off x="4267200" y="3505200"/>
              <a:ext cx="1447800" cy="1066800"/>
            </a:xfrm>
            <a:prstGeom prst="rect">
              <a:avLst/>
            </a:prstGeom>
            <a:solidFill>
              <a:schemeClr val="accent1"/>
            </a:solidFill>
            <a:ln w="9525">
              <a:solidFill>
                <a:schemeClr val="tx1"/>
              </a:solidFill>
              <a:miter lim="800000"/>
              <a:headEnd/>
              <a:tailEnd/>
            </a:ln>
          </p:spPr>
          <p:txBody>
            <a:bodyPr wrap="none" anchor="ctr"/>
            <a:lstStyle/>
            <a:p>
              <a:pPr algn="ctr"/>
              <a:r>
                <a:rPr lang="en-US" sz="2400" dirty="0"/>
                <a:t>Tactics</a:t>
              </a:r>
            </a:p>
            <a:p>
              <a:pPr algn="ctr"/>
              <a:r>
                <a:rPr lang="en-US" sz="2400" dirty="0"/>
                <a:t>to Control</a:t>
              </a:r>
            </a:p>
            <a:p>
              <a:pPr algn="ctr"/>
              <a:r>
                <a:rPr lang="en-US" sz="2400" dirty="0"/>
                <a:t>Testability</a:t>
              </a:r>
            </a:p>
          </p:txBody>
        </p:sp>
        <p:sp>
          <p:nvSpPr>
            <p:cNvPr id="7" name="Line 5"/>
            <p:cNvSpPr>
              <a:spLocks noChangeShapeType="1"/>
            </p:cNvSpPr>
            <p:nvPr/>
          </p:nvSpPr>
          <p:spPr bwMode="auto">
            <a:xfrm>
              <a:off x="2438400" y="4038600"/>
              <a:ext cx="1828800" cy="0"/>
            </a:xfrm>
            <a:prstGeom prst="line">
              <a:avLst/>
            </a:prstGeom>
            <a:noFill/>
            <a:ln w="9525">
              <a:solidFill>
                <a:schemeClr val="tx1"/>
              </a:solidFill>
              <a:round/>
              <a:headEnd/>
              <a:tailEnd type="triangle" w="med" len="med"/>
            </a:ln>
          </p:spPr>
          <p:txBody>
            <a:bodyPr/>
            <a:lstStyle/>
            <a:p>
              <a:endParaRPr lang="en-US" sz="2400"/>
            </a:p>
          </p:txBody>
        </p:sp>
        <p:sp>
          <p:nvSpPr>
            <p:cNvPr id="8" name="Line 6"/>
            <p:cNvSpPr>
              <a:spLocks noChangeShapeType="1"/>
            </p:cNvSpPr>
            <p:nvPr/>
          </p:nvSpPr>
          <p:spPr bwMode="auto">
            <a:xfrm>
              <a:off x="5715000" y="4038600"/>
              <a:ext cx="1676400" cy="0"/>
            </a:xfrm>
            <a:prstGeom prst="line">
              <a:avLst/>
            </a:prstGeom>
            <a:noFill/>
            <a:ln w="9525">
              <a:solidFill>
                <a:schemeClr val="tx1"/>
              </a:solidFill>
              <a:round/>
              <a:headEnd/>
              <a:tailEnd type="triangle" w="med" len="med"/>
            </a:ln>
          </p:spPr>
          <p:txBody>
            <a:bodyPr/>
            <a:lstStyle/>
            <a:p>
              <a:endParaRPr lang="en-US" sz="2400"/>
            </a:p>
          </p:txBody>
        </p:sp>
        <p:sp>
          <p:nvSpPr>
            <p:cNvPr id="9" name="Text Box 7"/>
            <p:cNvSpPr txBox="1">
              <a:spLocks noChangeArrowheads="1"/>
            </p:cNvSpPr>
            <p:nvPr/>
          </p:nvSpPr>
          <p:spPr bwMode="auto">
            <a:xfrm>
              <a:off x="2667000" y="3731211"/>
              <a:ext cx="1447742" cy="890059"/>
            </a:xfrm>
            <a:prstGeom prst="rect">
              <a:avLst/>
            </a:prstGeom>
            <a:noFill/>
            <a:ln w="9525">
              <a:noFill/>
              <a:miter lim="800000"/>
              <a:headEnd/>
              <a:tailEnd/>
            </a:ln>
          </p:spPr>
          <p:txBody>
            <a:bodyPr wrap="none">
              <a:spAutoFit/>
            </a:bodyPr>
            <a:lstStyle/>
            <a:p>
              <a:r>
                <a:rPr lang="en-US" sz="2400" dirty="0"/>
                <a:t>Completion</a:t>
              </a:r>
            </a:p>
            <a:p>
              <a:r>
                <a:rPr lang="en-US" sz="2400" dirty="0"/>
                <a:t>of an</a:t>
              </a:r>
            </a:p>
            <a:p>
              <a:r>
                <a:rPr lang="en-US" sz="2400" dirty="0"/>
                <a:t>Increment</a:t>
              </a:r>
            </a:p>
          </p:txBody>
        </p:sp>
        <p:sp>
          <p:nvSpPr>
            <p:cNvPr id="10" name="Text Box 8"/>
            <p:cNvSpPr txBox="1">
              <a:spLocks noChangeArrowheads="1"/>
            </p:cNvSpPr>
            <p:nvPr/>
          </p:nvSpPr>
          <p:spPr bwMode="auto">
            <a:xfrm>
              <a:off x="6172200" y="3731213"/>
              <a:ext cx="2514600" cy="616195"/>
            </a:xfrm>
            <a:prstGeom prst="rect">
              <a:avLst/>
            </a:prstGeom>
            <a:noFill/>
            <a:ln w="9525">
              <a:noFill/>
              <a:miter lim="800000"/>
              <a:headEnd/>
              <a:tailEnd/>
            </a:ln>
          </p:spPr>
          <p:txBody>
            <a:bodyPr>
              <a:spAutoFit/>
            </a:bodyPr>
            <a:lstStyle/>
            <a:p>
              <a:r>
                <a:rPr lang="en-US" sz="2400" dirty="0"/>
                <a:t>Faults</a:t>
              </a:r>
            </a:p>
            <a:p>
              <a:r>
                <a:rPr lang="en-US" sz="2400" dirty="0"/>
                <a:t>Detected</a:t>
              </a:r>
            </a:p>
          </p:txBody>
        </p:sp>
      </p:grpSp>
      <p:sp>
        <p:nvSpPr>
          <p:cNvPr id="11" name="Slide Number Placeholder 10"/>
          <p:cNvSpPr>
            <a:spLocks noGrp="1"/>
          </p:cNvSpPr>
          <p:nvPr>
            <p:ph type="sldNum" sz="quarter" idx="12"/>
          </p:nvPr>
        </p:nvSpPr>
        <p:spPr/>
        <p:txBody>
          <a:bodyPr/>
          <a:lstStyle/>
          <a:p>
            <a:fld id="{281324FE-EB84-4320-8BD6-0343EE92F123}"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76200" y="762000"/>
            <a:ext cx="8839200" cy="5867400"/>
          </a:xfrm>
        </p:spPr>
        <p:txBody>
          <a:bodyPr>
            <a:normAutofit lnSpcReduction="10000"/>
          </a:bodyPr>
          <a:lstStyle/>
          <a:p>
            <a:pPr>
              <a:lnSpc>
                <a:spcPct val="90000"/>
              </a:lnSpc>
            </a:pPr>
            <a:r>
              <a:rPr lang="en-US" sz="2800" b="1" i="1" dirty="0" smtClean="0"/>
              <a:t>Input /Output</a:t>
            </a:r>
          </a:p>
          <a:p>
            <a:pPr lvl="1">
              <a:lnSpc>
                <a:spcPct val="90000"/>
              </a:lnSpc>
            </a:pPr>
            <a:r>
              <a:rPr lang="en-US" i="1" dirty="0" smtClean="0"/>
              <a:t>Record/Playback</a:t>
            </a:r>
            <a:r>
              <a:rPr lang="en-US" dirty="0" smtClean="0"/>
              <a:t> – capturing information crossing an interface and using it as input into </a:t>
            </a:r>
            <a:r>
              <a:rPr lang="en-US" dirty="0" smtClean="0"/>
              <a:t>an </a:t>
            </a:r>
            <a:r>
              <a:rPr lang="en-US" dirty="0" smtClean="0"/>
              <a:t>automated test </a:t>
            </a:r>
            <a:r>
              <a:rPr lang="en-US" dirty="0" smtClean="0"/>
              <a:t>framework/</a:t>
            </a:r>
            <a:r>
              <a:rPr lang="en-US" dirty="0" smtClean="0"/>
              <a:t> test harness.</a:t>
            </a:r>
            <a:endParaRPr lang="en-US" dirty="0" smtClean="0"/>
          </a:p>
          <a:p>
            <a:pPr lvl="1">
              <a:lnSpc>
                <a:spcPct val="90000"/>
              </a:lnSpc>
            </a:pPr>
            <a:r>
              <a:rPr lang="en-US" i="1" dirty="0" smtClean="0"/>
              <a:t>Separate interface from implementation</a:t>
            </a:r>
            <a:r>
              <a:rPr lang="en-US" dirty="0" smtClean="0"/>
              <a:t> – allows substitution of implementations for various testing purposes</a:t>
            </a:r>
          </a:p>
          <a:p>
            <a:pPr lvl="1">
              <a:lnSpc>
                <a:spcPct val="90000"/>
              </a:lnSpc>
            </a:pPr>
            <a:r>
              <a:rPr lang="en-US" i="1" dirty="0" smtClean="0"/>
              <a:t>Specialize access routes/interfaces</a:t>
            </a:r>
            <a:r>
              <a:rPr lang="en-US" dirty="0" smtClean="0"/>
              <a:t> – </a:t>
            </a:r>
            <a:r>
              <a:rPr lang="en-US" dirty="0" smtClean="0"/>
              <a:t>Having specialized testing interfaces </a:t>
            </a:r>
            <a:r>
              <a:rPr lang="en-US" dirty="0" smtClean="0"/>
              <a:t>allows </a:t>
            </a:r>
            <a:r>
              <a:rPr lang="en-US" dirty="0" smtClean="0"/>
              <a:t>the capturing or specification of variable values for a component through a test harness as well as independently from its normal execution.</a:t>
            </a:r>
          </a:p>
          <a:p>
            <a:pPr>
              <a:lnSpc>
                <a:spcPct val="90000"/>
              </a:lnSpc>
            </a:pPr>
            <a:r>
              <a:rPr lang="en-US" sz="2800" b="1" i="1" dirty="0" smtClean="0"/>
              <a:t>Internal </a:t>
            </a:r>
            <a:r>
              <a:rPr lang="en-US" sz="2800" b="1" i="1" dirty="0" smtClean="0"/>
              <a:t>Monitoring </a:t>
            </a:r>
            <a:r>
              <a:rPr lang="en-US" sz="2800" b="1" dirty="0" smtClean="0"/>
              <a:t>- </a:t>
            </a:r>
            <a:r>
              <a:rPr lang="en-US" sz="2400" dirty="0" smtClean="0"/>
              <a:t>A component can implement tactics based on internal state to support the testing process</a:t>
            </a:r>
            <a:r>
              <a:rPr lang="en-US" sz="2400" dirty="0" smtClean="0"/>
              <a:t>.</a:t>
            </a:r>
            <a:endParaRPr lang="en-US" sz="2400" b="1" dirty="0" smtClean="0"/>
          </a:p>
          <a:p>
            <a:pPr lvl="1"/>
            <a:r>
              <a:rPr lang="en-US" sz="2200" i="1" dirty="0" smtClean="0"/>
              <a:t>Built-in monitors</a:t>
            </a:r>
            <a:r>
              <a:rPr lang="en-US" sz="2200" dirty="0" smtClean="0"/>
              <a:t> </a:t>
            </a:r>
          </a:p>
          <a:p>
            <a:pPr lvl="2"/>
            <a:r>
              <a:rPr lang="en-US" sz="2400" dirty="0" smtClean="0"/>
              <a:t> The component can maintain state, performance load, capacity, security, or other information accessible through an interface.</a:t>
            </a:r>
          </a:p>
          <a:p>
            <a:pPr lvl="2"/>
            <a:r>
              <a:rPr lang="en-US" sz="2400" dirty="0" smtClean="0"/>
              <a:t>This interface can be a permanent interface of the component or it can be introduced temporarily via an instrumentation technique (e.g., aspect-oriented programming , via preprocessor macros, …)</a:t>
            </a:r>
          </a:p>
        </p:txBody>
      </p:sp>
      <p:sp>
        <p:nvSpPr>
          <p:cNvPr id="4" name="Round Diagonal Corner Rectangle 3"/>
          <p:cNvSpPr/>
          <p:nvPr/>
        </p:nvSpPr>
        <p:spPr>
          <a:xfrm>
            <a:off x="457200" y="1524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Testability Tactics…</a:t>
            </a:r>
            <a:endParaRPr lang="en-US" sz="4000" dirty="0"/>
          </a:p>
        </p:txBody>
      </p:sp>
      <p:sp>
        <p:nvSpPr>
          <p:cNvPr id="5" name="Slide Number Placeholder 4"/>
          <p:cNvSpPr>
            <a:spLocks noGrp="1"/>
          </p:cNvSpPr>
          <p:nvPr>
            <p:ph type="sldNum" sz="quarter" idx="12"/>
          </p:nvPr>
        </p:nvSpPr>
        <p:spPr/>
        <p:txBody>
          <a:bodyPr/>
          <a:lstStyle/>
          <a:p>
            <a:fld id="{281324FE-EB84-4320-8BD6-0343EE92F123}"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21" name="Text Box 17"/>
          <p:cNvSpPr txBox="1">
            <a:spLocks noChangeArrowheads="1"/>
          </p:cNvSpPr>
          <p:nvPr/>
        </p:nvSpPr>
        <p:spPr bwMode="auto">
          <a:xfrm>
            <a:off x="7239000" y="2286000"/>
            <a:ext cx="184150" cy="366713"/>
          </a:xfrm>
          <a:prstGeom prst="rect">
            <a:avLst/>
          </a:prstGeom>
          <a:noFill/>
          <a:ln w="9525">
            <a:noFill/>
            <a:miter lim="800000"/>
            <a:headEnd/>
            <a:tailEnd/>
          </a:ln>
        </p:spPr>
        <p:txBody>
          <a:bodyPr wrap="none">
            <a:spAutoFit/>
          </a:bodyPr>
          <a:lstStyle/>
          <a:p>
            <a:endParaRPr lang="en-US"/>
          </a:p>
        </p:txBody>
      </p:sp>
      <p:sp>
        <p:nvSpPr>
          <p:cNvPr id="64528" name="Text Box 25"/>
          <p:cNvSpPr txBox="1">
            <a:spLocks noChangeArrowheads="1"/>
          </p:cNvSpPr>
          <p:nvPr/>
        </p:nvSpPr>
        <p:spPr bwMode="auto">
          <a:xfrm>
            <a:off x="6553200" y="2133600"/>
            <a:ext cx="184150" cy="366713"/>
          </a:xfrm>
          <a:prstGeom prst="rect">
            <a:avLst/>
          </a:prstGeom>
          <a:noFill/>
          <a:ln w="9525">
            <a:noFill/>
            <a:miter lim="800000"/>
            <a:headEnd/>
            <a:tailEnd/>
          </a:ln>
        </p:spPr>
        <p:txBody>
          <a:bodyPr wrap="none">
            <a:spAutoFit/>
          </a:bodyPr>
          <a:lstStyle/>
          <a:p>
            <a:endParaRPr lang="en-US"/>
          </a:p>
        </p:txBody>
      </p:sp>
      <p:sp>
        <p:nvSpPr>
          <p:cNvPr id="20" name="Round Diagonal Corner Rectangle 19"/>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Summary of Testability Tactics</a:t>
            </a:r>
            <a:endParaRPr lang="en-US" sz="4000" dirty="0"/>
          </a:p>
        </p:txBody>
      </p:sp>
      <p:pic>
        <p:nvPicPr>
          <p:cNvPr id="4098" name="Picture 2"/>
          <p:cNvPicPr>
            <a:picLocks noChangeAspect="1" noChangeArrowheads="1"/>
          </p:cNvPicPr>
          <p:nvPr/>
        </p:nvPicPr>
        <p:blipFill>
          <a:blip r:embed="rId2"/>
          <a:srcRect/>
          <a:stretch>
            <a:fillRect/>
          </a:stretch>
        </p:blipFill>
        <p:spPr bwMode="auto">
          <a:xfrm>
            <a:off x="304800" y="1143000"/>
            <a:ext cx="8485860" cy="52578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281324FE-EB84-4320-8BD6-0343EE92F123}"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990600"/>
            <a:ext cx="8763000" cy="5486400"/>
          </a:xfrm>
        </p:spPr>
        <p:txBody>
          <a:bodyPr>
            <a:normAutofit lnSpcReduction="10000"/>
          </a:bodyPr>
          <a:lstStyle/>
          <a:p>
            <a:r>
              <a:rPr lang="en-US" sz="2800" dirty="0" smtClean="0"/>
              <a:t>In lecture #6 we have seen how to characterize a number of system quality attributes in terms of a collection of scenarios in order </a:t>
            </a:r>
            <a:r>
              <a:rPr lang="en-US" sz="2800" i="1" dirty="0" smtClean="0"/>
              <a:t>to understand </a:t>
            </a:r>
            <a:r>
              <a:rPr lang="en-US" sz="2800" dirty="0" smtClean="0"/>
              <a:t>them.</a:t>
            </a:r>
          </a:p>
          <a:p>
            <a:r>
              <a:rPr lang="en-US" sz="2800" dirty="0" smtClean="0"/>
              <a:t>Understanding what is meant by a quality attribute enables you </a:t>
            </a:r>
            <a:r>
              <a:rPr lang="en-US" sz="2800" i="1" dirty="0" smtClean="0"/>
              <a:t>to elicit </a:t>
            </a:r>
            <a:r>
              <a:rPr lang="en-US" sz="2800" dirty="0" smtClean="0"/>
              <a:t>the quality requirements but provides no help in understanding </a:t>
            </a:r>
            <a:r>
              <a:rPr lang="en-US" sz="2800" i="1" dirty="0" smtClean="0"/>
              <a:t>how to achieve </a:t>
            </a:r>
            <a:r>
              <a:rPr lang="en-US" sz="2800" dirty="0" smtClean="0"/>
              <a:t>them.</a:t>
            </a:r>
          </a:p>
          <a:p>
            <a:r>
              <a:rPr lang="en-US" sz="2800" dirty="0" smtClean="0"/>
              <a:t>In this lecture we provide architectural guidance for the achievement of each of the six system quality attributes that we have elaborated.</a:t>
            </a:r>
          </a:p>
          <a:p>
            <a:pPr>
              <a:lnSpc>
                <a:spcPts val="2800"/>
              </a:lnSpc>
            </a:pPr>
            <a:r>
              <a:rPr lang="en-US" dirty="0" smtClean="0"/>
              <a:t>A system design is a collection of design decisions</a:t>
            </a:r>
          </a:p>
          <a:p>
            <a:pPr lvl="1">
              <a:lnSpc>
                <a:spcPts val="2800"/>
              </a:lnSpc>
            </a:pPr>
            <a:r>
              <a:rPr lang="en-US" dirty="0" smtClean="0"/>
              <a:t>Some ensure achievement of the system functionality</a:t>
            </a:r>
          </a:p>
          <a:p>
            <a:pPr lvl="1">
              <a:lnSpc>
                <a:spcPts val="2800"/>
              </a:lnSpc>
            </a:pPr>
            <a:r>
              <a:rPr lang="en-US" dirty="0" smtClean="0"/>
              <a:t>Others help control the quality attribute responses (which we call the tactics</a:t>
            </a:r>
            <a:r>
              <a:rPr lang="en-US" dirty="0" smtClean="0"/>
              <a:t>)</a:t>
            </a:r>
            <a:endParaRPr lang="en-US" dirty="0" smtClean="0"/>
          </a:p>
        </p:txBody>
      </p:sp>
      <p:sp>
        <p:nvSpPr>
          <p:cNvPr id="4" name="Round Diagonal Corner Rectangle 3"/>
          <p:cNvSpPr/>
          <p:nvPr/>
        </p:nvSpPr>
        <p:spPr>
          <a:xfrm>
            <a:off x="457200" y="2286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Introduction</a:t>
            </a:r>
            <a:endParaRPr lang="en-US" sz="4000" dirty="0"/>
          </a:p>
        </p:txBody>
      </p:sp>
      <p:sp>
        <p:nvSpPr>
          <p:cNvPr id="5" name="Slide Number Placeholder 4"/>
          <p:cNvSpPr>
            <a:spLocks noGrp="1"/>
          </p:cNvSpPr>
          <p:nvPr>
            <p:ph type="sldNum" sz="quarter" idx="12"/>
          </p:nvPr>
        </p:nvSpPr>
        <p:spPr>
          <a:xfrm>
            <a:off x="8534400" y="6248400"/>
            <a:ext cx="457200" cy="457200"/>
          </a:xfrm>
        </p:spPr>
        <p:txBody>
          <a:bodyPr/>
          <a:lstStyle/>
          <a:p>
            <a:fld id="{281324FE-EB84-4320-8BD6-0343EE92F123}"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body" idx="1"/>
          </p:nvPr>
        </p:nvSpPr>
        <p:spPr>
          <a:xfrm>
            <a:off x="228600" y="914400"/>
            <a:ext cx="8686800" cy="5791200"/>
          </a:xfrm>
        </p:spPr>
        <p:txBody>
          <a:bodyPr>
            <a:normAutofit lnSpcReduction="10000"/>
          </a:bodyPr>
          <a:lstStyle/>
          <a:p>
            <a:r>
              <a:rPr lang="en-US" dirty="0" smtClean="0"/>
              <a:t>Usability is concerned with how easy it is for the user to accomplish a desired task and the kind of support the system provides.</a:t>
            </a:r>
          </a:p>
          <a:p>
            <a:endParaRPr lang="en-US" dirty="0" smtClean="0"/>
          </a:p>
          <a:p>
            <a:endParaRPr lang="en-US" dirty="0" smtClean="0"/>
          </a:p>
          <a:p>
            <a:endParaRPr lang="en-US" dirty="0" smtClean="0"/>
          </a:p>
          <a:p>
            <a:r>
              <a:rPr lang="en-US" dirty="0" smtClean="0"/>
              <a:t>Two </a:t>
            </a:r>
            <a:r>
              <a:rPr lang="en-US" dirty="0" smtClean="0"/>
              <a:t>categories of tactics are available </a:t>
            </a:r>
          </a:p>
          <a:p>
            <a:pPr lvl="1"/>
            <a:r>
              <a:rPr lang="en-US" dirty="0" smtClean="0"/>
              <a:t>Runtime tactics</a:t>
            </a:r>
          </a:p>
          <a:p>
            <a:pPr lvl="1"/>
            <a:r>
              <a:rPr lang="en-US" dirty="0" smtClean="0"/>
              <a:t>Design time tactics</a:t>
            </a:r>
          </a:p>
          <a:p>
            <a:pPr marL="274320" lvl="1" indent="-274320">
              <a:spcBef>
                <a:spcPts val="580"/>
              </a:spcBef>
              <a:buClr>
                <a:schemeClr val="accent1"/>
              </a:buClr>
            </a:pPr>
            <a:r>
              <a:rPr lang="en-US" sz="2800" b="1" dirty="0" smtClean="0"/>
              <a:t>Runtime tactics</a:t>
            </a:r>
          </a:p>
          <a:p>
            <a:pPr lvl="1"/>
            <a:r>
              <a:rPr lang="en-US" sz="2600" dirty="0" smtClean="0"/>
              <a:t>Once a system is executing, usability is enhanced by giving the user feedback as to what the system is doing and by providing the user with the ability to issue usability-based commands. For example, </a:t>
            </a:r>
            <a:r>
              <a:rPr lang="en-US" sz="2600" i="1" dirty="0" smtClean="0"/>
              <a:t>cancel, undo, aggregate</a:t>
            </a:r>
            <a:r>
              <a:rPr lang="en-US" sz="2600" dirty="0" smtClean="0"/>
              <a:t>, and </a:t>
            </a:r>
            <a:r>
              <a:rPr lang="en-US" sz="2600" i="1" dirty="0" smtClean="0"/>
              <a:t>show</a:t>
            </a:r>
            <a:r>
              <a:rPr lang="en-US" sz="2600" dirty="0" smtClean="0"/>
              <a:t> multiple views support the user in either error correction or more efficient operations.</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Usability Tactics</a:t>
            </a:r>
            <a:endParaRPr lang="en-US" sz="4000" dirty="0"/>
          </a:p>
        </p:txBody>
      </p:sp>
      <p:grpSp>
        <p:nvGrpSpPr>
          <p:cNvPr id="5" name="Group 4"/>
          <p:cNvGrpSpPr/>
          <p:nvPr/>
        </p:nvGrpSpPr>
        <p:grpSpPr>
          <a:xfrm>
            <a:off x="2438400" y="1857375"/>
            <a:ext cx="6248400" cy="1390650"/>
            <a:chOff x="2438400" y="3505200"/>
            <a:chExt cx="6248400" cy="1390650"/>
          </a:xfrm>
        </p:grpSpPr>
        <p:sp>
          <p:nvSpPr>
            <p:cNvPr id="6" name="Rectangle 4"/>
            <p:cNvSpPr>
              <a:spLocks noChangeArrowheads="1"/>
            </p:cNvSpPr>
            <p:nvPr/>
          </p:nvSpPr>
          <p:spPr bwMode="auto">
            <a:xfrm>
              <a:off x="4267200" y="3505200"/>
              <a:ext cx="1447800" cy="1066800"/>
            </a:xfrm>
            <a:prstGeom prst="rect">
              <a:avLst/>
            </a:prstGeom>
            <a:solidFill>
              <a:schemeClr val="bg1">
                <a:lumMod val="85000"/>
              </a:schemeClr>
            </a:solidFill>
            <a:ln w="9525">
              <a:solidFill>
                <a:schemeClr val="tx1"/>
              </a:solidFill>
              <a:miter lim="800000"/>
              <a:headEnd/>
              <a:tailEnd/>
            </a:ln>
          </p:spPr>
          <p:txBody>
            <a:bodyPr wrap="none" anchor="ctr"/>
            <a:lstStyle/>
            <a:p>
              <a:pPr algn="ctr"/>
              <a:r>
                <a:rPr lang="en-US" dirty="0"/>
                <a:t>Tactics</a:t>
              </a:r>
            </a:p>
            <a:p>
              <a:pPr algn="ctr"/>
              <a:r>
                <a:rPr lang="en-US" dirty="0"/>
                <a:t>to Control</a:t>
              </a:r>
            </a:p>
            <a:p>
              <a:pPr algn="ctr"/>
              <a:r>
                <a:rPr lang="en-US" dirty="0"/>
                <a:t>Usability</a:t>
              </a:r>
            </a:p>
          </p:txBody>
        </p:sp>
        <p:sp>
          <p:nvSpPr>
            <p:cNvPr id="7" name="Line 5"/>
            <p:cNvSpPr>
              <a:spLocks noChangeShapeType="1"/>
            </p:cNvSpPr>
            <p:nvPr/>
          </p:nvSpPr>
          <p:spPr bwMode="auto">
            <a:xfrm>
              <a:off x="2438400" y="4038600"/>
              <a:ext cx="1828800" cy="0"/>
            </a:xfrm>
            <a:prstGeom prst="line">
              <a:avLst/>
            </a:prstGeom>
            <a:noFill/>
            <a:ln w="9525">
              <a:solidFill>
                <a:schemeClr val="tx1"/>
              </a:solidFill>
              <a:round/>
              <a:headEnd/>
              <a:tailEnd type="triangle" w="med" len="med"/>
            </a:ln>
          </p:spPr>
          <p:txBody>
            <a:bodyPr/>
            <a:lstStyle/>
            <a:p>
              <a:endParaRPr lang="en-US"/>
            </a:p>
          </p:txBody>
        </p:sp>
        <p:sp>
          <p:nvSpPr>
            <p:cNvPr id="8" name="Line 6"/>
            <p:cNvSpPr>
              <a:spLocks noChangeShapeType="1"/>
            </p:cNvSpPr>
            <p:nvPr/>
          </p:nvSpPr>
          <p:spPr bwMode="auto">
            <a:xfrm>
              <a:off x="5715000" y="4038600"/>
              <a:ext cx="1676400" cy="0"/>
            </a:xfrm>
            <a:prstGeom prst="line">
              <a:avLst/>
            </a:prstGeom>
            <a:noFill/>
            <a:ln w="9525">
              <a:solidFill>
                <a:schemeClr val="tx1"/>
              </a:solidFill>
              <a:round/>
              <a:headEnd/>
              <a:tailEnd type="triangle" w="med" len="med"/>
            </a:ln>
          </p:spPr>
          <p:txBody>
            <a:bodyPr/>
            <a:lstStyle/>
            <a:p>
              <a:endParaRPr lang="en-US"/>
            </a:p>
          </p:txBody>
        </p:sp>
        <p:sp>
          <p:nvSpPr>
            <p:cNvPr id="9" name="Text Box 7"/>
            <p:cNvSpPr txBox="1">
              <a:spLocks noChangeArrowheads="1"/>
            </p:cNvSpPr>
            <p:nvPr/>
          </p:nvSpPr>
          <p:spPr bwMode="auto">
            <a:xfrm>
              <a:off x="2667000" y="3705225"/>
              <a:ext cx="1035050" cy="641350"/>
            </a:xfrm>
            <a:prstGeom prst="rect">
              <a:avLst/>
            </a:prstGeom>
            <a:noFill/>
            <a:ln w="9525">
              <a:noFill/>
              <a:miter lim="800000"/>
              <a:headEnd/>
              <a:tailEnd/>
            </a:ln>
          </p:spPr>
          <p:txBody>
            <a:bodyPr wrap="none">
              <a:spAutoFit/>
            </a:bodyPr>
            <a:lstStyle/>
            <a:p>
              <a:r>
                <a:rPr lang="en-US" dirty="0"/>
                <a:t>User</a:t>
              </a:r>
            </a:p>
            <a:p>
              <a:r>
                <a:rPr lang="en-US" dirty="0"/>
                <a:t>Request</a:t>
              </a:r>
            </a:p>
          </p:txBody>
        </p:sp>
        <p:sp>
          <p:nvSpPr>
            <p:cNvPr id="10" name="Text Box 8"/>
            <p:cNvSpPr txBox="1">
              <a:spLocks noChangeArrowheads="1"/>
            </p:cNvSpPr>
            <p:nvPr/>
          </p:nvSpPr>
          <p:spPr bwMode="auto">
            <a:xfrm>
              <a:off x="6172200" y="3705225"/>
              <a:ext cx="2514600" cy="1190625"/>
            </a:xfrm>
            <a:prstGeom prst="rect">
              <a:avLst/>
            </a:prstGeom>
            <a:noFill/>
            <a:ln w="9525">
              <a:noFill/>
              <a:miter lim="800000"/>
              <a:headEnd/>
              <a:tailEnd/>
            </a:ln>
          </p:spPr>
          <p:txBody>
            <a:bodyPr>
              <a:spAutoFit/>
            </a:bodyPr>
            <a:lstStyle/>
            <a:p>
              <a:r>
                <a:rPr lang="en-US" dirty="0"/>
                <a:t>User Given</a:t>
              </a:r>
            </a:p>
            <a:p>
              <a:r>
                <a:rPr lang="en-US" dirty="0"/>
                <a:t>Appropriate</a:t>
              </a:r>
            </a:p>
            <a:p>
              <a:r>
                <a:rPr lang="en-US" dirty="0"/>
                <a:t>Feedback and</a:t>
              </a:r>
            </a:p>
            <a:p>
              <a:r>
                <a:rPr lang="en-US" dirty="0"/>
                <a:t>Assistance </a:t>
              </a:r>
            </a:p>
          </p:txBody>
        </p:sp>
      </p:grpSp>
      <p:sp>
        <p:nvSpPr>
          <p:cNvPr id="11" name="Slide Number Placeholder 10"/>
          <p:cNvSpPr>
            <a:spLocks noGrp="1"/>
          </p:cNvSpPr>
          <p:nvPr>
            <p:ph type="sldNum" sz="quarter" idx="12"/>
          </p:nvPr>
        </p:nvSpPr>
        <p:spPr/>
        <p:txBody>
          <a:bodyPr/>
          <a:lstStyle/>
          <a:p>
            <a:fld id="{281324FE-EB84-4320-8BD6-0343EE92F123}"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a:xfrm>
            <a:off x="152400" y="762000"/>
            <a:ext cx="8763000" cy="5943600"/>
          </a:xfrm>
        </p:spPr>
        <p:txBody>
          <a:bodyPr>
            <a:normAutofit lnSpcReduction="10000"/>
          </a:bodyPr>
          <a:lstStyle/>
          <a:p>
            <a:r>
              <a:rPr lang="en-US" dirty="0" smtClean="0"/>
              <a:t>Human-Computer Interaction </a:t>
            </a:r>
            <a:r>
              <a:rPr lang="en-US" dirty="0" smtClean="0"/>
              <a:t>Modes - </a:t>
            </a:r>
            <a:r>
              <a:rPr lang="en-US" dirty="0" smtClean="0"/>
              <a:t>describe </a:t>
            </a:r>
            <a:r>
              <a:rPr lang="en-US" dirty="0" smtClean="0"/>
              <a:t>which of the human–computer pair takes the initiative in performing certain actions and how the interaction proceeds.</a:t>
            </a:r>
            <a:endParaRPr lang="en-US" dirty="0" smtClean="0"/>
          </a:p>
          <a:p>
            <a:pPr lvl="1"/>
            <a:r>
              <a:rPr lang="en-US" dirty="0" smtClean="0"/>
              <a:t>User initiative – the user takes the initiative</a:t>
            </a:r>
          </a:p>
          <a:p>
            <a:pPr lvl="1"/>
            <a:r>
              <a:rPr lang="en-US" dirty="0" smtClean="0"/>
              <a:t>System initiative – the system take the initiative</a:t>
            </a:r>
          </a:p>
          <a:p>
            <a:pPr lvl="1"/>
            <a:r>
              <a:rPr lang="en-US" dirty="0" smtClean="0"/>
              <a:t>Mixed initiative – the user and the system working together initiate an action.</a:t>
            </a:r>
          </a:p>
          <a:p>
            <a:pPr lvl="1"/>
            <a:r>
              <a:rPr lang="en-US" dirty="0" smtClean="0"/>
              <a:t>For Example, , when canceling a command the user issues a cancel—"user initiative"—and the system responds. During the cancel, however, the system may put up a progress indicator—"system initiative." Thus, cancel demonstrates "mixed initiative."</a:t>
            </a:r>
          </a:p>
          <a:p>
            <a:r>
              <a:rPr lang="en-US" sz="2800" b="1" dirty="0" smtClean="0"/>
              <a:t>Support User Initiative</a:t>
            </a:r>
          </a:p>
          <a:p>
            <a:pPr lvl="1"/>
            <a:r>
              <a:rPr lang="en-US" dirty="0" smtClean="0"/>
              <a:t>The architect must enumerate the responsibilities of the system to respond to the user command.</a:t>
            </a:r>
          </a:p>
          <a:p>
            <a:pPr lvl="1"/>
            <a:r>
              <a:rPr lang="en-US" dirty="0" smtClean="0"/>
              <a:t>Examples of user initiated commands: Cancel , Undo, Aggregate, Show multiple views</a:t>
            </a:r>
          </a:p>
        </p:txBody>
      </p:sp>
      <p:sp>
        <p:nvSpPr>
          <p:cNvPr id="4" name="Round Diagonal Corner Rectangle 3"/>
          <p:cNvSpPr/>
          <p:nvPr/>
        </p:nvSpPr>
        <p:spPr>
          <a:xfrm>
            <a:off x="457200" y="1524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lgn="ctr">
              <a:spcBef>
                <a:spcPts val="580"/>
              </a:spcBef>
              <a:buClr>
                <a:schemeClr val="accent1"/>
              </a:buClr>
            </a:pPr>
            <a:r>
              <a:rPr lang="en-US" sz="4000" dirty="0" smtClean="0"/>
              <a:t>Usability Tactics: Runtime tactics</a:t>
            </a:r>
          </a:p>
        </p:txBody>
      </p:sp>
      <p:sp>
        <p:nvSpPr>
          <p:cNvPr id="5" name="Slide Number Placeholder 4"/>
          <p:cNvSpPr>
            <a:spLocks noGrp="1"/>
          </p:cNvSpPr>
          <p:nvPr>
            <p:ph type="sldNum" sz="quarter" idx="12"/>
          </p:nvPr>
        </p:nvSpPr>
        <p:spPr/>
        <p:txBody>
          <a:bodyPr/>
          <a:lstStyle/>
          <a:p>
            <a:fld id="{281324FE-EB84-4320-8BD6-0343EE92F123}"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a:xfrm>
            <a:off x="152400" y="914400"/>
            <a:ext cx="8763000" cy="5715000"/>
          </a:xfrm>
        </p:spPr>
        <p:txBody>
          <a:bodyPr>
            <a:normAutofit lnSpcReduction="10000"/>
          </a:bodyPr>
          <a:lstStyle/>
          <a:p>
            <a:r>
              <a:rPr lang="en-US" b="1" dirty="0" smtClean="0"/>
              <a:t>Support System Initiative </a:t>
            </a:r>
            <a:r>
              <a:rPr lang="en-US" dirty="0" smtClean="0"/>
              <a:t>- </a:t>
            </a:r>
            <a:r>
              <a:rPr lang="en-US" sz="2600" dirty="0" smtClean="0"/>
              <a:t>When the system takes the initiative, it must rely on some information – a model – about the user, the task being </a:t>
            </a:r>
            <a:r>
              <a:rPr lang="en-US" sz="2600" dirty="0" smtClean="0"/>
              <a:t>undertaken by </a:t>
            </a:r>
            <a:r>
              <a:rPr lang="en-US" sz="2600" dirty="0" smtClean="0"/>
              <a:t>the user, or the state of the system itself. Each model requires various types of input to accomplish its initiative.</a:t>
            </a:r>
          </a:p>
          <a:p>
            <a:pPr lvl="2"/>
            <a:r>
              <a:rPr lang="en-US" sz="2400" i="1" dirty="0" smtClean="0"/>
              <a:t>Maintain a model of the task</a:t>
            </a:r>
            <a:r>
              <a:rPr lang="en-US" sz="2400" dirty="0" smtClean="0"/>
              <a:t>  - The task model is used to determine context so the system can have some idea of what the user is attempting and provide various kinds of assistance. For example, knowing that sentences usually start with capital letters would allow an application to correct a lower-case letter in that position.</a:t>
            </a:r>
          </a:p>
          <a:p>
            <a:pPr lvl="2"/>
            <a:r>
              <a:rPr lang="en-US" sz="2400" i="1" dirty="0" smtClean="0"/>
              <a:t>Maintain a model of the user</a:t>
            </a:r>
            <a:r>
              <a:rPr lang="en-US" sz="2400" dirty="0" smtClean="0"/>
              <a:t> – to determine users knowledge of the system and behavior. For example, maintaining a user model allows the system to pace scrolling so that pages do not fly past faster than they can be read.</a:t>
            </a:r>
          </a:p>
          <a:p>
            <a:pPr lvl="2"/>
            <a:r>
              <a:rPr lang="en-US" sz="2400" i="1" dirty="0" smtClean="0"/>
              <a:t>Maintain a model of the system</a:t>
            </a:r>
            <a:r>
              <a:rPr lang="en-US" sz="2400" dirty="0" smtClean="0"/>
              <a:t> – to determine expected system behavior so that appropriate feedback can be given to the user.</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lgn="ctr">
              <a:spcBef>
                <a:spcPts val="580"/>
              </a:spcBef>
              <a:buClr>
                <a:schemeClr val="accent1"/>
              </a:buClr>
            </a:pPr>
            <a:r>
              <a:rPr lang="en-US" sz="4000" dirty="0" smtClean="0"/>
              <a:t>Usability Tactics: Runtime tactics…</a:t>
            </a:r>
          </a:p>
        </p:txBody>
      </p:sp>
      <p:sp>
        <p:nvSpPr>
          <p:cNvPr id="5" name="Slide Number Placeholder 4"/>
          <p:cNvSpPr>
            <a:spLocks noGrp="1"/>
          </p:cNvSpPr>
          <p:nvPr>
            <p:ph type="sldNum" sz="quarter" idx="12"/>
          </p:nvPr>
        </p:nvSpPr>
        <p:spPr/>
        <p:txBody>
          <a:bodyPr/>
          <a:lstStyle/>
          <a:p>
            <a:fld id="{281324FE-EB84-4320-8BD6-0343EE92F123}"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a:xfrm>
            <a:off x="228600" y="990600"/>
            <a:ext cx="8686800" cy="5562600"/>
          </a:xfrm>
        </p:spPr>
        <p:txBody>
          <a:bodyPr>
            <a:normAutofit/>
          </a:bodyPr>
          <a:lstStyle/>
          <a:p>
            <a:pPr>
              <a:lnSpc>
                <a:spcPct val="90000"/>
              </a:lnSpc>
            </a:pPr>
            <a:r>
              <a:rPr lang="en-US" dirty="0" smtClean="0"/>
              <a:t>These are refinements of modifiability tactics to aid in making revisions to the user interface design, for example:</a:t>
            </a:r>
          </a:p>
          <a:p>
            <a:pPr lvl="1">
              <a:lnSpc>
                <a:spcPct val="90000"/>
              </a:lnSpc>
            </a:pPr>
            <a:r>
              <a:rPr lang="en-US" i="1" dirty="0" smtClean="0"/>
              <a:t>Separate the user interface from the rest of the application</a:t>
            </a:r>
            <a:r>
              <a:rPr lang="en-US" dirty="0" smtClean="0"/>
              <a:t> </a:t>
            </a:r>
          </a:p>
          <a:p>
            <a:pPr lvl="2">
              <a:lnSpc>
                <a:spcPct val="90000"/>
              </a:lnSpc>
            </a:pPr>
            <a:r>
              <a:rPr lang="en-US" sz="2400" dirty="0" smtClean="0"/>
              <a:t>S</a:t>
            </a:r>
            <a:r>
              <a:rPr lang="en-US" sz="2400" dirty="0" smtClean="0"/>
              <a:t>ince </a:t>
            </a:r>
            <a:r>
              <a:rPr lang="en-US" sz="2400" dirty="0" smtClean="0"/>
              <a:t>the user interface is expected to change frequently both during the development and after deployment, maintaining the user interface code separately will localize change in it (localizing expected changes is the rationale for semantic coherence).</a:t>
            </a:r>
          </a:p>
          <a:p>
            <a:pPr lvl="2"/>
            <a:r>
              <a:rPr lang="en-US" sz="2400" dirty="0" smtClean="0"/>
              <a:t>The software architecture patterns developed to implement this tactic and to support the modification of the user interface are:</a:t>
            </a:r>
          </a:p>
          <a:p>
            <a:pPr lvl="3"/>
            <a:r>
              <a:rPr lang="en-US" sz="2400" dirty="0" smtClean="0"/>
              <a:t>Model-View-Controller</a:t>
            </a:r>
          </a:p>
          <a:p>
            <a:pPr lvl="3"/>
            <a:r>
              <a:rPr lang="en-US" sz="2400" dirty="0" smtClean="0"/>
              <a:t>Presentation-Abstraction-Control</a:t>
            </a:r>
          </a:p>
          <a:p>
            <a:pPr lvl="3"/>
            <a:r>
              <a:rPr lang="en-US" sz="2400" dirty="0" err="1" smtClean="0"/>
              <a:t>Seeheim</a:t>
            </a:r>
            <a:endParaRPr lang="en-US" sz="2400" dirty="0" smtClean="0"/>
          </a:p>
          <a:p>
            <a:pPr lvl="3"/>
            <a:r>
              <a:rPr lang="en-US" sz="2400" dirty="0" smtClean="0"/>
              <a:t>Arch/Slinky</a:t>
            </a:r>
          </a:p>
          <a:p>
            <a:pPr lvl="2">
              <a:lnSpc>
                <a:spcPct val="90000"/>
              </a:lnSpc>
            </a:pPr>
            <a:endParaRPr lang="en-US" sz="2400" dirty="0" smtClean="0"/>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Usability Tactics: Design-Time Tactics</a:t>
            </a:r>
          </a:p>
        </p:txBody>
      </p:sp>
      <p:sp>
        <p:nvSpPr>
          <p:cNvPr id="5" name="Slide Number Placeholder 4"/>
          <p:cNvSpPr>
            <a:spLocks noGrp="1"/>
          </p:cNvSpPr>
          <p:nvPr>
            <p:ph type="sldNum" sz="quarter" idx="12"/>
          </p:nvPr>
        </p:nvSpPr>
        <p:spPr/>
        <p:txBody>
          <a:bodyPr/>
          <a:lstStyle/>
          <a:p>
            <a:fld id="{281324FE-EB84-4320-8BD6-0343EE92F123}"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Usability Tactics</a:t>
            </a:r>
            <a:endParaRPr lang="en-US" sz="4000" dirty="0"/>
          </a:p>
        </p:txBody>
      </p:sp>
      <p:pic>
        <p:nvPicPr>
          <p:cNvPr id="5" name="Picture 2"/>
          <p:cNvPicPr>
            <a:picLocks noChangeAspect="1" noChangeArrowheads="1"/>
          </p:cNvPicPr>
          <p:nvPr/>
        </p:nvPicPr>
        <p:blipFill>
          <a:blip r:embed="rId2"/>
          <a:srcRect/>
          <a:stretch>
            <a:fillRect/>
          </a:stretch>
        </p:blipFill>
        <p:spPr bwMode="auto">
          <a:xfrm>
            <a:off x="167787" y="914400"/>
            <a:ext cx="8669215" cy="5562600"/>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281324FE-EB84-4320-8BD6-0343EE92F123}"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a:xfrm>
            <a:off x="152400" y="762000"/>
            <a:ext cx="8839200" cy="5791200"/>
          </a:xfrm>
        </p:spPr>
        <p:txBody>
          <a:bodyPr>
            <a:normAutofit fontScale="92500"/>
          </a:bodyPr>
          <a:lstStyle/>
          <a:p>
            <a:r>
              <a:rPr lang="en-US" dirty="0" smtClean="0"/>
              <a:t>An architect usually chooses a pattern or a collection of patterns designed to realize one or more tactics - Architectural patterns implements multiple tactics</a:t>
            </a:r>
          </a:p>
          <a:p>
            <a:r>
              <a:rPr lang="en-US" dirty="0" smtClean="0"/>
              <a:t>For example, the </a:t>
            </a:r>
            <a:r>
              <a:rPr lang="en-US" i="1" dirty="0" smtClean="0"/>
              <a:t>active object</a:t>
            </a:r>
            <a:r>
              <a:rPr lang="en-US" dirty="0" smtClean="0"/>
              <a:t> design pattern, which decouples method execution from method invocation to enhance concurrency and simplify synchronized access to objects that reside in their own thread of control, uses several tactics.</a:t>
            </a:r>
          </a:p>
          <a:p>
            <a:r>
              <a:rPr lang="en-US" dirty="0" smtClean="0"/>
              <a:t>The pattern consists of six elements:</a:t>
            </a:r>
          </a:p>
          <a:p>
            <a:pPr lvl="1">
              <a:lnSpc>
                <a:spcPct val="80000"/>
              </a:lnSpc>
            </a:pPr>
            <a:r>
              <a:rPr lang="en-US" dirty="0" smtClean="0"/>
              <a:t>A </a:t>
            </a:r>
            <a:r>
              <a:rPr lang="en-US" i="1" dirty="0" smtClean="0"/>
              <a:t>proxy</a:t>
            </a:r>
            <a:r>
              <a:rPr lang="en-US" dirty="0" smtClean="0"/>
              <a:t> – which provides an interface that allows clients to invoke publicly accessible methods on an active object.</a:t>
            </a:r>
          </a:p>
          <a:p>
            <a:pPr lvl="1">
              <a:lnSpc>
                <a:spcPct val="80000"/>
              </a:lnSpc>
            </a:pPr>
            <a:r>
              <a:rPr lang="en-US" dirty="0" smtClean="0"/>
              <a:t>A </a:t>
            </a:r>
            <a:r>
              <a:rPr lang="en-US" i="1" dirty="0" smtClean="0"/>
              <a:t>method request</a:t>
            </a:r>
            <a:r>
              <a:rPr lang="en-US" dirty="0" smtClean="0"/>
              <a:t> – which defines an interface for executing the methods of an active object.</a:t>
            </a:r>
          </a:p>
          <a:p>
            <a:pPr lvl="1">
              <a:lnSpc>
                <a:spcPct val="80000"/>
              </a:lnSpc>
            </a:pPr>
            <a:r>
              <a:rPr lang="en-US" dirty="0" smtClean="0"/>
              <a:t>An </a:t>
            </a:r>
            <a:r>
              <a:rPr lang="en-US" i="1" dirty="0" smtClean="0"/>
              <a:t>activation list</a:t>
            </a:r>
            <a:r>
              <a:rPr lang="en-US" dirty="0" smtClean="0"/>
              <a:t> – which maintains a buffer of pending method requests.</a:t>
            </a:r>
          </a:p>
          <a:p>
            <a:pPr lvl="1">
              <a:lnSpc>
                <a:spcPct val="80000"/>
              </a:lnSpc>
            </a:pPr>
            <a:r>
              <a:rPr lang="en-US" dirty="0" smtClean="0"/>
              <a:t>A </a:t>
            </a:r>
            <a:r>
              <a:rPr lang="en-US" i="1" dirty="0" smtClean="0"/>
              <a:t>scheduler</a:t>
            </a:r>
            <a:r>
              <a:rPr lang="en-US" dirty="0" smtClean="0"/>
              <a:t> – which decides what method requests to execute next.</a:t>
            </a:r>
          </a:p>
          <a:p>
            <a:pPr lvl="1">
              <a:lnSpc>
                <a:spcPct val="80000"/>
              </a:lnSpc>
            </a:pPr>
            <a:r>
              <a:rPr lang="en-US" dirty="0" smtClean="0"/>
              <a:t>A </a:t>
            </a:r>
            <a:r>
              <a:rPr lang="en-US" i="1" dirty="0" smtClean="0"/>
              <a:t>servant</a:t>
            </a:r>
            <a:r>
              <a:rPr lang="en-US" dirty="0" smtClean="0"/>
              <a:t> – which defines the behavior and state modeled as an active object.</a:t>
            </a:r>
          </a:p>
          <a:p>
            <a:pPr lvl="1">
              <a:lnSpc>
                <a:spcPct val="80000"/>
              </a:lnSpc>
            </a:pPr>
            <a:r>
              <a:rPr lang="en-US" dirty="0" smtClean="0"/>
              <a:t>A </a:t>
            </a:r>
            <a:r>
              <a:rPr lang="en-US" i="1" dirty="0" smtClean="0"/>
              <a:t>future</a:t>
            </a:r>
            <a:r>
              <a:rPr lang="en-US" dirty="0" smtClean="0"/>
              <a:t> – which allows the client to obtain the result of the method invocation.</a:t>
            </a:r>
          </a:p>
        </p:txBody>
      </p:sp>
      <p:sp>
        <p:nvSpPr>
          <p:cNvPr id="4" name="Round Diagonal Corner Rectangle 3"/>
          <p:cNvSpPr/>
          <p:nvPr/>
        </p:nvSpPr>
        <p:spPr>
          <a:xfrm>
            <a:off x="457200" y="152400"/>
            <a:ext cx="8305800" cy="6096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dirty="0" smtClean="0"/>
              <a:t>Relationship of Tactics to Architectural Patterns</a:t>
            </a:r>
          </a:p>
        </p:txBody>
      </p:sp>
      <p:sp>
        <p:nvSpPr>
          <p:cNvPr id="5" name="Slide Number Placeholder 4"/>
          <p:cNvSpPr>
            <a:spLocks noGrp="1"/>
          </p:cNvSpPr>
          <p:nvPr>
            <p:ph type="sldNum" sz="quarter" idx="12"/>
          </p:nvPr>
        </p:nvSpPr>
        <p:spPr/>
        <p:txBody>
          <a:bodyPr/>
          <a:lstStyle/>
          <a:p>
            <a:fld id="{281324FE-EB84-4320-8BD6-0343EE92F123}"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152400" y="762000"/>
            <a:ext cx="8839200" cy="6096000"/>
          </a:xfrm>
        </p:spPr>
        <p:txBody>
          <a:bodyPr>
            <a:normAutofit lnSpcReduction="10000"/>
          </a:bodyPr>
          <a:lstStyle/>
          <a:p>
            <a:pPr>
              <a:lnSpc>
                <a:spcPct val="90000"/>
              </a:lnSpc>
            </a:pPr>
            <a:r>
              <a:rPr lang="en-US" dirty="0" smtClean="0"/>
              <a:t>The motivation of this pattern is to enhance concurrency – a performance goal.</a:t>
            </a:r>
          </a:p>
          <a:p>
            <a:pPr>
              <a:lnSpc>
                <a:spcPct val="90000"/>
              </a:lnSpc>
            </a:pPr>
            <a:r>
              <a:rPr lang="en-US" dirty="0" smtClean="0"/>
              <a:t>It’s main purpose is therefore to implement the “introduce concurrency” performance tactic.</a:t>
            </a:r>
          </a:p>
          <a:p>
            <a:pPr>
              <a:lnSpc>
                <a:spcPct val="90000"/>
              </a:lnSpc>
            </a:pPr>
            <a:r>
              <a:rPr lang="en-US" dirty="0" smtClean="0"/>
              <a:t>This pattern however involves several other patterns:</a:t>
            </a:r>
          </a:p>
          <a:p>
            <a:pPr lvl="1">
              <a:lnSpc>
                <a:spcPct val="90000"/>
              </a:lnSpc>
            </a:pPr>
            <a:r>
              <a:rPr lang="en-US" i="1" dirty="0" smtClean="0"/>
              <a:t>Information hiding (modifiability)</a:t>
            </a:r>
            <a:r>
              <a:rPr lang="en-US" dirty="0" smtClean="0"/>
              <a:t> – each element chooses the responsibilities it will achieve and hides their achievement behind an interface.</a:t>
            </a:r>
          </a:p>
          <a:p>
            <a:pPr lvl="1">
              <a:lnSpc>
                <a:spcPct val="90000"/>
              </a:lnSpc>
            </a:pPr>
            <a:r>
              <a:rPr lang="en-US" i="1" dirty="0" smtClean="0"/>
              <a:t>Intermediary (modifiability) – </a:t>
            </a:r>
            <a:r>
              <a:rPr lang="en-US" dirty="0" smtClean="0"/>
              <a:t>The proxy acts as an intermediary.</a:t>
            </a:r>
          </a:p>
          <a:p>
            <a:pPr lvl="1">
              <a:lnSpc>
                <a:spcPct val="90000"/>
              </a:lnSpc>
            </a:pPr>
            <a:r>
              <a:rPr lang="en-US" i="1" dirty="0" smtClean="0"/>
              <a:t>Binding time (modifiability)</a:t>
            </a:r>
            <a:r>
              <a:rPr lang="en-US" dirty="0" smtClean="0"/>
              <a:t> – The active object pattern assumes that the requests for the object arrive at the object at runtime, but the binding time of the client to the proxy is left open.</a:t>
            </a:r>
          </a:p>
          <a:p>
            <a:pPr lvl="1">
              <a:lnSpc>
                <a:spcPct val="90000"/>
              </a:lnSpc>
            </a:pPr>
            <a:r>
              <a:rPr lang="en-US" i="1" dirty="0" smtClean="0"/>
              <a:t>Scheduling policy (performance)</a:t>
            </a:r>
            <a:r>
              <a:rPr lang="en-US" dirty="0" smtClean="0"/>
              <a:t> – the scheduler implements some scheduling policy.</a:t>
            </a:r>
          </a:p>
          <a:p>
            <a:pPr>
              <a:lnSpc>
                <a:spcPct val="90000"/>
              </a:lnSpc>
            </a:pPr>
            <a:r>
              <a:rPr lang="en-US" i="1" dirty="0" smtClean="0"/>
              <a:t>Any pattern implements several tactics, often concerned with different quality attributes, and any implementation of the pattern also makes choices about tactics.</a:t>
            </a:r>
          </a:p>
        </p:txBody>
      </p:sp>
      <p:sp>
        <p:nvSpPr>
          <p:cNvPr id="4" name="Round Diagonal Corner Rectangle 3"/>
          <p:cNvSpPr/>
          <p:nvPr/>
        </p:nvSpPr>
        <p:spPr>
          <a:xfrm>
            <a:off x="457200" y="152400"/>
            <a:ext cx="8305800" cy="6096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smtClean="0"/>
              <a:t>Relationship of Tactics to Architectural Pattern…</a:t>
            </a:r>
          </a:p>
        </p:txBody>
      </p:sp>
      <p:sp>
        <p:nvSpPr>
          <p:cNvPr id="5" name="Slide Number Placeholder 4"/>
          <p:cNvSpPr>
            <a:spLocks noGrp="1"/>
          </p:cNvSpPr>
          <p:nvPr>
            <p:ph type="sldNum" sz="quarter" idx="12"/>
          </p:nvPr>
        </p:nvSpPr>
        <p:spPr>
          <a:xfrm>
            <a:off x="8534400" y="6248400"/>
            <a:ext cx="457200" cy="457200"/>
          </a:xfrm>
        </p:spPr>
        <p:txBody>
          <a:bodyPr/>
          <a:lstStyle/>
          <a:p>
            <a:fld id="{281324FE-EB84-4320-8BD6-0343EE92F123}"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152400" y="2362200"/>
            <a:ext cx="8839200" cy="8382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Text Book Website http://etutorials.org/Programming/Software+architecture+in+practice,+second+edition/</a:t>
            </a:r>
            <a:endParaRPr lang="en-US" dirty="0" smtClean="0"/>
          </a:p>
        </p:txBody>
      </p:sp>
      <p:sp>
        <p:nvSpPr>
          <p:cNvPr id="5" name="Slide Number Placeholder 4"/>
          <p:cNvSpPr>
            <a:spLocks noGrp="1"/>
          </p:cNvSpPr>
          <p:nvPr>
            <p:ph type="sldNum" sz="quarter" idx="12"/>
          </p:nvPr>
        </p:nvSpPr>
        <p:spPr>
          <a:xfrm>
            <a:off x="8534400" y="6248400"/>
            <a:ext cx="457200" cy="457200"/>
          </a:xfrm>
        </p:spPr>
        <p:txBody>
          <a:bodyPr/>
          <a:lstStyle/>
          <a:p>
            <a:fld id="{281324FE-EB84-4320-8BD6-0343EE92F123}" type="slidenum">
              <a:rPr lang="en-US" smtClean="0"/>
              <a:pPr/>
              <a:t>37</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152400" y="914400"/>
            <a:ext cx="8839200" cy="5715000"/>
          </a:xfrm>
        </p:spPr>
        <p:txBody>
          <a:bodyPr>
            <a:normAutofit/>
          </a:bodyPr>
          <a:lstStyle/>
          <a:p>
            <a:pPr>
              <a:lnSpc>
                <a:spcPts val="2800"/>
              </a:lnSpc>
            </a:pPr>
            <a:r>
              <a:rPr lang="en-US" dirty="0" smtClean="0"/>
              <a:t>A </a:t>
            </a:r>
            <a:r>
              <a:rPr lang="en-US" dirty="0" smtClean="0"/>
              <a:t>tactic is a</a:t>
            </a:r>
            <a:r>
              <a:rPr lang="en-US" i="1" dirty="0" smtClean="0"/>
              <a:t> design decision </a:t>
            </a:r>
            <a:r>
              <a:rPr lang="en-US" dirty="0" smtClean="0"/>
              <a:t>that influences the control of a quality attribute response</a:t>
            </a:r>
            <a:r>
              <a:rPr lang="en-US" dirty="0" smtClean="0"/>
              <a:t>.</a:t>
            </a:r>
          </a:p>
          <a:p>
            <a:pPr>
              <a:lnSpc>
                <a:spcPts val="2800"/>
              </a:lnSpc>
            </a:pPr>
            <a:endParaRPr lang="en-US" dirty="0" smtClean="0"/>
          </a:p>
          <a:p>
            <a:pPr>
              <a:lnSpc>
                <a:spcPts val="2800"/>
              </a:lnSpc>
            </a:pPr>
            <a:endParaRPr lang="en-US" dirty="0" smtClean="0"/>
          </a:p>
          <a:p>
            <a:pPr>
              <a:lnSpc>
                <a:spcPts val="2800"/>
              </a:lnSpc>
            </a:pPr>
            <a:r>
              <a:rPr lang="en-US" dirty="0" smtClean="0"/>
              <a:t>A </a:t>
            </a:r>
            <a:r>
              <a:rPr lang="en-US" dirty="0" smtClean="0"/>
              <a:t>collection of tactics is called an </a:t>
            </a:r>
            <a:r>
              <a:rPr lang="en-US" i="1" dirty="0" smtClean="0"/>
              <a:t>architectural strategy</a:t>
            </a:r>
            <a:r>
              <a:rPr lang="en-US" dirty="0" smtClean="0"/>
              <a:t>.</a:t>
            </a:r>
          </a:p>
          <a:p>
            <a:r>
              <a:rPr lang="en-US" sz="2400" dirty="0" smtClean="0"/>
              <a:t>Prior </a:t>
            </a:r>
            <a:r>
              <a:rPr lang="en-US" sz="2400" dirty="0" smtClean="0"/>
              <a:t>to deciding on a set of patterns to achieve the desired quality, the architect should consider what combination of tactics should be applied to achieve the specific quality</a:t>
            </a:r>
          </a:p>
          <a:p>
            <a:pPr>
              <a:lnSpc>
                <a:spcPts val="2800"/>
              </a:lnSpc>
            </a:pPr>
            <a:r>
              <a:rPr lang="en-US" i="1" dirty="0" smtClean="0"/>
              <a:t>Patterns package tactics </a:t>
            </a:r>
            <a:r>
              <a:rPr lang="en-US" dirty="0" smtClean="0"/>
              <a:t>–</a:t>
            </a:r>
            <a:r>
              <a:rPr lang="en-US" sz="2800" dirty="0" smtClean="0"/>
              <a:t>e.g., a pattern that supports availability will likely package both redundancy and synchronization </a:t>
            </a:r>
            <a:r>
              <a:rPr lang="en-US" sz="2800" dirty="0" smtClean="0"/>
              <a:t>tactics.</a:t>
            </a:r>
          </a:p>
          <a:p>
            <a:pPr>
              <a:lnSpc>
                <a:spcPts val="2800"/>
              </a:lnSpc>
            </a:pPr>
            <a:r>
              <a:rPr lang="en-US" i="1" dirty="0" smtClean="0"/>
              <a:t>Tactics can refine other tactics </a:t>
            </a:r>
            <a:r>
              <a:rPr lang="en-US" dirty="0" smtClean="0"/>
              <a:t>– e.g., redundancy is a tactic in achieving availability and it can be refined into redundancy of data or redundancy of computation</a:t>
            </a:r>
            <a:r>
              <a:rPr lang="en-US" dirty="0" smtClean="0"/>
              <a:t>.</a:t>
            </a:r>
            <a:endParaRPr lang="en-US" dirty="0" smtClean="0"/>
          </a:p>
        </p:txBody>
      </p:sp>
      <p:sp>
        <p:nvSpPr>
          <p:cNvPr id="4" name="Round Diagonal Corner Rectangle 3"/>
          <p:cNvSpPr/>
          <p:nvPr/>
        </p:nvSpPr>
        <p:spPr>
          <a:xfrm>
            <a:off x="457200" y="228600"/>
            <a:ext cx="8305800" cy="6096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Introduction…</a:t>
            </a:r>
            <a:endParaRPr lang="en-US" sz="4000" dirty="0"/>
          </a:p>
        </p:txBody>
      </p:sp>
      <p:grpSp>
        <p:nvGrpSpPr>
          <p:cNvPr id="5" name="Group 4"/>
          <p:cNvGrpSpPr/>
          <p:nvPr/>
        </p:nvGrpSpPr>
        <p:grpSpPr>
          <a:xfrm>
            <a:off x="3962400" y="1371600"/>
            <a:ext cx="4032250" cy="1066800"/>
            <a:chOff x="2971800" y="3505200"/>
            <a:chExt cx="4032250" cy="1066800"/>
          </a:xfrm>
        </p:grpSpPr>
        <p:sp>
          <p:nvSpPr>
            <p:cNvPr id="6" name="Rectangle 6"/>
            <p:cNvSpPr>
              <a:spLocks noChangeArrowheads="1"/>
            </p:cNvSpPr>
            <p:nvPr/>
          </p:nvSpPr>
          <p:spPr bwMode="auto">
            <a:xfrm>
              <a:off x="4419600" y="3505200"/>
              <a:ext cx="1295400" cy="1066800"/>
            </a:xfrm>
            <a:prstGeom prst="rect">
              <a:avLst/>
            </a:prstGeom>
            <a:solidFill>
              <a:schemeClr val="accent1"/>
            </a:solidFill>
            <a:ln w="9525">
              <a:solidFill>
                <a:schemeClr val="tx1"/>
              </a:solidFill>
              <a:miter lim="800000"/>
              <a:headEnd/>
              <a:tailEnd/>
            </a:ln>
          </p:spPr>
          <p:txBody>
            <a:bodyPr wrap="none" anchor="ctr"/>
            <a:lstStyle/>
            <a:p>
              <a:pPr algn="ctr"/>
              <a:r>
                <a:rPr lang="en-US" dirty="0"/>
                <a:t>Tactics</a:t>
              </a:r>
            </a:p>
            <a:p>
              <a:pPr algn="ctr"/>
              <a:r>
                <a:rPr lang="en-US" dirty="0"/>
                <a:t>to Control</a:t>
              </a:r>
            </a:p>
            <a:p>
              <a:pPr algn="ctr"/>
              <a:r>
                <a:rPr lang="en-US" dirty="0"/>
                <a:t>Response</a:t>
              </a:r>
            </a:p>
          </p:txBody>
        </p:sp>
        <p:sp>
          <p:nvSpPr>
            <p:cNvPr id="7" name="Line 8"/>
            <p:cNvSpPr>
              <a:spLocks noChangeShapeType="1"/>
            </p:cNvSpPr>
            <p:nvPr/>
          </p:nvSpPr>
          <p:spPr bwMode="auto">
            <a:xfrm>
              <a:off x="2971800" y="4038600"/>
              <a:ext cx="1447800" cy="0"/>
            </a:xfrm>
            <a:prstGeom prst="line">
              <a:avLst/>
            </a:prstGeom>
            <a:noFill/>
            <a:ln w="9525">
              <a:solidFill>
                <a:schemeClr val="tx1"/>
              </a:solidFill>
              <a:round/>
              <a:headEnd/>
              <a:tailEnd type="triangle" w="med" len="med"/>
            </a:ln>
          </p:spPr>
          <p:txBody>
            <a:bodyPr/>
            <a:lstStyle/>
            <a:p>
              <a:endParaRPr lang="en-US"/>
            </a:p>
          </p:txBody>
        </p:sp>
        <p:sp>
          <p:nvSpPr>
            <p:cNvPr id="8" name="Line 9"/>
            <p:cNvSpPr>
              <a:spLocks noChangeShapeType="1"/>
            </p:cNvSpPr>
            <p:nvPr/>
          </p:nvSpPr>
          <p:spPr bwMode="auto">
            <a:xfrm>
              <a:off x="5715000" y="4038600"/>
              <a:ext cx="1219200" cy="0"/>
            </a:xfrm>
            <a:prstGeom prst="line">
              <a:avLst/>
            </a:prstGeom>
            <a:noFill/>
            <a:ln w="9525">
              <a:solidFill>
                <a:schemeClr val="tx1"/>
              </a:solidFill>
              <a:round/>
              <a:headEnd/>
              <a:tailEnd type="triangle" w="med" len="med"/>
            </a:ln>
          </p:spPr>
          <p:txBody>
            <a:bodyPr/>
            <a:lstStyle/>
            <a:p>
              <a:endParaRPr lang="en-US"/>
            </a:p>
          </p:txBody>
        </p:sp>
        <p:sp>
          <p:nvSpPr>
            <p:cNvPr id="9" name="Text Box 10"/>
            <p:cNvSpPr txBox="1">
              <a:spLocks noChangeArrowheads="1"/>
            </p:cNvSpPr>
            <p:nvPr/>
          </p:nvSpPr>
          <p:spPr bwMode="auto">
            <a:xfrm>
              <a:off x="3048000" y="4114800"/>
              <a:ext cx="1060450" cy="366713"/>
            </a:xfrm>
            <a:prstGeom prst="rect">
              <a:avLst/>
            </a:prstGeom>
            <a:noFill/>
            <a:ln w="9525">
              <a:noFill/>
              <a:miter lim="800000"/>
              <a:headEnd/>
              <a:tailEnd/>
            </a:ln>
          </p:spPr>
          <p:txBody>
            <a:bodyPr wrap="none">
              <a:spAutoFit/>
            </a:bodyPr>
            <a:lstStyle/>
            <a:p>
              <a:r>
                <a:rPr lang="en-US" dirty="0"/>
                <a:t>Stimulus</a:t>
              </a:r>
            </a:p>
          </p:txBody>
        </p:sp>
        <p:sp>
          <p:nvSpPr>
            <p:cNvPr id="10" name="Text Box 11"/>
            <p:cNvSpPr txBox="1">
              <a:spLocks noChangeArrowheads="1"/>
            </p:cNvSpPr>
            <p:nvPr/>
          </p:nvSpPr>
          <p:spPr bwMode="auto">
            <a:xfrm>
              <a:off x="5791200" y="4114800"/>
              <a:ext cx="1212850" cy="366713"/>
            </a:xfrm>
            <a:prstGeom prst="rect">
              <a:avLst/>
            </a:prstGeom>
            <a:noFill/>
            <a:ln w="9525">
              <a:noFill/>
              <a:miter lim="800000"/>
              <a:headEnd/>
              <a:tailEnd/>
            </a:ln>
          </p:spPr>
          <p:txBody>
            <a:bodyPr>
              <a:spAutoFit/>
            </a:bodyPr>
            <a:lstStyle/>
            <a:p>
              <a:r>
                <a:rPr lang="en-US"/>
                <a:t>Response</a:t>
              </a:r>
            </a:p>
          </p:txBody>
        </p:sp>
      </p:grpSp>
      <p:sp>
        <p:nvSpPr>
          <p:cNvPr id="11" name="Slide Number Placeholder 10"/>
          <p:cNvSpPr>
            <a:spLocks noGrp="1"/>
          </p:cNvSpPr>
          <p:nvPr>
            <p:ph type="sldNum" sz="quarter" idx="12"/>
          </p:nvPr>
        </p:nvSpPr>
        <p:spPr/>
        <p:txBody>
          <a:bodyPr/>
          <a:lstStyle/>
          <a:p>
            <a:fld id="{281324FE-EB84-4320-8BD6-0343EE92F123}"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152400" y="685800"/>
            <a:ext cx="8763000" cy="6019800"/>
          </a:xfrm>
        </p:spPr>
        <p:txBody>
          <a:bodyPr>
            <a:normAutofit fontScale="92500"/>
          </a:bodyPr>
          <a:lstStyle/>
          <a:p>
            <a:r>
              <a:rPr lang="en-US" dirty="0" smtClean="0"/>
              <a:t>A fault (or combination of faults) has the potential to cause a failure. </a:t>
            </a:r>
          </a:p>
          <a:p>
            <a:r>
              <a:rPr lang="en-US" dirty="0" smtClean="0"/>
              <a:t>Recovery or repair is an important aspect of availability.</a:t>
            </a:r>
          </a:p>
          <a:p>
            <a:r>
              <a:rPr lang="en-US" dirty="0" smtClean="0"/>
              <a:t> The tactics we discuss in this section will keep faults from becoming failures or at least bound the effects of the fault and make repair possible.</a:t>
            </a:r>
          </a:p>
          <a:p>
            <a:endParaRPr lang="en-US" b="1" dirty="0" smtClean="0"/>
          </a:p>
          <a:p>
            <a:endParaRPr lang="en-US" b="1" dirty="0" smtClean="0"/>
          </a:p>
          <a:p>
            <a:endParaRPr lang="en-US" b="1" dirty="0" smtClean="0"/>
          </a:p>
          <a:p>
            <a:r>
              <a:rPr lang="en-US" dirty="0" smtClean="0"/>
              <a:t>All approaches to maintaining availability involve some type of </a:t>
            </a:r>
            <a:r>
              <a:rPr lang="en-US" i="1" dirty="0" smtClean="0"/>
              <a:t>redundancy</a:t>
            </a:r>
            <a:r>
              <a:rPr lang="en-US" dirty="0" smtClean="0"/>
              <a:t>, </a:t>
            </a:r>
            <a:r>
              <a:rPr lang="en-US" i="1" dirty="0" smtClean="0"/>
              <a:t>some type of health monitoring to detect a failure</a:t>
            </a:r>
            <a:r>
              <a:rPr lang="en-US" dirty="0" smtClean="0"/>
              <a:t>, and </a:t>
            </a:r>
            <a:r>
              <a:rPr lang="en-US" i="1" dirty="0" smtClean="0"/>
              <a:t>some type of recovery</a:t>
            </a:r>
            <a:r>
              <a:rPr lang="en-US" dirty="0" smtClean="0"/>
              <a:t> when a failure is detected.</a:t>
            </a:r>
            <a:endParaRPr lang="en-US" b="1" dirty="0" smtClean="0"/>
          </a:p>
          <a:p>
            <a:r>
              <a:rPr lang="en-US" dirty="0" smtClean="0"/>
              <a:t>Three categories of availability are</a:t>
            </a:r>
          </a:p>
          <a:p>
            <a:pPr lvl="1"/>
            <a:r>
              <a:rPr lang="en-US" dirty="0" smtClean="0"/>
              <a:t>Fault Detection </a:t>
            </a:r>
          </a:p>
          <a:p>
            <a:pPr lvl="1"/>
            <a:r>
              <a:rPr lang="en-US" dirty="0" smtClean="0"/>
              <a:t>Fault Recovery</a:t>
            </a:r>
          </a:p>
          <a:p>
            <a:pPr lvl="1"/>
            <a:r>
              <a:rPr lang="en-US" dirty="0" smtClean="0"/>
              <a:t>Fault Prevention.</a:t>
            </a:r>
          </a:p>
        </p:txBody>
      </p:sp>
      <p:sp>
        <p:nvSpPr>
          <p:cNvPr id="4" name="Round Diagonal Corner Rectangle 3"/>
          <p:cNvSpPr/>
          <p:nvPr/>
        </p:nvSpPr>
        <p:spPr>
          <a:xfrm>
            <a:off x="457200" y="1524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Availability Tactics</a:t>
            </a:r>
            <a:endParaRPr lang="en-US" sz="4000" dirty="0"/>
          </a:p>
        </p:txBody>
      </p:sp>
      <p:grpSp>
        <p:nvGrpSpPr>
          <p:cNvPr id="5" name="Group 4"/>
          <p:cNvGrpSpPr/>
          <p:nvPr/>
        </p:nvGrpSpPr>
        <p:grpSpPr>
          <a:xfrm>
            <a:off x="2590800" y="2531013"/>
            <a:ext cx="5514304" cy="1050388"/>
            <a:chOff x="2438400" y="3505200"/>
            <a:chExt cx="5437716" cy="1066800"/>
          </a:xfrm>
        </p:grpSpPr>
        <p:sp>
          <p:nvSpPr>
            <p:cNvPr id="6" name="Rectangle 4"/>
            <p:cNvSpPr>
              <a:spLocks noChangeArrowheads="1"/>
            </p:cNvSpPr>
            <p:nvPr/>
          </p:nvSpPr>
          <p:spPr bwMode="auto">
            <a:xfrm>
              <a:off x="4419600" y="3505200"/>
              <a:ext cx="1295400" cy="1066800"/>
            </a:xfrm>
            <a:prstGeom prst="rect">
              <a:avLst/>
            </a:prstGeom>
            <a:solidFill>
              <a:schemeClr val="bg1">
                <a:lumMod val="85000"/>
              </a:schemeClr>
            </a:solidFill>
            <a:ln w="9525">
              <a:solidFill>
                <a:schemeClr val="tx1"/>
              </a:solidFill>
              <a:miter lim="800000"/>
              <a:headEnd/>
              <a:tailEnd/>
            </a:ln>
          </p:spPr>
          <p:txBody>
            <a:bodyPr wrap="none" anchor="ctr"/>
            <a:lstStyle/>
            <a:p>
              <a:pPr algn="ctr"/>
              <a:r>
                <a:rPr lang="en-US" dirty="0"/>
                <a:t>Tactics</a:t>
              </a:r>
            </a:p>
            <a:p>
              <a:pPr algn="ctr"/>
              <a:r>
                <a:rPr lang="en-US" dirty="0"/>
                <a:t>to Control</a:t>
              </a:r>
            </a:p>
            <a:p>
              <a:pPr algn="ctr"/>
              <a:r>
                <a:rPr lang="en-US" dirty="0"/>
                <a:t>Availability</a:t>
              </a:r>
            </a:p>
          </p:txBody>
        </p:sp>
        <p:sp>
          <p:nvSpPr>
            <p:cNvPr id="7" name="Line 5"/>
            <p:cNvSpPr>
              <a:spLocks noChangeShapeType="1"/>
            </p:cNvSpPr>
            <p:nvPr/>
          </p:nvSpPr>
          <p:spPr bwMode="auto">
            <a:xfrm>
              <a:off x="2438400" y="4038600"/>
              <a:ext cx="1981200" cy="0"/>
            </a:xfrm>
            <a:prstGeom prst="line">
              <a:avLst/>
            </a:prstGeom>
            <a:noFill/>
            <a:ln w="9525">
              <a:solidFill>
                <a:schemeClr val="tx1"/>
              </a:solidFill>
              <a:round/>
              <a:headEnd/>
              <a:tailEnd type="triangle" w="med" len="med"/>
            </a:ln>
          </p:spPr>
          <p:txBody>
            <a:bodyPr/>
            <a:lstStyle/>
            <a:p>
              <a:endParaRPr lang="en-US"/>
            </a:p>
          </p:txBody>
        </p:sp>
        <p:sp>
          <p:nvSpPr>
            <p:cNvPr id="8" name="Line 6"/>
            <p:cNvSpPr>
              <a:spLocks noChangeShapeType="1"/>
            </p:cNvSpPr>
            <p:nvPr/>
          </p:nvSpPr>
          <p:spPr bwMode="auto">
            <a:xfrm>
              <a:off x="5715000" y="4038600"/>
              <a:ext cx="1981200" cy="0"/>
            </a:xfrm>
            <a:prstGeom prst="line">
              <a:avLst/>
            </a:prstGeom>
            <a:noFill/>
            <a:ln w="9525">
              <a:solidFill>
                <a:schemeClr val="tx1"/>
              </a:solidFill>
              <a:round/>
              <a:headEnd/>
              <a:tailEnd type="triangle" w="med" len="med"/>
            </a:ln>
          </p:spPr>
          <p:txBody>
            <a:bodyPr/>
            <a:lstStyle/>
            <a:p>
              <a:endParaRPr lang="en-US"/>
            </a:p>
          </p:txBody>
        </p:sp>
        <p:sp>
          <p:nvSpPr>
            <p:cNvPr id="9" name="Text Box 7"/>
            <p:cNvSpPr txBox="1">
              <a:spLocks noChangeArrowheads="1"/>
            </p:cNvSpPr>
            <p:nvPr/>
          </p:nvSpPr>
          <p:spPr bwMode="auto">
            <a:xfrm>
              <a:off x="3048000" y="3657600"/>
              <a:ext cx="692150" cy="366713"/>
            </a:xfrm>
            <a:prstGeom prst="rect">
              <a:avLst/>
            </a:prstGeom>
            <a:noFill/>
            <a:ln w="9525">
              <a:noFill/>
              <a:miter lim="800000"/>
              <a:headEnd/>
              <a:tailEnd/>
            </a:ln>
          </p:spPr>
          <p:txBody>
            <a:bodyPr wrap="none">
              <a:spAutoFit/>
            </a:bodyPr>
            <a:lstStyle/>
            <a:p>
              <a:r>
                <a:rPr lang="en-US" dirty="0"/>
                <a:t>Fault</a:t>
              </a:r>
            </a:p>
          </p:txBody>
        </p:sp>
        <p:sp>
          <p:nvSpPr>
            <p:cNvPr id="10" name="Text Box 8"/>
            <p:cNvSpPr txBox="1">
              <a:spLocks noChangeArrowheads="1"/>
            </p:cNvSpPr>
            <p:nvPr/>
          </p:nvSpPr>
          <p:spPr bwMode="auto">
            <a:xfrm>
              <a:off x="5894916" y="3720702"/>
              <a:ext cx="1981200" cy="807914"/>
            </a:xfrm>
            <a:prstGeom prst="rect">
              <a:avLst/>
            </a:prstGeom>
            <a:noFill/>
            <a:ln w="9525">
              <a:noFill/>
              <a:miter lim="800000"/>
              <a:headEnd/>
              <a:tailEnd/>
            </a:ln>
          </p:spPr>
          <p:txBody>
            <a:bodyPr wrap="square">
              <a:spAutoFit/>
            </a:bodyPr>
            <a:lstStyle/>
            <a:p>
              <a:r>
                <a:rPr lang="en-US" dirty="0"/>
                <a:t>Fault Masked or Repair Made</a:t>
              </a:r>
            </a:p>
          </p:txBody>
        </p:sp>
      </p:grpSp>
      <p:sp>
        <p:nvSpPr>
          <p:cNvPr id="11" name="Slide Number Placeholder 10"/>
          <p:cNvSpPr>
            <a:spLocks noGrp="1"/>
          </p:cNvSpPr>
          <p:nvPr>
            <p:ph type="sldNum" sz="quarter" idx="12"/>
          </p:nvPr>
        </p:nvSpPr>
        <p:spPr/>
        <p:txBody>
          <a:bodyPr/>
          <a:lstStyle/>
          <a:p>
            <a:fld id="{281324FE-EB84-4320-8BD6-0343EE92F123}"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152400" y="685800"/>
            <a:ext cx="8763000" cy="6019800"/>
          </a:xfrm>
        </p:spPr>
        <p:txBody>
          <a:bodyPr>
            <a:normAutofit/>
          </a:bodyPr>
          <a:lstStyle/>
          <a:p>
            <a:r>
              <a:rPr lang="en-US" dirty="0" smtClean="0"/>
              <a:t>Three widely used tactics for recognizing faults are ping/echo, heartbeat, and exceptions.</a:t>
            </a:r>
            <a:endParaRPr lang="en-US" b="1" dirty="0" smtClean="0"/>
          </a:p>
          <a:p>
            <a:pPr lvl="1"/>
            <a:r>
              <a:rPr lang="en-US" i="1" dirty="0" smtClean="0"/>
              <a:t>Ping/echo</a:t>
            </a:r>
            <a:r>
              <a:rPr lang="en-US" dirty="0" smtClean="0"/>
              <a:t> </a:t>
            </a:r>
          </a:p>
          <a:p>
            <a:pPr lvl="2">
              <a:lnSpc>
                <a:spcPct val="80000"/>
              </a:lnSpc>
            </a:pPr>
            <a:r>
              <a:rPr lang="en-US" sz="2400" dirty="0" smtClean="0"/>
              <a:t>One component issues a ping and expects to receive back an echo within a predefined time, from the component under scrutiny. </a:t>
            </a:r>
            <a:r>
              <a:rPr lang="th-TH" sz="2400" dirty="0" smtClean="0"/>
              <a:t>Failure to receive the echo indicates the presence of </a:t>
            </a:r>
            <a:r>
              <a:rPr lang="en-US" sz="2400" dirty="0" smtClean="0"/>
              <a:t> </a:t>
            </a:r>
            <a:r>
              <a:rPr lang="th-TH" sz="2400" dirty="0" smtClean="0"/>
              <a:t>a fault</a:t>
            </a:r>
            <a:endParaRPr lang="en-US" sz="2400" dirty="0" smtClean="0"/>
          </a:p>
          <a:p>
            <a:pPr lvl="1"/>
            <a:r>
              <a:rPr lang="en-US" i="1" dirty="0" smtClean="0"/>
              <a:t>Heartbeat</a:t>
            </a:r>
            <a:r>
              <a:rPr lang="en-US" dirty="0" smtClean="0"/>
              <a:t> </a:t>
            </a:r>
          </a:p>
          <a:p>
            <a:pPr lvl="2"/>
            <a:r>
              <a:rPr lang="en-US" sz="2400" dirty="0" smtClean="0"/>
              <a:t>One component emits a heartbeat periodically and another component listens for it.</a:t>
            </a:r>
            <a:r>
              <a:rPr lang="th-TH" sz="2400" dirty="0" smtClean="0"/>
              <a:t> Failure to receive a heartbeat by a listener</a:t>
            </a:r>
            <a:r>
              <a:rPr lang="en-US" sz="2400" dirty="0" smtClean="0"/>
              <a:t> shows the failure of the component</a:t>
            </a:r>
          </a:p>
          <a:p>
            <a:pPr lvl="1"/>
            <a:r>
              <a:rPr lang="en-US" i="1" dirty="0" smtClean="0"/>
              <a:t>Exceptions</a:t>
            </a:r>
            <a:r>
              <a:rPr lang="en-US" dirty="0" smtClean="0"/>
              <a:t> </a:t>
            </a:r>
          </a:p>
          <a:p>
            <a:pPr lvl="2"/>
            <a:r>
              <a:rPr lang="en-US" sz="2400" dirty="0" smtClean="0"/>
              <a:t>One method for recognizing faults is to encounter an exception raised when a fault</a:t>
            </a:r>
            <a:r>
              <a:rPr lang="en-US" sz="2400" dirty="0" smtClean="0">
                <a:solidFill>
                  <a:schemeClr val="tx2"/>
                </a:solidFill>
                <a:latin typeface="Arial" charset="0"/>
              </a:rPr>
              <a:t> (</a:t>
            </a:r>
            <a:r>
              <a:rPr lang="en-US" sz="2400" dirty="0" smtClean="0"/>
              <a:t>omission, crash, timing, response) is discovered.</a:t>
            </a:r>
            <a:r>
              <a:rPr lang="en-US" sz="2400" dirty="0" smtClean="0">
                <a:solidFill>
                  <a:schemeClr val="tx2"/>
                </a:solidFill>
                <a:latin typeface="Arial" charset="0"/>
              </a:rPr>
              <a:t> </a:t>
            </a:r>
            <a:endParaRPr lang="en-US" sz="2400" dirty="0" smtClean="0"/>
          </a:p>
          <a:p>
            <a:r>
              <a:rPr lang="en-US" dirty="0" smtClean="0"/>
              <a:t>The</a:t>
            </a:r>
            <a:r>
              <a:rPr lang="en-US" i="1" dirty="0" smtClean="0"/>
              <a:t> ping/echo </a:t>
            </a:r>
            <a:r>
              <a:rPr lang="en-US" dirty="0" smtClean="0"/>
              <a:t>and </a:t>
            </a:r>
            <a:r>
              <a:rPr lang="en-US" i="1" dirty="0" smtClean="0"/>
              <a:t>heartbeat </a:t>
            </a:r>
            <a:r>
              <a:rPr lang="en-US" dirty="0" smtClean="0"/>
              <a:t>tactics operate among distinct processes, and the exception tactic operates within a single process. </a:t>
            </a:r>
          </a:p>
        </p:txBody>
      </p:sp>
      <p:sp>
        <p:nvSpPr>
          <p:cNvPr id="4" name="Round Diagonal Corner Rectangle 3"/>
          <p:cNvSpPr/>
          <p:nvPr/>
        </p:nvSpPr>
        <p:spPr>
          <a:xfrm>
            <a:off x="457200" y="1524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Availability Tactics: </a:t>
            </a:r>
            <a:r>
              <a:rPr lang="en-US" sz="3600" dirty="0" smtClean="0"/>
              <a:t>Fault Detection Tactics</a:t>
            </a:r>
            <a:endParaRPr lang="en-US" sz="4000" dirty="0" smtClean="0"/>
          </a:p>
        </p:txBody>
      </p:sp>
      <p:sp>
        <p:nvSpPr>
          <p:cNvPr id="11" name="Slide Number Placeholder 10"/>
          <p:cNvSpPr>
            <a:spLocks noGrp="1"/>
          </p:cNvSpPr>
          <p:nvPr>
            <p:ph type="sldNum" sz="quarter" idx="12"/>
          </p:nvPr>
        </p:nvSpPr>
        <p:spPr>
          <a:xfrm>
            <a:off x="8610600" y="6248400"/>
            <a:ext cx="457200" cy="457200"/>
          </a:xfrm>
        </p:spPr>
        <p:txBody>
          <a:bodyPr/>
          <a:lstStyle/>
          <a:p>
            <a:fld id="{281324FE-EB84-4320-8BD6-0343EE92F123}"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152400" y="762000"/>
            <a:ext cx="8915400" cy="5638800"/>
          </a:xfrm>
        </p:spPr>
        <p:txBody>
          <a:bodyPr>
            <a:noAutofit/>
          </a:bodyPr>
          <a:lstStyle/>
          <a:p>
            <a:r>
              <a:rPr lang="en-US" i="1" dirty="0" smtClean="0"/>
              <a:t>Voting  </a:t>
            </a:r>
          </a:p>
          <a:p>
            <a:pPr lvl="1"/>
            <a:r>
              <a:rPr lang="en-US" dirty="0" smtClean="0"/>
              <a:t> Processes running on redundant processors each take equivalent input and compute an output value that is sent to a voter that makes a decision on what to do using </a:t>
            </a:r>
            <a:r>
              <a:rPr lang="en-US" i="1" dirty="0" smtClean="0"/>
              <a:t>“majority rules” </a:t>
            </a:r>
            <a:r>
              <a:rPr lang="en-US" dirty="0" smtClean="0"/>
              <a:t>or </a:t>
            </a:r>
            <a:r>
              <a:rPr lang="en-US" i="1" dirty="0" smtClean="0"/>
              <a:t>“preferred component” </a:t>
            </a:r>
            <a:r>
              <a:rPr lang="en-US" dirty="0" smtClean="0"/>
              <a:t>or other basis. </a:t>
            </a:r>
          </a:p>
          <a:p>
            <a:pPr lvl="1"/>
            <a:r>
              <a:rPr lang="en-US" dirty="0" smtClean="0"/>
              <a:t>This method is used to correct faulty operation of algorithms or failure of a processor and is often used in control systems. </a:t>
            </a:r>
          </a:p>
          <a:p>
            <a:r>
              <a:rPr lang="en-US" i="1" dirty="0" smtClean="0"/>
              <a:t>Active redundancy (hot restart)</a:t>
            </a:r>
            <a:r>
              <a:rPr lang="en-US" dirty="0" smtClean="0"/>
              <a:t> </a:t>
            </a:r>
          </a:p>
          <a:p>
            <a:pPr lvl="1"/>
            <a:r>
              <a:rPr lang="en-US" dirty="0" smtClean="0"/>
              <a:t> All redundant components respond to events in parallel and the response from only one component is used (usually the first to respond).</a:t>
            </a:r>
          </a:p>
          <a:p>
            <a:pPr lvl="1"/>
            <a:r>
              <a:rPr lang="en-US" dirty="0" smtClean="0"/>
              <a:t>When a fault occurs, the downtime of systems using this tactic is usually milliseconds since the backup is current and the only time to recover is the switching time.</a:t>
            </a:r>
          </a:p>
          <a:p>
            <a:pPr lvl="1"/>
            <a:r>
              <a:rPr lang="en-US" dirty="0" smtClean="0"/>
              <a:t>Often used in a client/server configuration, such as database management systems, where quick responses are necessary even when a fault occurs.</a:t>
            </a:r>
          </a:p>
        </p:txBody>
      </p:sp>
      <p:sp>
        <p:nvSpPr>
          <p:cNvPr id="4" name="Round Diagonal Corner Rectangle 3"/>
          <p:cNvSpPr/>
          <p:nvPr/>
        </p:nvSpPr>
        <p:spPr>
          <a:xfrm>
            <a:off x="457200" y="152400"/>
            <a:ext cx="8305800" cy="5334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Availability Tactics: Fault Recovery Tactics</a:t>
            </a:r>
            <a:endParaRPr lang="en-US" sz="4000" dirty="0"/>
          </a:p>
        </p:txBody>
      </p:sp>
      <p:sp>
        <p:nvSpPr>
          <p:cNvPr id="5" name="Slide Number Placeholder 4"/>
          <p:cNvSpPr>
            <a:spLocks noGrp="1"/>
          </p:cNvSpPr>
          <p:nvPr>
            <p:ph type="sldNum" sz="quarter" idx="12"/>
          </p:nvPr>
        </p:nvSpPr>
        <p:spPr/>
        <p:txBody>
          <a:bodyPr/>
          <a:lstStyle/>
          <a:p>
            <a:fld id="{281324FE-EB84-4320-8BD6-0343EE92F123}"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152400" y="914400"/>
            <a:ext cx="8763000" cy="5791200"/>
          </a:xfrm>
        </p:spPr>
        <p:txBody>
          <a:bodyPr>
            <a:noAutofit/>
          </a:bodyPr>
          <a:lstStyle/>
          <a:p>
            <a:r>
              <a:rPr lang="en-US" i="1" dirty="0" smtClean="0"/>
              <a:t>Passive redundancy (warm restart/dual redundancy/triple redundancy) </a:t>
            </a:r>
          </a:p>
          <a:p>
            <a:pPr lvl="1"/>
            <a:r>
              <a:rPr lang="en-US" dirty="0" smtClean="0"/>
              <a:t>One component (the primary) responds to events and informs the other components (the standbys) of state updates they must make.  </a:t>
            </a:r>
          </a:p>
          <a:p>
            <a:pPr lvl="1"/>
            <a:r>
              <a:rPr lang="en-US" dirty="0" smtClean="0"/>
              <a:t>When a fault occurs the system must first make sure that the backup state is sufficiently fresh before resuming services.</a:t>
            </a:r>
          </a:p>
          <a:p>
            <a:pPr lvl="1"/>
            <a:r>
              <a:rPr lang="en-US" dirty="0" smtClean="0"/>
              <a:t>This approach is also used in control systems, often when the inputs come over communication channels or from sensors and have to be switched from the primary to the backup on failure.</a:t>
            </a:r>
          </a:p>
          <a:p>
            <a:pPr lvl="1"/>
            <a:endParaRPr lang="en-US" dirty="0" smtClean="0"/>
          </a:p>
          <a:p>
            <a:r>
              <a:rPr lang="en-US" i="1" dirty="0" smtClean="0"/>
              <a:t>Spare </a:t>
            </a:r>
          </a:p>
          <a:p>
            <a:pPr lvl="1"/>
            <a:r>
              <a:rPr lang="en-US" dirty="0" smtClean="0"/>
              <a:t>A standby spare computing platform/system is configured to replace many different failed components.  </a:t>
            </a:r>
          </a:p>
          <a:p>
            <a:pPr lvl="1"/>
            <a:r>
              <a:rPr lang="en-US" dirty="0" smtClean="0"/>
              <a:t>It must be rebooted to the proper software configuration and have its state initialized when a failure occurs.</a:t>
            </a:r>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smtClean="0"/>
              <a:t>Availability Tactics: </a:t>
            </a:r>
            <a:r>
              <a:rPr lang="en-US" sz="3600" dirty="0" smtClean="0"/>
              <a:t>Fault Recovery Tactics…</a:t>
            </a:r>
            <a:endParaRPr lang="en-US" sz="4000" dirty="0"/>
          </a:p>
        </p:txBody>
      </p:sp>
      <p:sp>
        <p:nvSpPr>
          <p:cNvPr id="5" name="Slide Number Placeholder 4"/>
          <p:cNvSpPr>
            <a:spLocks noGrp="1"/>
          </p:cNvSpPr>
          <p:nvPr>
            <p:ph type="sldNum" sz="quarter" idx="12"/>
          </p:nvPr>
        </p:nvSpPr>
        <p:spPr/>
        <p:txBody>
          <a:bodyPr/>
          <a:lstStyle/>
          <a:p>
            <a:fld id="{281324FE-EB84-4320-8BD6-0343EE92F123}"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152400" y="838200"/>
            <a:ext cx="8763000" cy="5791200"/>
          </a:xfrm>
        </p:spPr>
        <p:txBody>
          <a:bodyPr>
            <a:noAutofit/>
          </a:bodyPr>
          <a:lstStyle/>
          <a:p>
            <a:r>
              <a:rPr lang="en-US" i="1" dirty="0" smtClean="0"/>
              <a:t>Shadow operation </a:t>
            </a:r>
          </a:p>
          <a:p>
            <a:pPr lvl="1"/>
            <a:r>
              <a:rPr lang="en-US" dirty="0" smtClean="0"/>
              <a:t> A previously failed component may be run in “shadow mode” for a short period of time to make sure it mimics the behavior of the working components before restoring it to service.</a:t>
            </a:r>
          </a:p>
          <a:p>
            <a:r>
              <a:rPr lang="en-US" i="1" dirty="0" smtClean="0"/>
              <a:t>State resynchronization</a:t>
            </a:r>
            <a:r>
              <a:rPr lang="en-US" dirty="0" smtClean="0"/>
              <a:t> </a:t>
            </a:r>
          </a:p>
          <a:p>
            <a:pPr lvl="1"/>
            <a:r>
              <a:rPr lang="en-US" dirty="0" smtClean="0"/>
              <a:t>When components are disabled in either passive or active redundancy tactics, they must have their states upgraded before returning them to service.</a:t>
            </a:r>
          </a:p>
          <a:p>
            <a:pPr lvl="1"/>
            <a:r>
              <a:rPr lang="en-US" dirty="0" smtClean="0"/>
              <a:t>The updating approach will depend on the downtime that can be sustained, the size of the update, and the number of messages required for the update. </a:t>
            </a:r>
          </a:p>
          <a:p>
            <a:r>
              <a:rPr lang="en-US" i="1" dirty="0" smtClean="0"/>
              <a:t>Checkpoint/rollback </a:t>
            </a:r>
          </a:p>
          <a:p>
            <a:pPr lvl="1"/>
            <a:r>
              <a:rPr lang="en-US" dirty="0" smtClean="0"/>
              <a:t> The recording of a consistent state created either periodically or in response to specific events.  When a fault occurs the system can be rolled back to that state.</a:t>
            </a:r>
            <a:endParaRPr lang="en-US" i="1" dirty="0" smtClean="0"/>
          </a:p>
        </p:txBody>
      </p:sp>
      <p:sp>
        <p:nvSpPr>
          <p:cNvPr id="4" name="Round Diagonal Corner Rectangle 3"/>
          <p:cNvSpPr/>
          <p:nvPr/>
        </p:nvSpPr>
        <p:spPr>
          <a:xfrm>
            <a:off x="457200" y="152400"/>
            <a:ext cx="8305800" cy="685800"/>
          </a:xfrm>
          <a:prstGeom prst="round2Diag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dirty="0" smtClean="0"/>
              <a:t>Availability Tactics: </a:t>
            </a:r>
            <a:r>
              <a:rPr lang="en-US" sz="3600" dirty="0" smtClean="0"/>
              <a:t>Fault Recovery Tactics…</a:t>
            </a:r>
            <a:endParaRPr lang="en-US" sz="4400" dirty="0"/>
          </a:p>
        </p:txBody>
      </p:sp>
      <p:sp>
        <p:nvSpPr>
          <p:cNvPr id="5" name="Slide Number Placeholder 4"/>
          <p:cNvSpPr>
            <a:spLocks noGrp="1"/>
          </p:cNvSpPr>
          <p:nvPr>
            <p:ph type="sldNum" sz="quarter" idx="12"/>
          </p:nvPr>
        </p:nvSpPr>
        <p:spPr/>
        <p:txBody>
          <a:bodyPr/>
          <a:lstStyle/>
          <a:p>
            <a:fld id="{281324FE-EB84-4320-8BD6-0343EE92F123}"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732</TotalTime>
  <Words>3711</Words>
  <Application>Microsoft Office PowerPoint</Application>
  <PresentationFormat>On-screen Show (4:3)</PresentationFormat>
  <Paragraphs>371</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Equity</vt:lpstr>
      <vt:lpstr>Chapter 4: Achieving Qualities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Achieving Qualities</dc:title>
  <dc:creator>esubalew</dc:creator>
  <cp:lastModifiedBy>esubalew</cp:lastModifiedBy>
  <cp:revision>41</cp:revision>
  <dcterms:created xsi:type="dcterms:W3CDTF">2011-04-06T17:53:49Z</dcterms:created>
  <dcterms:modified xsi:type="dcterms:W3CDTF">2011-04-29T11:20:25Z</dcterms:modified>
</cp:coreProperties>
</file>