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76" r:id="rId2"/>
    <p:sldId id="277" r:id="rId3"/>
    <p:sldId id="278" r:id="rId4"/>
    <p:sldId id="279" r:id="rId5"/>
    <p:sldId id="280" r:id="rId6"/>
    <p:sldId id="281" r:id="rId7"/>
    <p:sldId id="282" r:id="rId8"/>
    <p:sldId id="283" r:id="rId9"/>
    <p:sldId id="284" r:id="rId10"/>
    <p:sldId id="274" r:id="rId11"/>
    <p:sldId id="269" r:id="rId12"/>
    <p:sldId id="270" r:id="rId13"/>
    <p:sldId id="271" r:id="rId14"/>
    <p:sldId id="272" r:id="rId15"/>
    <p:sldId id="286" r:id="rId16"/>
    <p:sldId id="268" r:id="rId17"/>
    <p:sldId id="263" r:id="rId18"/>
    <p:sldId id="262" r:id="rId19"/>
    <p:sldId id="260" r:id="rId20"/>
    <p:sldId id="259" r:id="rId21"/>
    <p:sldId id="258" r:id="rId22"/>
    <p:sldId id="267" r:id="rId23"/>
    <p:sldId id="266" r:id="rId24"/>
    <p:sldId id="265" r:id="rId25"/>
    <p:sldId id="264" r:id="rId2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14923" autoAdjust="0"/>
    <p:restoredTop sz="94667" autoAdjust="0"/>
  </p:normalViewPr>
  <p:slideViewPr>
    <p:cSldViewPr>
      <p:cViewPr varScale="1">
        <p:scale>
          <a:sx n="89" d="100"/>
          <a:sy n="89" d="100"/>
        </p:scale>
        <p:origin x="-1062" y="-96"/>
      </p:cViewPr>
      <p:guideLst>
        <p:guide orient="horz" pos="2160"/>
        <p:guide pos="2880"/>
      </p:guideLst>
    </p:cSldViewPr>
  </p:slideViewPr>
  <p:outlineViewPr>
    <p:cViewPr>
      <p:scale>
        <a:sx n="33" d="100"/>
        <a:sy n="33" d="100"/>
      </p:scale>
      <p:origin x="0" y="2208"/>
    </p:cViewPr>
  </p:outlin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B9AB10AA-B043-4008-AB19-DA2DF30BA3C7}" type="datetimeFigureOut">
              <a:rPr lang="en-US" smtClean="0"/>
              <a:pPr/>
              <a:t>3/24/2011</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6A3B19E4-0550-4A0C-9EFE-01AB8807F689}"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9AB10AA-B043-4008-AB19-DA2DF30BA3C7}" type="datetimeFigureOut">
              <a:rPr lang="en-US" smtClean="0"/>
              <a:pPr/>
              <a:t>3/24/2011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A3B19E4-0550-4A0C-9EFE-01AB8807F689}"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9AB10AA-B043-4008-AB19-DA2DF30BA3C7}" type="datetimeFigureOut">
              <a:rPr lang="en-US" smtClean="0"/>
              <a:pPr/>
              <a:t>3/24/2011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A3B19E4-0550-4A0C-9EFE-01AB8807F689}"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9AB10AA-B043-4008-AB19-DA2DF30BA3C7}" type="datetimeFigureOut">
              <a:rPr lang="en-US" smtClean="0"/>
              <a:pPr/>
              <a:t>3/24/2011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A3B19E4-0550-4A0C-9EFE-01AB8807F689}"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B9AB10AA-B043-4008-AB19-DA2DF30BA3C7}" type="datetimeFigureOut">
              <a:rPr lang="en-US" smtClean="0"/>
              <a:pPr/>
              <a:t>3/24/2011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A3B19E4-0550-4A0C-9EFE-01AB8807F689}"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B9AB10AA-B043-4008-AB19-DA2DF30BA3C7}" type="datetimeFigureOut">
              <a:rPr lang="en-US" smtClean="0"/>
              <a:pPr/>
              <a:t>3/24/2011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A3B19E4-0550-4A0C-9EFE-01AB8807F689}"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B9AB10AA-B043-4008-AB19-DA2DF30BA3C7}" type="datetimeFigureOut">
              <a:rPr lang="en-US" smtClean="0"/>
              <a:pPr/>
              <a:t>3/24/2011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A3B19E4-0550-4A0C-9EFE-01AB8807F689}"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B9AB10AA-B043-4008-AB19-DA2DF30BA3C7}" type="datetimeFigureOut">
              <a:rPr lang="en-US" smtClean="0"/>
              <a:pPr/>
              <a:t>3/24/2011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A3B19E4-0550-4A0C-9EFE-01AB8807F689}"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9AB10AA-B043-4008-AB19-DA2DF30BA3C7}" type="datetimeFigureOut">
              <a:rPr lang="en-US" smtClean="0"/>
              <a:pPr/>
              <a:t>3/24/2011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A3B19E4-0550-4A0C-9EFE-01AB8807F689}"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B9AB10AA-B043-4008-AB19-DA2DF30BA3C7}" type="datetimeFigureOut">
              <a:rPr lang="en-US" smtClean="0"/>
              <a:pPr/>
              <a:t>3/24/2011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A3B19E4-0550-4A0C-9EFE-01AB8807F689}"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B9AB10AA-B043-4008-AB19-DA2DF30BA3C7}" type="datetimeFigureOut">
              <a:rPr lang="en-US" smtClean="0"/>
              <a:pPr/>
              <a:t>3/24/2011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6A3B19E4-0550-4A0C-9EFE-01AB8807F689}"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B9AB10AA-B043-4008-AB19-DA2DF30BA3C7}" type="datetimeFigureOut">
              <a:rPr lang="en-US" smtClean="0"/>
              <a:pPr/>
              <a:t>3/24/2011</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6A3B19E4-0550-4A0C-9EFE-01AB8807F689}"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le 1"/>
          <p:cNvSpPr>
            <a:spLocks noGrp="1"/>
          </p:cNvSpPr>
          <p:nvPr>
            <p:ph type="ctrTitle"/>
          </p:nvPr>
        </p:nvSpPr>
        <p:spPr>
          <a:xfrm>
            <a:off x="609600" y="533400"/>
            <a:ext cx="7772400" cy="1447800"/>
          </a:xfrm>
        </p:spPr>
        <p:txBody>
          <a:bodyPr/>
          <a:lstStyle/>
          <a:p>
            <a:pPr algn="ctr" eaLnBrk="1" hangingPunct="1"/>
            <a:r>
              <a:rPr lang="en-US" sz="4000" b="1" dirty="0" smtClean="0">
                <a:solidFill>
                  <a:schemeClr val="tx1"/>
                </a:solidFill>
              </a:rPr>
              <a:t>     Refactoring- Improving Coupling and Cohesion of Existing Code</a:t>
            </a:r>
            <a:endParaRPr lang="en-US" sz="4000" dirty="0" smtClean="0">
              <a:solidFill>
                <a:schemeClr val="tx1"/>
              </a:solidFill>
            </a:endParaRPr>
          </a:p>
        </p:txBody>
      </p:sp>
      <p:sp>
        <p:nvSpPr>
          <p:cNvPr id="2051" name="Subtitle 2"/>
          <p:cNvSpPr>
            <a:spLocks noGrp="1"/>
          </p:cNvSpPr>
          <p:nvPr>
            <p:ph type="subTitle" idx="1"/>
          </p:nvPr>
        </p:nvSpPr>
        <p:spPr>
          <a:xfrm>
            <a:off x="457200" y="2362200"/>
            <a:ext cx="8305800" cy="3962400"/>
          </a:xfrm>
        </p:spPr>
        <p:txBody>
          <a:bodyPr/>
          <a:lstStyle/>
          <a:p>
            <a:pPr algn="ctr"/>
            <a:r>
              <a:rPr lang="en-US" b="1" dirty="0" smtClean="0">
                <a:solidFill>
                  <a:schemeClr val="tx1"/>
                </a:solidFill>
              </a:rPr>
              <a:t>Prepared By:</a:t>
            </a:r>
          </a:p>
          <a:p>
            <a:pPr algn="ctr"/>
            <a:r>
              <a:rPr lang="en-US" sz="2400" b="1" i="1" dirty="0" smtClean="0">
                <a:solidFill>
                  <a:schemeClr val="tx1"/>
                </a:solidFill>
                <a:latin typeface="Times New Roman" pitchFamily="18" charset="0"/>
                <a:cs typeface="Times New Roman" pitchFamily="18" charset="0"/>
              </a:rPr>
              <a:t>Bart Du Bois, Serge Demeyer and Jan Verelst</a:t>
            </a:r>
          </a:p>
          <a:p>
            <a:pPr algn="ctr"/>
            <a:endParaRPr lang="en-US" sz="2400" b="1" i="1" dirty="0" smtClean="0">
              <a:solidFill>
                <a:schemeClr val="tx1"/>
              </a:solidFill>
              <a:latin typeface="Times New Roman" pitchFamily="18" charset="0"/>
              <a:cs typeface="Times New Roman" pitchFamily="18" charset="0"/>
            </a:endParaRPr>
          </a:p>
          <a:p>
            <a:pPr algn="ctr"/>
            <a:r>
              <a:rPr lang="en-US" sz="2800" b="1" i="1" dirty="0" smtClean="0">
                <a:solidFill>
                  <a:schemeClr val="tx1"/>
                </a:solidFill>
                <a:latin typeface="Times New Roman" pitchFamily="18" charset="0"/>
                <a:cs typeface="Times New Roman" pitchFamily="18" charset="0"/>
              </a:rPr>
              <a:t>			</a:t>
            </a:r>
          </a:p>
          <a:p>
            <a:pPr algn="ctr"/>
            <a:endParaRPr lang="en-US" sz="2800" b="1" i="1" dirty="0" smtClean="0">
              <a:solidFill>
                <a:schemeClr val="tx1"/>
              </a:solidFill>
              <a:latin typeface="Times New Roman" pitchFamily="18" charset="0"/>
              <a:cs typeface="Times New Roman" pitchFamily="18" charset="0"/>
            </a:endParaRPr>
          </a:p>
          <a:p>
            <a:pPr algn="ctr"/>
            <a:r>
              <a:rPr lang="en-US" sz="2800" b="1" i="1" dirty="0" smtClean="0">
                <a:solidFill>
                  <a:schemeClr val="tx1"/>
                </a:solidFill>
                <a:latin typeface="Times New Roman" pitchFamily="18" charset="0"/>
                <a:cs typeface="Times New Roman" pitchFamily="18" charset="0"/>
              </a:rPr>
              <a:t>Presentation by:</a:t>
            </a:r>
            <a:r>
              <a:rPr lang="en-US" sz="2800" b="1" i="1" dirty="0" smtClean="0">
                <a:latin typeface="Times New Roman" pitchFamily="18" charset="0"/>
                <a:cs typeface="Times New Roman" pitchFamily="18" charset="0"/>
              </a:rPr>
              <a:t>	</a:t>
            </a:r>
            <a:r>
              <a:rPr lang="en-US" sz="2800" b="1" i="1" dirty="0" smtClean="0">
                <a:solidFill>
                  <a:schemeClr val="tx1"/>
                </a:solidFill>
                <a:latin typeface="Times New Roman" pitchFamily="18" charset="0"/>
                <a:cs typeface="Times New Roman" pitchFamily="18" charset="0"/>
              </a:rPr>
              <a:t>Biruktait Fikre </a:t>
            </a:r>
          </a:p>
          <a:p>
            <a:pPr algn="ctr"/>
            <a:r>
              <a:rPr lang="en-US" sz="2800" b="1" i="1" dirty="0" smtClean="0">
                <a:solidFill>
                  <a:schemeClr val="tx1"/>
                </a:solidFill>
                <a:latin typeface="Times New Roman" pitchFamily="18" charset="0"/>
                <a:cs typeface="Times New Roman" pitchFamily="18" charset="0"/>
              </a:rPr>
              <a:t>			Mulugeta Ayele</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38200" y="609600"/>
            <a:ext cx="7696200" cy="1066800"/>
          </a:xfrm>
        </p:spPr>
        <p:txBody>
          <a:bodyPr>
            <a:noAutofit/>
          </a:bodyPr>
          <a:lstStyle/>
          <a:p>
            <a:pPr algn="l">
              <a:defRPr/>
            </a:pPr>
            <a:r>
              <a:rPr lang="en-US" sz="4000" dirty="0" smtClean="0">
                <a:solidFill>
                  <a:schemeClr val="tx1"/>
                </a:solidFill>
              </a:rPr>
              <a:t> </a:t>
            </a:r>
            <a:br>
              <a:rPr lang="en-US" sz="4000" dirty="0" smtClean="0">
                <a:solidFill>
                  <a:schemeClr val="tx1"/>
                </a:solidFill>
              </a:rPr>
            </a:br>
            <a:r>
              <a:rPr lang="en-US" sz="4000" dirty="0" smtClean="0">
                <a:solidFill>
                  <a:schemeClr val="tx1"/>
                </a:solidFill>
              </a:rPr>
              <a:t/>
            </a:r>
            <a:br>
              <a:rPr lang="en-US" sz="4000" dirty="0" smtClean="0">
                <a:solidFill>
                  <a:schemeClr val="tx1"/>
                </a:solidFill>
              </a:rPr>
            </a:br>
            <a:r>
              <a:rPr lang="en-US" sz="4000" dirty="0" smtClean="0">
                <a:solidFill>
                  <a:schemeClr val="tx1"/>
                </a:solidFill>
              </a:rPr>
              <a:t/>
            </a:r>
            <a:br>
              <a:rPr lang="en-US" sz="4000" dirty="0" smtClean="0">
                <a:solidFill>
                  <a:schemeClr val="tx1"/>
                </a:solidFill>
              </a:rPr>
            </a:br>
            <a:r>
              <a:rPr lang="en-US" sz="4000" dirty="0" smtClean="0">
                <a:solidFill>
                  <a:schemeClr val="tx1"/>
                </a:solidFill>
              </a:rPr>
              <a:t/>
            </a:r>
            <a:br>
              <a:rPr lang="en-US" sz="4000" dirty="0" smtClean="0">
                <a:solidFill>
                  <a:schemeClr val="tx1"/>
                </a:solidFill>
              </a:rPr>
            </a:br>
            <a:r>
              <a:rPr lang="en-US" sz="3600" dirty="0" smtClean="0">
                <a:solidFill>
                  <a:schemeClr val="tx1"/>
                </a:solidFill>
              </a:rPr>
              <a:t>1.3. Composing refactoring </a:t>
            </a:r>
            <a:br>
              <a:rPr lang="en-US" sz="3600" dirty="0" smtClean="0">
                <a:solidFill>
                  <a:schemeClr val="tx1"/>
                </a:solidFill>
              </a:rPr>
            </a:br>
            <a:r>
              <a:rPr lang="en-US" sz="3600" dirty="0" smtClean="0">
                <a:solidFill>
                  <a:schemeClr val="tx1"/>
                </a:solidFill>
              </a:rPr>
              <a:t>		guidelines</a:t>
            </a:r>
            <a:endParaRPr lang="en-US" sz="4000" dirty="0">
              <a:solidFill>
                <a:schemeClr val="tx1"/>
              </a:solidFill>
            </a:endParaRPr>
          </a:p>
        </p:txBody>
      </p:sp>
      <p:sp>
        <p:nvSpPr>
          <p:cNvPr id="3" name="Subtitle 2"/>
          <p:cNvSpPr>
            <a:spLocks noGrp="1"/>
          </p:cNvSpPr>
          <p:nvPr>
            <p:ph type="subTitle" idx="1"/>
          </p:nvPr>
        </p:nvSpPr>
        <p:spPr>
          <a:xfrm>
            <a:off x="304800" y="1828800"/>
            <a:ext cx="8610600" cy="4876800"/>
          </a:xfrm>
        </p:spPr>
        <p:txBody>
          <a:bodyPr>
            <a:normAutofit fontScale="92500" lnSpcReduction="10000"/>
          </a:bodyPr>
          <a:lstStyle/>
          <a:p>
            <a:pPr algn="l">
              <a:buFont typeface="Wingdings" pitchFamily="2" charset="2"/>
              <a:buChar char="Ø"/>
            </a:pPr>
            <a:r>
              <a:rPr lang="en-US" sz="2800" dirty="0" smtClean="0"/>
              <a:t>How refactoring guidelines can be composed by exploiting coupling and cohesion impacts.</a:t>
            </a:r>
          </a:p>
          <a:p>
            <a:pPr algn="l"/>
            <a:r>
              <a:rPr lang="en-US" sz="2800" i="1" dirty="0" smtClean="0"/>
              <a:t> </a:t>
            </a:r>
            <a:r>
              <a:rPr lang="en-US" sz="2800" b="1" u="sng" dirty="0" smtClean="0"/>
              <a:t>Extract Method </a:t>
            </a:r>
            <a:r>
              <a:rPr lang="en-US" sz="2800" b="1" dirty="0" smtClean="0"/>
              <a:t>- </a:t>
            </a:r>
            <a:r>
              <a:rPr lang="en-US" sz="2800" dirty="0" smtClean="0"/>
              <a:t>extracts a set of statements appearing in one or more methods into a new method.</a:t>
            </a:r>
          </a:p>
          <a:p>
            <a:pPr algn="l">
              <a:buFont typeface="Wingdings" pitchFamily="2" charset="2"/>
              <a:buChar char="v"/>
            </a:pPr>
            <a:r>
              <a:rPr lang="en-US" sz="2800" dirty="0" smtClean="0"/>
              <a:t>Extracting a group of statements  from more than one method  refers </a:t>
            </a:r>
            <a:r>
              <a:rPr lang="en-US" sz="2800" b="1" i="1" dirty="0" smtClean="0"/>
              <a:t>Multiple extraction.</a:t>
            </a:r>
          </a:p>
          <a:p>
            <a:pPr algn="l">
              <a:buFont typeface="Wingdings" pitchFamily="2" charset="2"/>
              <a:buChar char="v"/>
            </a:pPr>
            <a:r>
              <a:rPr lang="en-US" sz="2800" i="1" dirty="0" smtClean="0"/>
              <a:t>It decreases import coupling and increases </a:t>
            </a:r>
            <a:r>
              <a:rPr lang="en-US" sz="2800" dirty="0" smtClean="0"/>
              <a:t>aggregated import coupling and export coupling.This impact </a:t>
            </a:r>
            <a:r>
              <a:rPr lang="en-US" sz="2800" dirty="0" smtClean="0"/>
              <a:t>exploit </a:t>
            </a:r>
            <a:r>
              <a:rPr lang="en-US" sz="2800" dirty="0" smtClean="0"/>
              <a:t>by </a:t>
            </a:r>
            <a:r>
              <a:rPr lang="en-US" sz="2800" dirty="0" smtClean="0"/>
              <a:t>the followig guideline. </a:t>
            </a:r>
          </a:p>
          <a:p>
            <a:pPr algn="l"/>
            <a:r>
              <a:rPr lang="en-US" sz="2800" i="1" dirty="0" smtClean="0"/>
              <a:t>G1. Localize dependencies- Extract those groups of statements </a:t>
            </a:r>
            <a:r>
              <a:rPr lang="en-US" sz="2800" dirty="0" smtClean="0"/>
              <a:t>which have a lot of dependencies in common with many other methods of the class.</a:t>
            </a:r>
            <a:endParaRPr lang="en-US" sz="2800" i="1"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81000" y="533400"/>
            <a:ext cx="7467600" cy="838200"/>
          </a:xfrm>
        </p:spPr>
        <p:txBody>
          <a:bodyPr>
            <a:noAutofit/>
          </a:bodyPr>
          <a:lstStyle/>
          <a:p>
            <a:pPr algn="ctr">
              <a:defRPr/>
            </a:pPr>
            <a:r>
              <a:rPr lang="en-US" sz="4000" dirty="0" smtClean="0">
                <a:solidFill>
                  <a:schemeClr val="tx1"/>
                </a:solidFill>
              </a:rPr>
              <a:t> </a:t>
            </a:r>
            <a:br>
              <a:rPr lang="en-US" sz="4000" dirty="0" smtClean="0">
                <a:solidFill>
                  <a:schemeClr val="tx1"/>
                </a:solidFill>
              </a:rPr>
            </a:br>
            <a:r>
              <a:rPr lang="en-US" sz="4000" dirty="0" smtClean="0">
                <a:solidFill>
                  <a:schemeClr val="tx1"/>
                </a:solidFill>
              </a:rPr>
              <a:t/>
            </a:r>
            <a:br>
              <a:rPr lang="en-US" sz="4000" dirty="0" smtClean="0">
                <a:solidFill>
                  <a:schemeClr val="tx1"/>
                </a:solidFill>
              </a:rPr>
            </a:br>
            <a:r>
              <a:rPr lang="en-US" sz="4000" dirty="0" smtClean="0">
                <a:solidFill>
                  <a:schemeClr val="tx1"/>
                </a:solidFill>
              </a:rPr>
              <a:t/>
            </a:r>
            <a:br>
              <a:rPr lang="en-US" sz="4000" dirty="0" smtClean="0">
                <a:solidFill>
                  <a:schemeClr val="tx1"/>
                </a:solidFill>
              </a:rPr>
            </a:br>
            <a:r>
              <a:rPr lang="en-US" sz="4000" dirty="0" smtClean="0">
                <a:solidFill>
                  <a:schemeClr val="tx1"/>
                </a:solidFill>
              </a:rPr>
              <a:t/>
            </a:r>
            <a:br>
              <a:rPr lang="en-US" sz="4000" dirty="0" smtClean="0">
                <a:solidFill>
                  <a:schemeClr val="tx1"/>
                </a:solidFill>
              </a:rPr>
            </a:br>
            <a:r>
              <a:rPr lang="en-US" sz="4000" dirty="0" smtClean="0">
                <a:solidFill>
                  <a:schemeClr val="tx1"/>
                </a:solidFill>
              </a:rPr>
              <a:t>Cont...</a:t>
            </a:r>
            <a:endParaRPr lang="en-US" sz="4000" dirty="0">
              <a:solidFill>
                <a:schemeClr val="tx1"/>
              </a:solidFill>
            </a:endParaRPr>
          </a:p>
        </p:txBody>
      </p:sp>
      <p:sp>
        <p:nvSpPr>
          <p:cNvPr id="3" name="Subtitle 2"/>
          <p:cNvSpPr>
            <a:spLocks noGrp="1"/>
          </p:cNvSpPr>
          <p:nvPr>
            <p:ph type="subTitle" idx="1"/>
          </p:nvPr>
        </p:nvSpPr>
        <p:spPr>
          <a:xfrm>
            <a:off x="304800" y="1524000"/>
            <a:ext cx="8610600" cy="5181600"/>
          </a:xfrm>
        </p:spPr>
        <p:txBody>
          <a:bodyPr>
            <a:normAutofit/>
          </a:bodyPr>
          <a:lstStyle/>
          <a:p>
            <a:pPr algn="l"/>
            <a:r>
              <a:rPr lang="en-US" sz="2800" b="1" u="sng" dirty="0" smtClean="0"/>
              <a:t>Move Method </a:t>
            </a:r>
            <a:r>
              <a:rPr lang="en-US" sz="2800" b="1" dirty="0" smtClean="0"/>
              <a:t>- </a:t>
            </a:r>
            <a:r>
              <a:rPr lang="en-US" sz="2800" dirty="0" smtClean="0"/>
              <a:t>moves a method from one class to another,  possibly adding a parameter when resources of the original </a:t>
            </a:r>
            <a:r>
              <a:rPr lang="en-US" sz="2800" dirty="0" smtClean="0"/>
              <a:t>class </a:t>
            </a:r>
            <a:r>
              <a:rPr lang="en-US" sz="2800" dirty="0" smtClean="0"/>
              <a:t>are used.</a:t>
            </a:r>
          </a:p>
          <a:p>
            <a:pPr algn="l">
              <a:buFont typeface="Wingdings" pitchFamily="2" charset="2"/>
              <a:buChar char="v"/>
            </a:pPr>
            <a:r>
              <a:rPr lang="en-US" sz="2800" dirty="0" smtClean="0"/>
              <a:t>Moving a method that does not refer to local attributes or methods will increases cohesion. </a:t>
            </a:r>
          </a:p>
          <a:p>
            <a:pPr algn="l">
              <a:buFont typeface="Wingdings" pitchFamily="2" charset="2"/>
              <a:buChar char="v"/>
            </a:pPr>
            <a:r>
              <a:rPr lang="en-US" sz="2800" dirty="0" smtClean="0"/>
              <a:t> Moving a method that calls external methods will decrease import coupling etc.</a:t>
            </a:r>
          </a:p>
          <a:p>
            <a:pPr algn="l"/>
            <a:r>
              <a:rPr lang="en-US" sz="2800" i="1" dirty="0" smtClean="0"/>
              <a:t>G2. Localize dependencies- Move those methods that do not  </a:t>
            </a:r>
            <a:r>
              <a:rPr lang="en-US" sz="2800" dirty="0" smtClean="0"/>
              <a:t>use local </a:t>
            </a:r>
            <a:r>
              <a:rPr lang="en-US" sz="2800" dirty="0" smtClean="0"/>
              <a:t>resources </a:t>
            </a:r>
            <a:r>
              <a:rPr lang="en-US" sz="2800" dirty="0" smtClean="0"/>
              <a:t>to a single external class.</a:t>
            </a:r>
            <a:endParaRPr lang="en-US" sz="2800" dirty="0" smtClean="0"/>
          </a:p>
          <a:p>
            <a:pPr algn="l"/>
            <a:r>
              <a:rPr lang="en-US" sz="2800" i="1" dirty="0" smtClean="0"/>
              <a:t>G3</a:t>
            </a:r>
            <a:r>
              <a:rPr lang="en-US" sz="2800" dirty="0" smtClean="0"/>
              <a:t> </a:t>
            </a:r>
            <a:r>
              <a:rPr lang="en-US" sz="2800" i="1" dirty="0" smtClean="0"/>
              <a:t>Separate concerns- Break up a method that depends </a:t>
            </a:r>
            <a:r>
              <a:rPr lang="en-US" sz="2800" dirty="0" smtClean="0"/>
              <a:t>on many different external classes into pieces.</a:t>
            </a:r>
            <a:endParaRPr lang="en-US" sz="2800" i="1"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81000" y="533400"/>
            <a:ext cx="7467600" cy="838200"/>
          </a:xfrm>
        </p:spPr>
        <p:txBody>
          <a:bodyPr>
            <a:noAutofit/>
          </a:bodyPr>
          <a:lstStyle/>
          <a:p>
            <a:pPr algn="ctr">
              <a:defRPr/>
            </a:pPr>
            <a:r>
              <a:rPr lang="en-US" sz="4000" dirty="0" smtClean="0">
                <a:solidFill>
                  <a:schemeClr val="tx1"/>
                </a:solidFill>
              </a:rPr>
              <a:t> </a:t>
            </a:r>
            <a:br>
              <a:rPr lang="en-US" sz="4000" dirty="0" smtClean="0">
                <a:solidFill>
                  <a:schemeClr val="tx1"/>
                </a:solidFill>
              </a:rPr>
            </a:br>
            <a:r>
              <a:rPr lang="en-US" sz="4000" dirty="0" smtClean="0">
                <a:solidFill>
                  <a:schemeClr val="tx1"/>
                </a:solidFill>
              </a:rPr>
              <a:t/>
            </a:r>
            <a:br>
              <a:rPr lang="en-US" sz="4000" dirty="0" smtClean="0">
                <a:solidFill>
                  <a:schemeClr val="tx1"/>
                </a:solidFill>
              </a:rPr>
            </a:br>
            <a:r>
              <a:rPr lang="en-US" sz="4000" dirty="0" smtClean="0">
                <a:solidFill>
                  <a:schemeClr val="tx1"/>
                </a:solidFill>
              </a:rPr>
              <a:t/>
            </a:r>
            <a:br>
              <a:rPr lang="en-US" sz="4000" dirty="0" smtClean="0">
                <a:solidFill>
                  <a:schemeClr val="tx1"/>
                </a:solidFill>
              </a:rPr>
            </a:br>
            <a:r>
              <a:rPr lang="en-US" sz="4000" dirty="0" smtClean="0">
                <a:solidFill>
                  <a:schemeClr val="tx1"/>
                </a:solidFill>
              </a:rPr>
              <a:t/>
            </a:r>
            <a:br>
              <a:rPr lang="en-US" sz="4000" dirty="0" smtClean="0">
                <a:solidFill>
                  <a:schemeClr val="tx1"/>
                </a:solidFill>
              </a:rPr>
            </a:br>
            <a:r>
              <a:rPr lang="en-US" sz="4000" dirty="0" smtClean="0">
                <a:solidFill>
                  <a:schemeClr val="tx1"/>
                </a:solidFill>
              </a:rPr>
              <a:t>Cont...</a:t>
            </a:r>
            <a:endParaRPr lang="en-US" sz="4000" dirty="0">
              <a:solidFill>
                <a:schemeClr val="tx1"/>
              </a:solidFill>
            </a:endParaRPr>
          </a:p>
        </p:txBody>
      </p:sp>
      <p:sp>
        <p:nvSpPr>
          <p:cNvPr id="3" name="Subtitle 2"/>
          <p:cNvSpPr>
            <a:spLocks noGrp="1"/>
          </p:cNvSpPr>
          <p:nvPr>
            <p:ph type="subTitle" idx="1"/>
          </p:nvPr>
        </p:nvSpPr>
        <p:spPr>
          <a:xfrm>
            <a:off x="304800" y="1524000"/>
            <a:ext cx="8610600" cy="5181600"/>
          </a:xfrm>
        </p:spPr>
        <p:txBody>
          <a:bodyPr>
            <a:normAutofit/>
          </a:bodyPr>
          <a:lstStyle/>
          <a:p>
            <a:pPr algn="l"/>
            <a:r>
              <a:rPr lang="en-US" sz="2800" b="1" dirty="0" smtClean="0"/>
              <a:t>Replace Method with Method Object - </a:t>
            </a:r>
            <a:r>
              <a:rPr lang="en-US" sz="2800" dirty="0" smtClean="0"/>
              <a:t>creates a new class which has only one method and a constructor. The local variables and parameters of the method are promoted to attributes of the newly created class.   </a:t>
            </a:r>
          </a:p>
          <a:p>
            <a:pPr algn="l">
              <a:buFont typeface="Wingdings" pitchFamily="2" charset="2"/>
              <a:buChar char="v"/>
            </a:pPr>
            <a:r>
              <a:rPr lang="en-US" sz="2800" dirty="0" smtClean="0"/>
              <a:t>Replacing a method that does not references local attributes or methods will increase cohesion.</a:t>
            </a:r>
          </a:p>
          <a:p>
            <a:pPr algn="l">
              <a:buFont typeface="Wingdings" pitchFamily="2" charset="2"/>
              <a:buChar char="v"/>
            </a:pPr>
            <a:r>
              <a:rPr lang="en-US" sz="2800" dirty="0" smtClean="0"/>
              <a:t>Replacing a method that encapsulates coupling to other classes decreases import and general coupling.</a:t>
            </a:r>
          </a:p>
          <a:p>
            <a:pPr algn="l"/>
            <a:r>
              <a:rPr lang="en-US" sz="2800" dirty="0" smtClean="0"/>
              <a:t>G4 </a:t>
            </a:r>
            <a:r>
              <a:rPr lang="en-US" sz="2800" i="1" dirty="0" smtClean="0"/>
              <a:t>Localize dependencies -Replace those methods which  </a:t>
            </a:r>
            <a:r>
              <a:rPr lang="en-US" sz="2800" dirty="0" smtClean="0"/>
              <a:t>refer mostly to </a:t>
            </a:r>
            <a:r>
              <a:rPr lang="en-US" sz="2800" i="1" dirty="0" smtClean="0"/>
              <a:t>many different external resources.</a:t>
            </a:r>
            <a:endParaRPr lang="en-US" sz="2800" i="1"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81000" y="533400"/>
            <a:ext cx="7467600" cy="838200"/>
          </a:xfrm>
        </p:spPr>
        <p:txBody>
          <a:bodyPr>
            <a:noAutofit/>
          </a:bodyPr>
          <a:lstStyle/>
          <a:p>
            <a:pPr algn="ctr">
              <a:defRPr/>
            </a:pPr>
            <a:r>
              <a:rPr lang="en-US" sz="4000" dirty="0" smtClean="0">
                <a:solidFill>
                  <a:schemeClr val="tx1"/>
                </a:solidFill>
              </a:rPr>
              <a:t> </a:t>
            </a:r>
            <a:br>
              <a:rPr lang="en-US" sz="4000" dirty="0" smtClean="0">
                <a:solidFill>
                  <a:schemeClr val="tx1"/>
                </a:solidFill>
              </a:rPr>
            </a:br>
            <a:r>
              <a:rPr lang="en-US" sz="4000" dirty="0" smtClean="0">
                <a:solidFill>
                  <a:schemeClr val="tx1"/>
                </a:solidFill>
              </a:rPr>
              <a:t/>
            </a:r>
            <a:br>
              <a:rPr lang="en-US" sz="4000" dirty="0" smtClean="0">
                <a:solidFill>
                  <a:schemeClr val="tx1"/>
                </a:solidFill>
              </a:rPr>
            </a:br>
            <a:r>
              <a:rPr lang="en-US" sz="4000" dirty="0" smtClean="0">
                <a:solidFill>
                  <a:schemeClr val="tx1"/>
                </a:solidFill>
              </a:rPr>
              <a:t/>
            </a:r>
            <a:br>
              <a:rPr lang="en-US" sz="4000" dirty="0" smtClean="0">
                <a:solidFill>
                  <a:schemeClr val="tx1"/>
                </a:solidFill>
              </a:rPr>
            </a:br>
            <a:r>
              <a:rPr lang="en-US" sz="4000" dirty="0" smtClean="0">
                <a:solidFill>
                  <a:schemeClr val="tx1"/>
                </a:solidFill>
              </a:rPr>
              <a:t/>
            </a:r>
            <a:br>
              <a:rPr lang="en-US" sz="4000" dirty="0" smtClean="0">
                <a:solidFill>
                  <a:schemeClr val="tx1"/>
                </a:solidFill>
              </a:rPr>
            </a:br>
            <a:r>
              <a:rPr lang="en-US" sz="4000" dirty="0" smtClean="0">
                <a:solidFill>
                  <a:schemeClr val="tx1"/>
                </a:solidFill>
              </a:rPr>
              <a:t>Cont...</a:t>
            </a:r>
            <a:endParaRPr lang="en-US" sz="4000" dirty="0">
              <a:solidFill>
                <a:schemeClr val="tx1"/>
              </a:solidFill>
            </a:endParaRPr>
          </a:p>
        </p:txBody>
      </p:sp>
      <p:sp>
        <p:nvSpPr>
          <p:cNvPr id="3" name="Subtitle 2"/>
          <p:cNvSpPr>
            <a:spLocks noGrp="1"/>
          </p:cNvSpPr>
          <p:nvPr>
            <p:ph type="subTitle" idx="1"/>
          </p:nvPr>
        </p:nvSpPr>
        <p:spPr>
          <a:xfrm>
            <a:off x="228600" y="1524000"/>
            <a:ext cx="8763000" cy="5181600"/>
          </a:xfrm>
        </p:spPr>
        <p:txBody>
          <a:bodyPr>
            <a:normAutofit/>
          </a:bodyPr>
          <a:lstStyle/>
          <a:p>
            <a:pPr algn="l"/>
            <a:r>
              <a:rPr lang="en-US" sz="2800" b="1" dirty="0" smtClean="0"/>
              <a:t> Replace Data Value with Object-  </a:t>
            </a:r>
            <a:r>
              <a:rPr lang="en-US" sz="2800" dirty="0" smtClean="0"/>
              <a:t>encapsulates a set of attributes in a new class. </a:t>
            </a:r>
          </a:p>
          <a:p>
            <a:pPr algn="l">
              <a:buFont typeface="Wingdings" pitchFamily="2" charset="2"/>
              <a:buChar char="v"/>
            </a:pPr>
            <a:r>
              <a:rPr lang="en-US" sz="2800" dirty="0" smtClean="0"/>
              <a:t>When a group of attributes is frequently used together by many local methods, cohesion will increase by replacing them with an object. </a:t>
            </a:r>
          </a:p>
          <a:p>
            <a:pPr algn="l">
              <a:buFont typeface="Wingdings" pitchFamily="2" charset="2"/>
              <a:buChar char="v"/>
            </a:pPr>
            <a:r>
              <a:rPr lang="en-US" sz="2800" dirty="0" smtClean="0"/>
              <a:t>Replacing attributes with a single object will introduce  both import and general coupling to the newly created class.</a:t>
            </a:r>
          </a:p>
          <a:p>
            <a:pPr algn="l"/>
            <a:r>
              <a:rPr lang="en-US" sz="2800" dirty="0" smtClean="0"/>
              <a:t>G5 </a:t>
            </a:r>
            <a:r>
              <a:rPr lang="en-US" sz="2800" i="1" dirty="0" smtClean="0"/>
              <a:t>Localize dependencies- Group those attributes which </a:t>
            </a:r>
            <a:r>
              <a:rPr lang="en-US" sz="2800" dirty="0" smtClean="0"/>
              <a:t>are used as a unity throughout the local methods of the class and which are mostly instances of external classes.</a:t>
            </a:r>
            <a:endParaRPr lang="en-US" sz="2800"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81000" y="457200"/>
            <a:ext cx="7467600" cy="685800"/>
          </a:xfrm>
        </p:spPr>
        <p:txBody>
          <a:bodyPr>
            <a:noAutofit/>
          </a:bodyPr>
          <a:lstStyle/>
          <a:p>
            <a:pPr algn="ctr">
              <a:defRPr/>
            </a:pPr>
            <a:r>
              <a:rPr lang="en-US" sz="4000" dirty="0" smtClean="0">
                <a:solidFill>
                  <a:schemeClr val="tx1"/>
                </a:solidFill>
              </a:rPr>
              <a:t> </a:t>
            </a:r>
            <a:br>
              <a:rPr lang="en-US" sz="4000" dirty="0" smtClean="0">
                <a:solidFill>
                  <a:schemeClr val="tx1"/>
                </a:solidFill>
              </a:rPr>
            </a:br>
            <a:r>
              <a:rPr lang="en-US" sz="4000" dirty="0" smtClean="0">
                <a:solidFill>
                  <a:schemeClr val="tx1"/>
                </a:solidFill>
              </a:rPr>
              <a:t/>
            </a:r>
            <a:br>
              <a:rPr lang="en-US" sz="4000" dirty="0" smtClean="0">
                <a:solidFill>
                  <a:schemeClr val="tx1"/>
                </a:solidFill>
              </a:rPr>
            </a:br>
            <a:r>
              <a:rPr lang="en-US" sz="4000" dirty="0" smtClean="0">
                <a:solidFill>
                  <a:schemeClr val="tx1"/>
                </a:solidFill>
              </a:rPr>
              <a:t/>
            </a:r>
            <a:br>
              <a:rPr lang="en-US" sz="4000" dirty="0" smtClean="0">
                <a:solidFill>
                  <a:schemeClr val="tx1"/>
                </a:solidFill>
              </a:rPr>
            </a:br>
            <a:r>
              <a:rPr lang="en-US" sz="4000" dirty="0" smtClean="0">
                <a:solidFill>
                  <a:schemeClr val="tx1"/>
                </a:solidFill>
              </a:rPr>
              <a:t/>
            </a:r>
            <a:br>
              <a:rPr lang="en-US" sz="4000" dirty="0" smtClean="0">
                <a:solidFill>
                  <a:schemeClr val="tx1"/>
                </a:solidFill>
              </a:rPr>
            </a:br>
            <a:r>
              <a:rPr lang="en-US" sz="4000" dirty="0" smtClean="0">
                <a:solidFill>
                  <a:schemeClr val="tx1"/>
                </a:solidFill>
              </a:rPr>
              <a:t>Cont...</a:t>
            </a:r>
            <a:endParaRPr lang="en-US" sz="4000" dirty="0">
              <a:solidFill>
                <a:schemeClr val="tx1"/>
              </a:solidFill>
            </a:endParaRPr>
          </a:p>
        </p:txBody>
      </p:sp>
      <p:sp>
        <p:nvSpPr>
          <p:cNvPr id="3" name="Subtitle 2"/>
          <p:cNvSpPr>
            <a:spLocks noGrp="1"/>
          </p:cNvSpPr>
          <p:nvPr>
            <p:ph type="subTitle" idx="1"/>
          </p:nvPr>
        </p:nvSpPr>
        <p:spPr>
          <a:xfrm>
            <a:off x="228600" y="1143000"/>
            <a:ext cx="8763000" cy="5562600"/>
          </a:xfrm>
        </p:spPr>
        <p:txBody>
          <a:bodyPr>
            <a:normAutofit/>
          </a:bodyPr>
          <a:lstStyle/>
          <a:p>
            <a:pPr algn="l"/>
            <a:r>
              <a:rPr lang="en-US" sz="2800" b="1" dirty="0" smtClean="0"/>
              <a:t> Extract Class - </a:t>
            </a:r>
            <a:r>
              <a:rPr lang="en-US" sz="2800" dirty="0" smtClean="0"/>
              <a:t>creates a new class which contains a selected group of methods and attributes from the original class.</a:t>
            </a:r>
          </a:p>
          <a:p>
            <a:pPr algn="l">
              <a:buFont typeface="Wingdings" pitchFamily="2" charset="2"/>
              <a:buChar char="v"/>
            </a:pPr>
            <a:r>
              <a:rPr lang="en-US" sz="2800" dirty="0" smtClean="0"/>
              <a:t>Cohesion will increase when a connected set of attributes and methods are extracted. </a:t>
            </a:r>
          </a:p>
          <a:p>
            <a:pPr algn="l">
              <a:buFont typeface="Wingdings" pitchFamily="2" charset="2"/>
              <a:buChar char="v"/>
            </a:pPr>
            <a:r>
              <a:rPr lang="en-US" sz="2800" dirty="0" smtClean="0"/>
              <a:t>Export and general coupling will decrease when the extracted methods and attributes do not refer to the original class . </a:t>
            </a:r>
          </a:p>
          <a:p>
            <a:pPr algn="l"/>
            <a:r>
              <a:rPr lang="en-US" sz="2800" dirty="0" smtClean="0"/>
              <a:t>G6 </a:t>
            </a:r>
            <a:r>
              <a:rPr lang="en-US" sz="2800" i="1" dirty="0" smtClean="0"/>
              <a:t>Separate concerns- Extract those groups of methods </a:t>
            </a:r>
            <a:r>
              <a:rPr lang="en-US" sz="2800" dirty="0" smtClean="0"/>
              <a:t>and attributes that are neither referenced by, nor refer themselves to other methods or attributes.</a:t>
            </a:r>
            <a:endParaRPr lang="en-US" sz="2800"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81000" y="609600"/>
            <a:ext cx="8763000" cy="1295400"/>
          </a:xfrm>
        </p:spPr>
        <p:txBody>
          <a:bodyPr>
            <a:noAutofit/>
          </a:bodyPr>
          <a:lstStyle/>
          <a:p>
            <a:pPr algn="l"/>
            <a:r>
              <a:rPr lang="en-US" sz="2800" dirty="0" smtClean="0">
                <a:solidFill>
                  <a:schemeClr val="tx1"/>
                </a:solidFill>
              </a:rPr>
              <a:t> </a:t>
            </a:r>
            <a:br>
              <a:rPr lang="en-US" sz="2800" dirty="0" smtClean="0">
                <a:solidFill>
                  <a:schemeClr val="tx1"/>
                </a:solidFill>
              </a:rPr>
            </a:br>
            <a:r>
              <a:rPr lang="en-US" sz="2800" dirty="0" smtClean="0">
                <a:solidFill>
                  <a:schemeClr val="tx1"/>
                </a:solidFill>
              </a:rPr>
              <a:t/>
            </a:r>
            <a:br>
              <a:rPr lang="en-US" sz="2800" dirty="0" smtClean="0">
                <a:solidFill>
                  <a:schemeClr val="tx1"/>
                </a:solidFill>
              </a:rPr>
            </a:br>
            <a:r>
              <a:rPr lang="en-US" sz="2800" dirty="0" smtClean="0">
                <a:solidFill>
                  <a:schemeClr val="tx1"/>
                </a:solidFill>
              </a:rPr>
              <a:t/>
            </a:r>
            <a:br>
              <a:rPr lang="en-US" sz="2800" dirty="0" smtClean="0">
                <a:solidFill>
                  <a:schemeClr val="tx1"/>
                </a:solidFill>
              </a:rPr>
            </a:br>
            <a:r>
              <a:rPr lang="en-US" sz="2800" dirty="0" smtClean="0">
                <a:solidFill>
                  <a:schemeClr val="tx1"/>
                </a:solidFill>
              </a:rPr>
              <a:t/>
            </a:r>
            <a:br>
              <a:rPr lang="en-US" sz="2800" dirty="0" smtClean="0">
                <a:solidFill>
                  <a:schemeClr val="tx1"/>
                </a:solidFill>
              </a:rPr>
            </a:br>
            <a:r>
              <a:rPr lang="en-US" sz="2800" dirty="0" smtClean="0">
                <a:solidFill>
                  <a:schemeClr val="tx1"/>
                </a:solidFill>
              </a:rPr>
              <a:t>Table 1. Best and worst case impact of a refactoring on a cohesion or coupling </a:t>
            </a:r>
            <a:r>
              <a:rPr lang="en-US" sz="2800" dirty="0" smtClean="0">
                <a:solidFill>
                  <a:schemeClr val="tx1"/>
                </a:solidFill>
              </a:rPr>
              <a:t>dimension, </a:t>
            </a:r>
            <a:r>
              <a:rPr lang="en-US" sz="2800" dirty="0" smtClean="0">
                <a:solidFill>
                  <a:schemeClr val="tx1"/>
                </a:solidFill>
              </a:rPr>
              <a:t>the cells indicate an improvement (+), deterioration () or neutral impact (0).</a:t>
            </a:r>
            <a:endParaRPr lang="en-US" sz="2800" dirty="0">
              <a:solidFill>
                <a:schemeClr val="tx1"/>
              </a:solidFill>
            </a:endParaRPr>
          </a:p>
        </p:txBody>
      </p:sp>
      <p:graphicFrame>
        <p:nvGraphicFramePr>
          <p:cNvPr id="5" name="Table 4"/>
          <p:cNvGraphicFramePr>
            <a:graphicFrameLocks noGrp="1"/>
          </p:cNvGraphicFramePr>
          <p:nvPr/>
        </p:nvGraphicFramePr>
        <p:xfrm>
          <a:off x="533400" y="2057400"/>
          <a:ext cx="8305800" cy="4534942"/>
        </p:xfrm>
        <a:graphic>
          <a:graphicData uri="http://schemas.openxmlformats.org/drawingml/2006/table">
            <a:tbl>
              <a:tblPr firstRow="1" bandRow="1">
                <a:tableStyleId>{5C22544A-7EE6-4342-B048-85BDC9FD1C3A}</a:tableStyleId>
              </a:tblPr>
              <a:tblGrid>
                <a:gridCol w="3322321"/>
                <a:gridCol w="1661160"/>
                <a:gridCol w="1573730"/>
                <a:gridCol w="1748589"/>
              </a:tblGrid>
              <a:tr h="1079758">
                <a:tc>
                  <a:txBody>
                    <a:bodyPr/>
                    <a:lstStyle/>
                    <a:p>
                      <a:endParaRPr lang="en-US" dirty="0"/>
                    </a:p>
                  </a:txBody>
                  <a:tcPr/>
                </a:tc>
                <a:tc>
                  <a:txBody>
                    <a:bodyPr/>
                    <a:lstStyle/>
                    <a:p>
                      <a:pPr algn="ctr"/>
                      <a:r>
                        <a:rPr lang="en-US" sz="2400" b="1" dirty="0" smtClean="0"/>
                        <a:t>Extract </a:t>
                      </a:r>
                    </a:p>
                    <a:p>
                      <a:pPr algn="ctr"/>
                      <a:r>
                        <a:rPr lang="en-US" sz="2400" b="1" dirty="0" smtClean="0"/>
                        <a:t>Method </a:t>
                      </a:r>
                      <a:endParaRPr lang="en-US" sz="2400" b="1" i="1" dirty="0"/>
                    </a:p>
                  </a:txBody>
                  <a:tcPr/>
                </a:tc>
                <a:tc>
                  <a:txBody>
                    <a:bodyPr/>
                    <a:lstStyle/>
                    <a:p>
                      <a:pPr algn="ctr"/>
                      <a:r>
                        <a:rPr lang="en-US" sz="2400" b="1" dirty="0" smtClean="0"/>
                        <a:t>Move</a:t>
                      </a:r>
                    </a:p>
                    <a:p>
                      <a:pPr algn="ctr"/>
                      <a:r>
                        <a:rPr lang="en-US" sz="2400" b="1" dirty="0" smtClean="0"/>
                        <a:t>Method </a:t>
                      </a:r>
                      <a:endParaRPr lang="en-US" sz="2400" b="1" i="1" dirty="0" smtClean="0"/>
                    </a:p>
                  </a:txBody>
                  <a:tcPr/>
                </a:tc>
                <a:tc>
                  <a:txBody>
                    <a:bodyPr/>
                    <a:lstStyle/>
                    <a:p>
                      <a:pPr algn="ctr"/>
                      <a:r>
                        <a:rPr lang="en-US" sz="2400" b="1" dirty="0" smtClean="0"/>
                        <a:t>Extract </a:t>
                      </a:r>
                    </a:p>
                    <a:p>
                      <a:pPr algn="ctr"/>
                      <a:r>
                        <a:rPr lang="en-US" sz="2400" b="1" dirty="0" smtClean="0"/>
                        <a:t>Class </a:t>
                      </a:r>
                      <a:endParaRPr lang="en-US" sz="2400" b="1" i="1" dirty="0" smtClean="0"/>
                    </a:p>
                    <a:p>
                      <a:endParaRPr lang="en-US" dirty="0"/>
                    </a:p>
                  </a:txBody>
                  <a:tcPr/>
                </a:tc>
              </a:tr>
              <a:tr h="52829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en-US" sz="2000" kern="1200" baseline="0" dirty="0" smtClean="0">
                          <a:solidFill>
                            <a:schemeClr val="dk1"/>
                          </a:solidFill>
                          <a:latin typeface="+mn-lt"/>
                          <a:ea typeface="+mn-ea"/>
                          <a:cs typeface="+mn-cs"/>
                        </a:rPr>
                        <a:t>Normalized Cohesion</a:t>
                      </a:r>
                      <a:endParaRPr lang="en-US" sz="2000" dirty="0" smtClean="0"/>
                    </a:p>
                  </a:txBody>
                  <a:tcPr/>
                </a:tc>
                <a:tc>
                  <a:txBody>
                    <a:bodyPr/>
                    <a:lstStyle/>
                    <a:p>
                      <a:pPr algn="ctr"/>
                      <a:r>
                        <a:rPr kumimoji="0" lang="en-US" sz="2000" kern="1200" baseline="0" dirty="0" smtClean="0">
                          <a:solidFill>
                            <a:schemeClr val="dk1"/>
                          </a:solidFill>
                          <a:latin typeface="+mn-lt"/>
                          <a:ea typeface="+mn-ea"/>
                          <a:cs typeface="+mn-cs"/>
                        </a:rPr>
                        <a:t>+ — -</a:t>
                      </a:r>
                      <a:endParaRPr lang="en-US" sz="2000" dirty="0"/>
                    </a:p>
                  </a:txBody>
                  <a:tcPr/>
                </a:tc>
                <a:tc>
                  <a:txBody>
                    <a:bodyPr/>
                    <a:lstStyle/>
                    <a:p>
                      <a:pPr algn="ctr"/>
                      <a:r>
                        <a:rPr kumimoji="0" lang="en-US" sz="1800" kern="1200" baseline="0" dirty="0" smtClean="0">
                          <a:solidFill>
                            <a:schemeClr val="dk1"/>
                          </a:solidFill>
                          <a:latin typeface="+mn-lt"/>
                          <a:ea typeface="+mn-ea"/>
                          <a:cs typeface="+mn-cs"/>
                        </a:rPr>
                        <a:t>+ — -</a:t>
                      </a:r>
                      <a:endParaRPr lang="en-US" sz="1800" dirty="0"/>
                    </a:p>
                  </a:txBody>
                  <a:tcPr/>
                </a:tc>
                <a:tc>
                  <a:txBody>
                    <a:bodyPr/>
                    <a:lstStyle/>
                    <a:p>
                      <a:pPr algn="ctr"/>
                      <a:r>
                        <a:rPr kumimoji="0" lang="en-US" sz="1800" kern="1200" baseline="0" dirty="0" smtClean="0">
                          <a:solidFill>
                            <a:schemeClr val="dk1"/>
                          </a:solidFill>
                          <a:latin typeface="+mn-lt"/>
                          <a:ea typeface="+mn-ea"/>
                          <a:cs typeface="+mn-cs"/>
                        </a:rPr>
                        <a:t>+ — -</a:t>
                      </a:r>
                      <a:endParaRPr lang="en-US" sz="1800" dirty="0"/>
                    </a:p>
                  </a:txBody>
                  <a:tcPr/>
                </a:tc>
              </a:tr>
              <a:tr h="662251">
                <a:tc>
                  <a:txBody>
                    <a:bodyPr/>
                    <a:lstStyle/>
                    <a:p>
                      <a:r>
                        <a:rPr kumimoji="0" lang="en-US" sz="2000" kern="1200" baseline="0" dirty="0" smtClean="0">
                          <a:solidFill>
                            <a:schemeClr val="dk1"/>
                          </a:solidFill>
                          <a:latin typeface="+mn-lt"/>
                          <a:ea typeface="+mn-ea"/>
                          <a:cs typeface="+mn-cs"/>
                        </a:rPr>
                        <a:t>Non-normalized Cohesion</a:t>
                      </a:r>
                      <a:endParaRPr lang="en-US" sz="2000" dirty="0"/>
                    </a:p>
                  </a:txBody>
                  <a:tcPr/>
                </a:tc>
                <a:tc>
                  <a:txBody>
                    <a:bodyPr/>
                    <a:lstStyle/>
                    <a:p>
                      <a:pPr algn="ctr"/>
                      <a:r>
                        <a:rPr kumimoji="0" lang="en-US" sz="2000" kern="1200" baseline="0" dirty="0" smtClean="0">
                          <a:solidFill>
                            <a:schemeClr val="dk1"/>
                          </a:solidFill>
                          <a:latin typeface="+mn-lt"/>
                          <a:ea typeface="+mn-ea"/>
                          <a:cs typeface="+mn-cs"/>
                        </a:rPr>
                        <a:t>+ — -</a:t>
                      </a:r>
                      <a:endParaRPr lang="en-US" sz="2000" dirty="0"/>
                    </a:p>
                  </a:txBody>
                  <a:tcPr/>
                </a:tc>
                <a:tc>
                  <a:txBody>
                    <a:bodyPr/>
                    <a:lstStyle/>
                    <a:p>
                      <a:pPr algn="ctr"/>
                      <a:r>
                        <a:rPr kumimoji="0" lang="en-US" sz="1800" kern="1200" baseline="0" dirty="0" smtClean="0">
                          <a:solidFill>
                            <a:schemeClr val="dk1"/>
                          </a:solidFill>
                          <a:latin typeface="+mn-lt"/>
                          <a:ea typeface="+mn-ea"/>
                          <a:cs typeface="+mn-cs"/>
                        </a:rPr>
                        <a:t>+ — </a:t>
                      </a:r>
                      <a:r>
                        <a:rPr kumimoji="0" lang="en-US" sz="1800" kern="1200" baseline="0" dirty="0" smtClean="0">
                          <a:solidFill>
                            <a:schemeClr val="dk1"/>
                          </a:solidFill>
                          <a:latin typeface="Times New Roman" pitchFamily="18" charset="0"/>
                          <a:ea typeface="+mn-ea"/>
                          <a:cs typeface="Times New Roman" pitchFamily="18" charset="0"/>
                        </a:rPr>
                        <a:t>0</a:t>
                      </a:r>
                      <a:endParaRPr lang="en-US" sz="1800" dirty="0"/>
                    </a:p>
                  </a:txBody>
                  <a:tcPr/>
                </a:tc>
                <a:tc>
                  <a:txBody>
                    <a:bodyPr/>
                    <a:lstStyle/>
                    <a:p>
                      <a:pPr algn="ctr"/>
                      <a:r>
                        <a:rPr kumimoji="0" lang="en-US" sz="1800" kern="1200" baseline="0" dirty="0" smtClean="0">
                          <a:solidFill>
                            <a:schemeClr val="dk1"/>
                          </a:solidFill>
                          <a:latin typeface="+mn-lt"/>
                          <a:ea typeface="+mn-ea"/>
                          <a:cs typeface="+mn-cs"/>
                        </a:rPr>
                        <a:t>+ — -</a:t>
                      </a:r>
                      <a:endParaRPr lang="en-US" sz="1800" dirty="0"/>
                    </a:p>
                  </a:txBody>
                  <a:tcPr/>
                </a:tc>
              </a:tr>
              <a:tr h="52829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000" dirty="0" smtClean="0"/>
                        <a:t>Import Coupling </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0" lang="en-US" sz="2000" kern="1200" baseline="0" dirty="0" smtClean="0">
                          <a:solidFill>
                            <a:schemeClr val="dk1"/>
                          </a:solidFill>
                          <a:latin typeface="+mn-lt"/>
                          <a:ea typeface="+mn-ea"/>
                          <a:cs typeface="+mn-cs"/>
                        </a:rPr>
                        <a:t>+ — </a:t>
                      </a:r>
                      <a:r>
                        <a:rPr kumimoji="0" lang="en-US" sz="1800" kern="1200" baseline="0" dirty="0" smtClean="0">
                          <a:solidFill>
                            <a:schemeClr val="dk1"/>
                          </a:solidFill>
                          <a:latin typeface="Times New Roman" pitchFamily="18" charset="0"/>
                          <a:ea typeface="+mn-ea"/>
                          <a:cs typeface="Times New Roman" pitchFamily="18" charset="0"/>
                        </a:rPr>
                        <a:t>0</a:t>
                      </a:r>
                      <a:endParaRPr lang="en-US" sz="1800" dirty="0" smtClean="0">
                        <a:latin typeface="Times New Roman" pitchFamily="18" charset="0"/>
                        <a:cs typeface="Times New Roman" pitchFamily="18" charset="0"/>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0" lang="en-US" sz="1800" kern="1200" baseline="0" dirty="0" smtClean="0">
                          <a:solidFill>
                            <a:schemeClr val="dk1"/>
                          </a:solidFill>
                          <a:latin typeface="+mn-lt"/>
                          <a:ea typeface="+mn-ea"/>
                          <a:cs typeface="+mn-cs"/>
                        </a:rPr>
                        <a:t>+ — -</a:t>
                      </a:r>
                      <a:endParaRPr lang="en-US" sz="1800" dirty="0" smtClean="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0" lang="en-US" sz="1800" kern="1200" baseline="0" dirty="0" smtClean="0">
                          <a:solidFill>
                            <a:schemeClr val="dk1"/>
                          </a:solidFill>
                          <a:latin typeface="+mn-lt"/>
                          <a:ea typeface="+mn-ea"/>
                          <a:cs typeface="+mn-cs"/>
                        </a:rPr>
                        <a:t>+ — -</a:t>
                      </a:r>
                      <a:endParaRPr lang="en-US" sz="1800" dirty="0" smtClean="0"/>
                    </a:p>
                  </a:txBody>
                  <a:tcPr/>
                </a:tc>
              </a:tr>
              <a:tr h="528290">
                <a:tc>
                  <a:txBody>
                    <a:bodyPr/>
                    <a:lstStyle/>
                    <a:p>
                      <a:r>
                        <a:rPr kumimoji="0" lang="en-US" sz="2000" kern="1200" baseline="0" dirty="0" smtClean="0">
                          <a:solidFill>
                            <a:schemeClr val="dk1"/>
                          </a:solidFill>
                          <a:latin typeface="+mn-lt"/>
                          <a:ea typeface="+mn-ea"/>
                          <a:cs typeface="+mn-cs"/>
                        </a:rPr>
                        <a:t>General coupling</a:t>
                      </a:r>
                      <a:endParaRPr lang="en-US" sz="2000" dirty="0"/>
                    </a:p>
                  </a:txBody>
                  <a:tcPr/>
                </a:tc>
                <a:tc>
                  <a:txBody>
                    <a:bodyPr/>
                    <a:lstStyle/>
                    <a:p>
                      <a:pPr algn="ctr"/>
                      <a:r>
                        <a:rPr kumimoji="0" lang="en-US" sz="2000" kern="1200" baseline="0" dirty="0" smtClean="0">
                          <a:solidFill>
                            <a:schemeClr val="dk1"/>
                          </a:solidFill>
                          <a:latin typeface="Times New Roman" pitchFamily="18" charset="0"/>
                          <a:ea typeface="+mn-ea"/>
                          <a:cs typeface="Times New Roman" pitchFamily="18" charset="0"/>
                        </a:rPr>
                        <a:t>0</a:t>
                      </a:r>
                      <a:endParaRPr lang="en-US" sz="2000" dirty="0"/>
                    </a:p>
                  </a:txBody>
                  <a:tcPr/>
                </a:tc>
                <a:tc>
                  <a:txBody>
                    <a:bodyPr/>
                    <a:lstStyle/>
                    <a:p>
                      <a:pPr algn="ctr"/>
                      <a:r>
                        <a:rPr kumimoji="0" lang="en-US" sz="1800" kern="1200" baseline="0" dirty="0" smtClean="0">
                          <a:solidFill>
                            <a:schemeClr val="dk1"/>
                          </a:solidFill>
                          <a:latin typeface="+mn-lt"/>
                          <a:ea typeface="+mn-ea"/>
                          <a:cs typeface="+mn-cs"/>
                        </a:rPr>
                        <a:t>+ — -</a:t>
                      </a:r>
                      <a:endParaRPr lang="en-US" sz="1800" dirty="0"/>
                    </a:p>
                  </a:txBody>
                  <a:tcPr/>
                </a:tc>
                <a:tc>
                  <a:txBody>
                    <a:bodyPr/>
                    <a:lstStyle/>
                    <a:p>
                      <a:pPr algn="ctr"/>
                      <a:r>
                        <a:rPr kumimoji="0" lang="en-US" sz="1800" kern="1200" baseline="0" dirty="0" smtClean="0">
                          <a:solidFill>
                            <a:schemeClr val="dk1"/>
                          </a:solidFill>
                          <a:latin typeface="+mn-lt"/>
                          <a:ea typeface="+mn-ea"/>
                          <a:cs typeface="+mn-cs"/>
                        </a:rPr>
                        <a:t>+ — -</a:t>
                      </a:r>
                      <a:endParaRPr lang="en-US" sz="1800" dirty="0"/>
                    </a:p>
                  </a:txBody>
                  <a:tcPr/>
                </a:tc>
              </a:tr>
              <a:tr h="528290">
                <a:tc>
                  <a:txBody>
                    <a:bodyPr/>
                    <a:lstStyle/>
                    <a:p>
                      <a:r>
                        <a:rPr lang="en-US" sz="2000" dirty="0" smtClean="0"/>
                        <a:t>Export Coupling </a:t>
                      </a:r>
                      <a:endParaRPr lang="en-US" sz="2000" dirty="0"/>
                    </a:p>
                  </a:txBody>
                  <a:tcPr/>
                </a:tc>
                <a:tc>
                  <a:txBody>
                    <a:bodyPr/>
                    <a:lstStyle/>
                    <a:p>
                      <a:pPr algn="ctr"/>
                      <a:r>
                        <a:rPr lang="en-US" dirty="0" smtClean="0"/>
                        <a:t>-</a:t>
                      </a:r>
                      <a:endParaRPr lang="en-US" dirty="0"/>
                    </a:p>
                  </a:txBody>
                  <a:tcPr/>
                </a:tc>
                <a:tc>
                  <a:txBody>
                    <a:bodyPr/>
                    <a:lstStyle/>
                    <a:p>
                      <a:pPr algn="ctr"/>
                      <a:r>
                        <a:rPr kumimoji="0" lang="en-US" sz="1800" kern="1200" baseline="0" dirty="0" smtClean="0">
                          <a:solidFill>
                            <a:schemeClr val="dk1"/>
                          </a:solidFill>
                          <a:latin typeface="+mn-lt"/>
                          <a:ea typeface="+mn-ea"/>
                          <a:cs typeface="+mn-cs"/>
                        </a:rPr>
                        <a:t>+ — -</a:t>
                      </a:r>
                      <a:endParaRPr lang="en-US" sz="1800" dirty="0"/>
                    </a:p>
                  </a:txBody>
                  <a:tcPr/>
                </a:tc>
                <a:tc>
                  <a:txBody>
                    <a:bodyPr/>
                    <a:lstStyle/>
                    <a:p>
                      <a:pPr algn="ctr"/>
                      <a:r>
                        <a:rPr kumimoji="0" lang="en-US" sz="1800" kern="1200" baseline="0" dirty="0" smtClean="0">
                          <a:solidFill>
                            <a:schemeClr val="dk1"/>
                          </a:solidFill>
                          <a:latin typeface="+mn-lt"/>
                          <a:ea typeface="+mn-ea"/>
                          <a:cs typeface="+mn-cs"/>
                        </a:rPr>
                        <a:t>+</a:t>
                      </a:r>
                      <a:endParaRPr lang="en-US" sz="1800" dirty="0"/>
                    </a:p>
                  </a:txBody>
                  <a:tcPr/>
                </a:tc>
              </a:tr>
              <a:tr h="662251">
                <a:tc>
                  <a:txBody>
                    <a:bodyPr/>
                    <a:lstStyle/>
                    <a:p>
                      <a:r>
                        <a:rPr kumimoji="0" lang="en-US" sz="2000" kern="1200" baseline="0" dirty="0" smtClean="0">
                          <a:solidFill>
                            <a:schemeClr val="dk1"/>
                          </a:solidFill>
                          <a:latin typeface="+mn-lt"/>
                          <a:ea typeface="+mn-ea"/>
                          <a:cs typeface="+mn-cs"/>
                        </a:rPr>
                        <a:t>Aggregated import coupling</a:t>
                      </a:r>
                      <a:endParaRPr lang="en-US" sz="2000" dirty="0"/>
                    </a:p>
                  </a:txBody>
                  <a:tcPr/>
                </a:tc>
                <a:tc>
                  <a:txBody>
                    <a:bodyPr/>
                    <a:lstStyle/>
                    <a:p>
                      <a:pPr algn="ctr"/>
                      <a:r>
                        <a:rPr kumimoji="0" lang="en-US" sz="1800" kern="1200" baseline="0" dirty="0" smtClean="0">
                          <a:solidFill>
                            <a:schemeClr val="dk1"/>
                          </a:solidFill>
                          <a:latin typeface="Times New Roman" pitchFamily="18" charset="0"/>
                          <a:ea typeface="+mn-ea"/>
                          <a:cs typeface="Times New Roman" pitchFamily="18" charset="0"/>
                        </a:rPr>
                        <a:t>0</a:t>
                      </a:r>
                      <a:r>
                        <a:rPr kumimoji="0" lang="en-US" sz="1800" kern="1200" baseline="0" dirty="0" smtClean="0">
                          <a:solidFill>
                            <a:schemeClr val="dk1"/>
                          </a:solidFill>
                          <a:latin typeface="+mn-lt"/>
                          <a:ea typeface="+mn-ea"/>
                          <a:cs typeface="+mn-cs"/>
                        </a:rPr>
                        <a:t> — -</a:t>
                      </a:r>
                      <a:endParaRPr lang="en-US" sz="180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0" lang="en-US" sz="1800" kern="1200" baseline="0" dirty="0" smtClean="0">
                          <a:solidFill>
                            <a:schemeClr val="dk1"/>
                          </a:solidFill>
                          <a:latin typeface="+mn-lt"/>
                          <a:ea typeface="+mn-ea"/>
                          <a:cs typeface="+mn-cs"/>
                        </a:rPr>
                        <a:t>+ — </a:t>
                      </a:r>
                      <a:r>
                        <a:rPr kumimoji="0" lang="en-US" sz="1800" kern="1200" baseline="0" dirty="0" smtClean="0">
                          <a:solidFill>
                            <a:schemeClr val="dk1"/>
                          </a:solidFill>
                          <a:latin typeface="Times New Roman" pitchFamily="18" charset="0"/>
                          <a:ea typeface="+mn-ea"/>
                          <a:cs typeface="Times New Roman" pitchFamily="18" charset="0"/>
                        </a:rPr>
                        <a:t>0</a:t>
                      </a:r>
                      <a:endParaRPr lang="en-US" dirty="0"/>
                    </a:p>
                  </a:txBody>
                  <a:tcPr/>
                </a:tc>
                <a:tc>
                  <a:txBody>
                    <a:bodyPr/>
                    <a:lstStyle/>
                    <a:p>
                      <a:pPr algn="ctr"/>
                      <a:r>
                        <a:rPr kumimoji="0" lang="en-US" sz="1800" kern="1200" baseline="0" dirty="0" smtClean="0">
                          <a:solidFill>
                            <a:schemeClr val="dk1"/>
                          </a:solidFill>
                          <a:latin typeface="+mn-lt"/>
                          <a:ea typeface="+mn-ea"/>
                          <a:cs typeface="+mn-cs"/>
                        </a:rPr>
                        <a:t>+ — -</a:t>
                      </a:r>
                      <a:endParaRPr lang="en-US" sz="1800" dirty="0"/>
                    </a:p>
                  </a:txBody>
                  <a:tcPr/>
                </a:tc>
              </a:tr>
            </a:tbl>
          </a:graphicData>
        </a:graphic>
      </p:graphicFrame>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81000" y="685800"/>
            <a:ext cx="7851648" cy="838200"/>
          </a:xfrm>
        </p:spPr>
        <p:txBody>
          <a:bodyPr>
            <a:normAutofit/>
          </a:bodyPr>
          <a:lstStyle/>
          <a:p>
            <a:pPr algn="ctr"/>
            <a:r>
              <a:rPr lang="en-US" sz="4400" dirty="0" smtClean="0">
                <a:solidFill>
                  <a:schemeClr val="tx1"/>
                </a:solidFill>
              </a:rPr>
              <a:t>2.  Guideline Validation</a:t>
            </a:r>
            <a:endParaRPr lang="en-US" sz="4400" dirty="0">
              <a:solidFill>
                <a:schemeClr val="tx1"/>
              </a:solidFill>
            </a:endParaRPr>
          </a:p>
        </p:txBody>
      </p:sp>
      <p:sp>
        <p:nvSpPr>
          <p:cNvPr id="3" name="Subtitle 2"/>
          <p:cNvSpPr>
            <a:spLocks noGrp="1"/>
          </p:cNvSpPr>
          <p:nvPr>
            <p:ph type="subTitle" idx="1"/>
          </p:nvPr>
        </p:nvSpPr>
        <p:spPr>
          <a:xfrm>
            <a:off x="533400" y="1600200"/>
            <a:ext cx="8077200" cy="4724400"/>
          </a:xfrm>
        </p:spPr>
        <p:txBody>
          <a:bodyPr>
            <a:normAutofit/>
          </a:bodyPr>
          <a:lstStyle/>
          <a:p>
            <a:pPr algn="l"/>
            <a:r>
              <a:rPr lang="en-US" sz="3200" dirty="0" smtClean="0"/>
              <a:t>       </a:t>
            </a:r>
            <a:r>
              <a:rPr lang="en-US" sz="2800" dirty="0" smtClean="0"/>
              <a:t>In order to support the claim that these guidelines help in improving coupling and cohesion of existing code, we must demonstrate that </a:t>
            </a:r>
          </a:p>
          <a:p>
            <a:pPr algn="l"/>
            <a:r>
              <a:rPr lang="en-US" sz="2800" dirty="0" smtClean="0"/>
              <a:t>a)   Their usage improves key coupling and</a:t>
            </a:r>
          </a:p>
          <a:p>
            <a:pPr algn="l"/>
            <a:r>
              <a:rPr lang="en-US" sz="2800" dirty="0" smtClean="0"/>
              <a:t>cohesion metrics; and</a:t>
            </a:r>
          </a:p>
          <a:p>
            <a:pPr algn="l"/>
            <a:r>
              <a:rPr lang="en-US" sz="2800" dirty="0" smtClean="0"/>
              <a:t> b)  Potential targets for their application</a:t>
            </a:r>
          </a:p>
          <a:p>
            <a:pPr algn="l"/>
            <a:r>
              <a:rPr lang="en-US" sz="2800" dirty="0" smtClean="0"/>
              <a:t>are not hard to find.</a:t>
            </a:r>
            <a:endParaRPr lang="en-US" sz="2800"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81000" y="685800"/>
            <a:ext cx="8305800" cy="838200"/>
          </a:xfrm>
        </p:spPr>
        <p:txBody>
          <a:bodyPr>
            <a:noAutofit/>
          </a:bodyPr>
          <a:lstStyle/>
          <a:p>
            <a:pPr algn="ctr"/>
            <a:r>
              <a:rPr lang="en-US" sz="4000" dirty="0" smtClean="0">
                <a:solidFill>
                  <a:schemeClr val="tx1"/>
                </a:solidFill>
              </a:rPr>
              <a:t>2.1. Applicability of the guidelines</a:t>
            </a:r>
            <a:endParaRPr lang="en-US" sz="4000" dirty="0">
              <a:solidFill>
                <a:schemeClr val="tx1"/>
              </a:solidFill>
            </a:endParaRPr>
          </a:p>
        </p:txBody>
      </p:sp>
      <p:sp>
        <p:nvSpPr>
          <p:cNvPr id="3" name="Subtitle 2"/>
          <p:cNvSpPr>
            <a:spLocks noGrp="1"/>
          </p:cNvSpPr>
          <p:nvPr>
            <p:ph type="subTitle" idx="1"/>
          </p:nvPr>
        </p:nvSpPr>
        <p:spPr>
          <a:xfrm>
            <a:off x="533400" y="1600200"/>
            <a:ext cx="8077200" cy="4724400"/>
          </a:xfrm>
        </p:spPr>
        <p:txBody>
          <a:bodyPr>
            <a:normAutofit/>
          </a:bodyPr>
          <a:lstStyle/>
          <a:p>
            <a:pPr algn="l"/>
            <a:r>
              <a:rPr lang="en-US" sz="3200" dirty="0" smtClean="0"/>
              <a:t>     </a:t>
            </a:r>
            <a:r>
              <a:rPr lang="en-US" sz="2800" dirty="0" smtClean="0"/>
              <a:t>From the experiment, there are 5 opportunities for Extract MethodG1, 4 opportunities for Move MethodG2 and 4 for Move MethodG3, 1 for Replace Method with Method ObjectG4, 3 for Replace Data Value with ObjectG5 and 3 for Extract ClassG6. </a:t>
            </a:r>
          </a:p>
          <a:p>
            <a:pPr algn="l"/>
            <a:r>
              <a:rPr lang="en-US" sz="2800" dirty="0" smtClean="0"/>
              <a:t>     These opportunities were detected in 3 packages, consisting of a total of 12 classes, 167 methods and 3797 lines of code.</a:t>
            </a:r>
            <a:endParaRPr lang="en-US" sz="2400"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28600" y="457200"/>
            <a:ext cx="7851648" cy="685800"/>
          </a:xfrm>
        </p:spPr>
        <p:txBody>
          <a:bodyPr>
            <a:noAutofit/>
          </a:bodyPr>
          <a:lstStyle/>
          <a:p>
            <a:pPr algn="ctr"/>
            <a:r>
              <a:rPr lang="en-US" sz="4800" dirty="0" smtClean="0">
                <a:solidFill>
                  <a:schemeClr val="tx1"/>
                </a:solidFill>
              </a:rPr>
              <a:t>Cont….</a:t>
            </a:r>
            <a:endParaRPr lang="en-US" sz="4800" dirty="0">
              <a:solidFill>
                <a:schemeClr val="tx1"/>
              </a:solidFill>
            </a:endParaRPr>
          </a:p>
        </p:txBody>
      </p:sp>
      <p:sp>
        <p:nvSpPr>
          <p:cNvPr id="3" name="Subtitle 2"/>
          <p:cNvSpPr>
            <a:spLocks noGrp="1"/>
          </p:cNvSpPr>
          <p:nvPr>
            <p:ph type="subTitle" idx="1"/>
          </p:nvPr>
        </p:nvSpPr>
        <p:spPr>
          <a:xfrm>
            <a:off x="457200" y="1066800"/>
            <a:ext cx="8153400" cy="5638800"/>
          </a:xfrm>
        </p:spPr>
        <p:txBody>
          <a:bodyPr>
            <a:normAutofit/>
          </a:bodyPr>
          <a:lstStyle/>
          <a:p>
            <a:pPr algn="l">
              <a:spcBef>
                <a:spcPts val="0"/>
              </a:spcBef>
            </a:pPr>
            <a:r>
              <a:rPr lang="en-US" dirty="0" smtClean="0"/>
              <a:t>      This limited number of opportunities is caused by their strict profiles:</a:t>
            </a:r>
          </a:p>
          <a:p>
            <a:pPr algn="l">
              <a:spcBef>
                <a:spcPts val="0"/>
              </a:spcBef>
            </a:pPr>
            <a:r>
              <a:rPr lang="en-US" dirty="0" smtClean="0"/>
              <a:t>• Extract Method</a:t>
            </a:r>
            <a:r>
              <a:rPr lang="en-US" i="1" dirty="0" smtClean="0"/>
              <a:t>G1</a:t>
            </a:r>
            <a:r>
              <a:rPr lang="en-US" dirty="0" smtClean="0"/>
              <a:t> can only be applied when multiple methods access the same set of attributes in the same way.</a:t>
            </a:r>
          </a:p>
          <a:p>
            <a:pPr algn="l">
              <a:spcBef>
                <a:spcPts val="0"/>
              </a:spcBef>
            </a:pPr>
            <a:r>
              <a:rPr lang="en-US" dirty="0" smtClean="0"/>
              <a:t>• Move Method</a:t>
            </a:r>
            <a:r>
              <a:rPr lang="en-US" i="1" dirty="0" smtClean="0"/>
              <a:t>G2</a:t>
            </a:r>
            <a:r>
              <a:rPr lang="en-US" dirty="0" smtClean="0"/>
              <a:t> and Replace Method with Method Object</a:t>
            </a:r>
            <a:r>
              <a:rPr lang="en-US" i="1" dirty="0" smtClean="0"/>
              <a:t>G4</a:t>
            </a:r>
            <a:r>
              <a:rPr lang="en-US" dirty="0" smtClean="0"/>
              <a:t> can only be applied on methods which do not use local resources. </a:t>
            </a:r>
          </a:p>
          <a:p>
            <a:pPr algn="l"/>
            <a:r>
              <a:rPr lang="en-US" dirty="0" smtClean="0"/>
              <a:t>• Replace Data Value with Object</a:t>
            </a:r>
            <a:r>
              <a:rPr lang="en-US" i="1" dirty="0" smtClean="0"/>
              <a:t>G5</a:t>
            </a:r>
            <a:r>
              <a:rPr lang="en-US" dirty="0" smtClean="0"/>
              <a:t> can only be applied on mainly data-oriented classes, in which many methods share a common set of referenced attributes</a:t>
            </a:r>
            <a:r>
              <a:rPr lang="en-US" dirty="0" smtClean="0"/>
              <a:t>.</a:t>
            </a:r>
            <a:r>
              <a:rPr lang="en-US" dirty="0" smtClean="0"/>
              <a:t> </a:t>
            </a:r>
            <a:endParaRPr lang="en-US" dirty="0" smtClean="0"/>
          </a:p>
          <a:p>
            <a:pPr algn="l">
              <a:buFont typeface="Arial" pitchFamily="34" charset="0"/>
              <a:buChar char="•"/>
            </a:pPr>
            <a:r>
              <a:rPr lang="en-US" dirty="0" smtClean="0"/>
              <a:t> Opportunities for </a:t>
            </a:r>
            <a:r>
              <a:rPr lang="en-US" dirty="0" smtClean="0"/>
              <a:t>Extract ClassG6 are different in that </a:t>
            </a:r>
            <a:r>
              <a:rPr lang="en-US" dirty="0" smtClean="0"/>
              <a:t>the attribute </a:t>
            </a:r>
            <a:r>
              <a:rPr lang="en-US" dirty="0" smtClean="0"/>
              <a:t>usage is different over the various </a:t>
            </a:r>
            <a:r>
              <a:rPr lang="en-US" dirty="0" smtClean="0"/>
              <a:t>methods.</a:t>
            </a:r>
            <a:endParaRPr lang="en-US" dirty="0" smtClean="0"/>
          </a:p>
          <a:p>
            <a:pPr algn="l"/>
            <a:endParaRPr lang="en-US" sz="2800"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 y="533400"/>
            <a:ext cx="8763000" cy="1676400"/>
          </a:xfrm>
        </p:spPr>
        <p:txBody>
          <a:bodyPr>
            <a:noAutofit/>
          </a:bodyPr>
          <a:lstStyle/>
          <a:p>
            <a:pPr algn="l"/>
            <a:r>
              <a:rPr lang="en-US" sz="2400" dirty="0" smtClean="0">
                <a:solidFill>
                  <a:schemeClr val="tx1"/>
                </a:solidFill>
              </a:rPr>
              <a:t>Table 2. Results of the validation, in which each of the guidelines were applied numerously. The cell values indicate </a:t>
            </a:r>
            <a:r>
              <a:rPr lang="en-US" sz="2400" dirty="0" err="1" smtClean="0">
                <a:solidFill>
                  <a:schemeClr val="tx1"/>
                </a:solidFill>
              </a:rPr>
              <a:t>wether</a:t>
            </a:r>
            <a:r>
              <a:rPr lang="en-US" sz="2400" dirty="0" smtClean="0">
                <a:solidFill>
                  <a:schemeClr val="tx1"/>
                </a:solidFill>
              </a:rPr>
              <a:t> the average result could be classified as a (B)</a:t>
            </a:r>
            <a:r>
              <a:rPr lang="en-US" sz="2400" dirty="0" err="1" smtClean="0">
                <a:solidFill>
                  <a:schemeClr val="tx1"/>
                </a:solidFill>
              </a:rPr>
              <a:t>est</a:t>
            </a:r>
            <a:r>
              <a:rPr lang="en-US" sz="2400" dirty="0" smtClean="0">
                <a:solidFill>
                  <a:schemeClr val="tx1"/>
                </a:solidFill>
              </a:rPr>
              <a:t> case, (W)</a:t>
            </a:r>
            <a:r>
              <a:rPr lang="en-US" sz="2400" dirty="0" err="1" smtClean="0">
                <a:solidFill>
                  <a:schemeClr val="tx1"/>
                </a:solidFill>
              </a:rPr>
              <a:t>orst</a:t>
            </a:r>
            <a:r>
              <a:rPr lang="en-US" sz="2400" dirty="0" smtClean="0">
                <a:solidFill>
                  <a:schemeClr val="tx1"/>
                </a:solidFill>
              </a:rPr>
              <a:t> case, (E)</a:t>
            </a:r>
            <a:r>
              <a:rPr lang="en-US" sz="2400" dirty="0" err="1" smtClean="0">
                <a:solidFill>
                  <a:schemeClr val="tx1"/>
                </a:solidFill>
              </a:rPr>
              <a:t>xpected</a:t>
            </a:r>
            <a:r>
              <a:rPr lang="en-US" sz="2400" dirty="0" smtClean="0">
                <a:solidFill>
                  <a:schemeClr val="tx1"/>
                </a:solidFill>
              </a:rPr>
              <a:t> or (S)</a:t>
            </a:r>
            <a:r>
              <a:rPr lang="en-US" sz="2400" dirty="0" err="1" smtClean="0">
                <a:solidFill>
                  <a:schemeClr val="tx1"/>
                </a:solidFill>
              </a:rPr>
              <a:t>uboptimal</a:t>
            </a:r>
            <a:r>
              <a:rPr lang="en-US" sz="2400" dirty="0" smtClean="0">
                <a:solidFill>
                  <a:schemeClr val="tx1"/>
                </a:solidFill>
              </a:rPr>
              <a:t> impact.</a:t>
            </a:r>
            <a:endParaRPr lang="en-US" sz="2400" dirty="0">
              <a:solidFill>
                <a:schemeClr val="tx1"/>
              </a:solidFill>
            </a:endParaRPr>
          </a:p>
        </p:txBody>
      </p:sp>
      <p:graphicFrame>
        <p:nvGraphicFramePr>
          <p:cNvPr id="4" name="Table 3"/>
          <p:cNvGraphicFramePr>
            <a:graphicFrameLocks noGrp="1"/>
          </p:cNvGraphicFramePr>
          <p:nvPr/>
        </p:nvGraphicFramePr>
        <p:xfrm>
          <a:off x="228600" y="2286000"/>
          <a:ext cx="8686800" cy="4268499"/>
        </p:xfrm>
        <a:graphic>
          <a:graphicData uri="http://schemas.openxmlformats.org/drawingml/2006/table">
            <a:tbl>
              <a:tblPr firstRow="1" bandRow="1">
                <a:tableStyleId>{5C22544A-7EE6-4342-B048-85BDC9FD1C3A}</a:tableStyleId>
              </a:tblPr>
              <a:tblGrid>
                <a:gridCol w="3000895"/>
                <a:gridCol w="1500447"/>
                <a:gridCol w="1421476"/>
                <a:gridCol w="1184564"/>
                <a:gridCol w="1579418"/>
              </a:tblGrid>
              <a:tr h="1143000">
                <a:tc>
                  <a:txBody>
                    <a:bodyPr/>
                    <a:lstStyle/>
                    <a:p>
                      <a:endParaRPr lang="en-US" dirty="0"/>
                    </a:p>
                  </a:txBody>
                  <a:tcPr/>
                </a:tc>
                <a:tc>
                  <a:txBody>
                    <a:bodyPr/>
                    <a:lstStyle/>
                    <a:p>
                      <a:pPr algn="ctr"/>
                      <a:r>
                        <a:rPr lang="en-US" sz="2400" b="1" dirty="0" smtClean="0"/>
                        <a:t>Extract </a:t>
                      </a:r>
                    </a:p>
                    <a:p>
                      <a:pPr algn="ctr"/>
                      <a:r>
                        <a:rPr lang="en-US" sz="2400" b="1" dirty="0" smtClean="0"/>
                        <a:t>Method </a:t>
                      </a:r>
                      <a:r>
                        <a:rPr lang="en-US" sz="2400" b="1" i="1" dirty="0" smtClean="0"/>
                        <a:t>G1</a:t>
                      </a:r>
                      <a:endParaRPr lang="en-US" sz="2400" b="1" i="1" dirty="0"/>
                    </a:p>
                  </a:txBody>
                  <a:tcPr/>
                </a:tc>
                <a:tc>
                  <a:txBody>
                    <a:bodyPr/>
                    <a:lstStyle/>
                    <a:p>
                      <a:pPr algn="ctr"/>
                      <a:r>
                        <a:rPr lang="en-US" sz="2400" b="1" dirty="0" smtClean="0"/>
                        <a:t>Move</a:t>
                      </a:r>
                    </a:p>
                    <a:p>
                      <a:pPr algn="ctr"/>
                      <a:r>
                        <a:rPr lang="en-US" sz="2400" b="1" dirty="0" smtClean="0"/>
                        <a:t>Method </a:t>
                      </a:r>
                      <a:r>
                        <a:rPr lang="en-US" sz="2400" b="1" i="1" dirty="0" smtClean="0"/>
                        <a:t>G1</a:t>
                      </a:r>
                    </a:p>
                  </a:txBody>
                  <a:tcPr/>
                </a:tc>
                <a:tc>
                  <a:txBody>
                    <a:bodyPr/>
                    <a:lstStyle/>
                    <a:p>
                      <a:pPr algn="ctr"/>
                      <a:r>
                        <a:rPr lang="en-US" sz="2400" dirty="0" smtClean="0"/>
                        <a:t>MM </a:t>
                      </a:r>
                    </a:p>
                    <a:p>
                      <a:pPr algn="ctr"/>
                      <a:r>
                        <a:rPr lang="en-US" sz="2400" i="1" dirty="0" smtClean="0"/>
                        <a:t>G3</a:t>
                      </a:r>
                      <a:endParaRPr lang="en-US" sz="2400" i="1" dirty="0"/>
                    </a:p>
                  </a:txBody>
                  <a:tcPr/>
                </a:tc>
                <a:tc>
                  <a:txBody>
                    <a:bodyPr/>
                    <a:lstStyle/>
                    <a:p>
                      <a:pPr algn="ctr"/>
                      <a:r>
                        <a:rPr lang="en-US" sz="2400" b="1" dirty="0" smtClean="0"/>
                        <a:t>Extract </a:t>
                      </a:r>
                    </a:p>
                    <a:p>
                      <a:pPr algn="ctr"/>
                      <a:r>
                        <a:rPr lang="en-US" sz="2400" b="1" dirty="0" smtClean="0"/>
                        <a:t>Class </a:t>
                      </a:r>
                      <a:r>
                        <a:rPr lang="en-US" sz="2400" b="1" i="1" dirty="0" smtClean="0"/>
                        <a:t>G1</a:t>
                      </a:r>
                    </a:p>
                    <a:p>
                      <a:endParaRPr lang="en-US" dirty="0"/>
                    </a:p>
                  </a:txBody>
                  <a:tcPr/>
                </a:tc>
              </a:tr>
              <a:tr h="55923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en-US" sz="2000" kern="1200" baseline="0" dirty="0" smtClean="0">
                          <a:solidFill>
                            <a:schemeClr val="dk1"/>
                          </a:solidFill>
                          <a:latin typeface="+mn-lt"/>
                          <a:ea typeface="+mn-ea"/>
                          <a:cs typeface="+mn-cs"/>
                        </a:rPr>
                        <a:t>Normalized Cohesion</a:t>
                      </a:r>
                      <a:endParaRPr lang="en-US" sz="2000" dirty="0" smtClean="0"/>
                    </a:p>
                  </a:txBody>
                  <a:tcPr/>
                </a:tc>
                <a:tc>
                  <a:txBody>
                    <a:bodyPr/>
                    <a:lstStyle/>
                    <a:p>
                      <a:pPr algn="ctr"/>
                      <a:r>
                        <a:rPr lang="en-US" dirty="0" smtClean="0"/>
                        <a:t>W</a:t>
                      </a:r>
                      <a:endParaRPr lang="en-US" dirty="0"/>
                    </a:p>
                  </a:txBody>
                  <a:tcPr/>
                </a:tc>
                <a:tc>
                  <a:txBody>
                    <a:bodyPr/>
                    <a:lstStyle/>
                    <a:p>
                      <a:pPr algn="ctr"/>
                      <a:r>
                        <a:rPr lang="en-US" dirty="0" smtClean="0"/>
                        <a:t>B</a:t>
                      </a:r>
                      <a:endParaRPr lang="en-US" dirty="0"/>
                    </a:p>
                  </a:txBody>
                  <a:tcPr/>
                </a:tc>
                <a:tc>
                  <a:txBody>
                    <a:bodyPr/>
                    <a:lstStyle/>
                    <a:p>
                      <a:pPr algn="ctr"/>
                      <a:r>
                        <a:rPr lang="en-US" dirty="0" smtClean="0"/>
                        <a:t>W</a:t>
                      </a:r>
                      <a:endParaRPr lang="en-US" dirty="0"/>
                    </a:p>
                  </a:txBody>
                  <a:tcPr/>
                </a:tc>
                <a:tc>
                  <a:txBody>
                    <a:bodyPr/>
                    <a:lstStyle/>
                    <a:p>
                      <a:pPr algn="ctr"/>
                      <a:r>
                        <a:rPr lang="en-US" dirty="0" smtClean="0"/>
                        <a:t>B</a:t>
                      </a:r>
                      <a:endParaRPr lang="en-US" dirty="0"/>
                    </a:p>
                  </a:txBody>
                  <a:tcPr/>
                </a:tc>
              </a:tr>
              <a:tr h="559233">
                <a:tc>
                  <a:txBody>
                    <a:bodyPr/>
                    <a:lstStyle/>
                    <a:p>
                      <a:r>
                        <a:rPr kumimoji="0" lang="en-US" sz="2000" kern="1200" baseline="0" dirty="0" smtClean="0">
                          <a:solidFill>
                            <a:schemeClr val="dk1"/>
                          </a:solidFill>
                          <a:latin typeface="+mn-lt"/>
                          <a:ea typeface="+mn-ea"/>
                          <a:cs typeface="+mn-cs"/>
                        </a:rPr>
                        <a:t>Non-normalized Cohesion</a:t>
                      </a:r>
                      <a:endParaRPr lang="en-US" sz="2000" dirty="0"/>
                    </a:p>
                  </a:txBody>
                  <a:tcPr/>
                </a:tc>
                <a:tc>
                  <a:txBody>
                    <a:bodyPr/>
                    <a:lstStyle/>
                    <a:p>
                      <a:pPr algn="ctr"/>
                      <a:r>
                        <a:rPr lang="en-US" dirty="0" smtClean="0"/>
                        <a:t>W</a:t>
                      </a:r>
                      <a:endParaRPr lang="en-US" dirty="0"/>
                    </a:p>
                  </a:txBody>
                  <a:tcPr/>
                </a:tc>
                <a:tc>
                  <a:txBody>
                    <a:bodyPr/>
                    <a:lstStyle/>
                    <a:p>
                      <a:pPr algn="ctr"/>
                      <a:r>
                        <a:rPr lang="en-US" dirty="0" smtClean="0"/>
                        <a:t>B</a:t>
                      </a:r>
                      <a:endParaRPr lang="en-US" dirty="0"/>
                    </a:p>
                  </a:txBody>
                  <a:tcPr/>
                </a:tc>
                <a:tc>
                  <a:txBody>
                    <a:bodyPr/>
                    <a:lstStyle/>
                    <a:p>
                      <a:pPr algn="ctr"/>
                      <a:r>
                        <a:rPr lang="en-US" dirty="0" smtClean="0"/>
                        <a:t>B</a:t>
                      </a:r>
                      <a:endParaRPr lang="en-US" dirty="0"/>
                    </a:p>
                  </a:txBody>
                  <a:tcPr/>
                </a:tc>
                <a:tc>
                  <a:txBody>
                    <a:bodyPr/>
                    <a:lstStyle/>
                    <a:p>
                      <a:pPr algn="ctr"/>
                      <a:r>
                        <a:rPr lang="en-US" dirty="0" smtClean="0"/>
                        <a:t>B</a:t>
                      </a:r>
                      <a:endParaRPr lang="en-US" dirty="0"/>
                    </a:p>
                  </a:txBody>
                  <a:tcPr/>
                </a:tc>
              </a:tr>
              <a:tr h="559233">
                <a:tc>
                  <a:txBody>
                    <a:bodyPr/>
                    <a:lstStyle/>
                    <a:p>
                      <a:r>
                        <a:rPr kumimoji="0" lang="en-US" sz="2000" kern="1200" baseline="0" dirty="0" smtClean="0">
                          <a:solidFill>
                            <a:schemeClr val="dk1"/>
                          </a:solidFill>
                          <a:latin typeface="+mn-lt"/>
                          <a:ea typeface="+mn-ea"/>
                          <a:cs typeface="+mn-cs"/>
                        </a:rPr>
                        <a:t>General coupling</a:t>
                      </a:r>
                      <a:endParaRPr lang="en-US" sz="2000" dirty="0"/>
                    </a:p>
                  </a:txBody>
                  <a:tcPr/>
                </a:tc>
                <a:tc>
                  <a:txBody>
                    <a:bodyPr/>
                    <a:lstStyle/>
                    <a:p>
                      <a:pPr algn="ctr"/>
                      <a:r>
                        <a:rPr lang="en-US" dirty="0" smtClean="0"/>
                        <a:t>E</a:t>
                      </a:r>
                      <a:endParaRPr lang="en-US" dirty="0"/>
                    </a:p>
                  </a:txBody>
                  <a:tcPr/>
                </a:tc>
                <a:tc>
                  <a:txBody>
                    <a:bodyPr/>
                    <a:lstStyle/>
                    <a:p>
                      <a:pPr algn="ctr"/>
                      <a:r>
                        <a:rPr lang="en-US" dirty="0" smtClean="0"/>
                        <a:t>B</a:t>
                      </a:r>
                      <a:endParaRPr lang="en-US" dirty="0"/>
                    </a:p>
                  </a:txBody>
                  <a:tcPr/>
                </a:tc>
                <a:tc>
                  <a:txBody>
                    <a:bodyPr/>
                    <a:lstStyle/>
                    <a:p>
                      <a:pPr algn="ctr"/>
                      <a:r>
                        <a:rPr lang="en-US" dirty="0" smtClean="0"/>
                        <a:t>B</a:t>
                      </a:r>
                      <a:endParaRPr lang="en-US" dirty="0"/>
                    </a:p>
                  </a:txBody>
                  <a:tcPr/>
                </a:tc>
                <a:tc>
                  <a:txBody>
                    <a:bodyPr/>
                    <a:lstStyle/>
                    <a:p>
                      <a:pPr algn="ctr"/>
                      <a:r>
                        <a:rPr lang="en-US" dirty="0" smtClean="0"/>
                        <a:t>S</a:t>
                      </a:r>
                      <a:endParaRPr lang="en-US" dirty="0"/>
                    </a:p>
                  </a:txBody>
                  <a:tcPr/>
                </a:tc>
              </a:tr>
              <a:tr h="559233">
                <a:tc>
                  <a:txBody>
                    <a:bodyPr/>
                    <a:lstStyle/>
                    <a:p>
                      <a:r>
                        <a:rPr lang="en-US" sz="2000" dirty="0" smtClean="0"/>
                        <a:t>Export Coupling </a:t>
                      </a:r>
                      <a:endParaRPr lang="en-US" sz="2000" dirty="0"/>
                    </a:p>
                  </a:txBody>
                  <a:tcPr/>
                </a:tc>
                <a:tc>
                  <a:txBody>
                    <a:bodyPr/>
                    <a:lstStyle/>
                    <a:p>
                      <a:pPr algn="ctr"/>
                      <a:r>
                        <a:rPr lang="en-US" dirty="0" smtClean="0"/>
                        <a:t>E</a:t>
                      </a:r>
                      <a:endParaRPr lang="en-US" dirty="0"/>
                    </a:p>
                  </a:txBody>
                  <a:tcPr/>
                </a:tc>
                <a:tc>
                  <a:txBody>
                    <a:bodyPr/>
                    <a:lstStyle/>
                    <a:p>
                      <a:pPr algn="ctr"/>
                      <a:r>
                        <a:rPr lang="en-US" dirty="0" smtClean="0"/>
                        <a:t>B</a:t>
                      </a:r>
                      <a:endParaRPr lang="en-US" dirty="0"/>
                    </a:p>
                  </a:txBody>
                  <a:tcPr/>
                </a:tc>
                <a:tc>
                  <a:txBody>
                    <a:bodyPr/>
                    <a:lstStyle/>
                    <a:p>
                      <a:pPr algn="ctr"/>
                      <a:r>
                        <a:rPr lang="en-US" dirty="0" smtClean="0"/>
                        <a:t>B</a:t>
                      </a:r>
                      <a:endParaRPr lang="en-US" dirty="0"/>
                    </a:p>
                  </a:txBody>
                  <a:tcPr/>
                </a:tc>
                <a:tc>
                  <a:txBody>
                    <a:bodyPr/>
                    <a:lstStyle/>
                    <a:p>
                      <a:pPr algn="ctr"/>
                      <a:r>
                        <a:rPr lang="en-US" dirty="0" smtClean="0"/>
                        <a:t>E</a:t>
                      </a:r>
                      <a:endParaRPr lang="en-US" dirty="0"/>
                    </a:p>
                  </a:txBody>
                  <a:tcPr/>
                </a:tc>
              </a:tr>
              <a:tr h="559233">
                <a:tc>
                  <a:txBody>
                    <a:bodyPr/>
                    <a:lstStyle/>
                    <a:p>
                      <a:r>
                        <a:rPr kumimoji="0" lang="en-US" sz="2000" kern="1200" baseline="0" dirty="0" smtClean="0">
                          <a:solidFill>
                            <a:schemeClr val="dk1"/>
                          </a:solidFill>
                          <a:latin typeface="+mn-lt"/>
                          <a:ea typeface="+mn-ea"/>
                          <a:cs typeface="+mn-cs"/>
                        </a:rPr>
                        <a:t>Aggregated import coupling</a:t>
                      </a:r>
                      <a:endParaRPr lang="en-US" sz="2000" dirty="0"/>
                    </a:p>
                  </a:txBody>
                  <a:tcPr/>
                </a:tc>
                <a:tc>
                  <a:txBody>
                    <a:bodyPr/>
                    <a:lstStyle/>
                    <a:p>
                      <a:pPr algn="ctr"/>
                      <a:r>
                        <a:rPr lang="en-US" dirty="0" smtClean="0"/>
                        <a:t>B</a:t>
                      </a:r>
                      <a:endParaRPr lang="en-US" dirty="0"/>
                    </a:p>
                  </a:txBody>
                  <a:tcPr/>
                </a:tc>
                <a:tc>
                  <a:txBody>
                    <a:bodyPr/>
                    <a:lstStyle/>
                    <a:p>
                      <a:pPr algn="ctr"/>
                      <a:r>
                        <a:rPr lang="en-US" dirty="0" smtClean="0"/>
                        <a:t>W</a:t>
                      </a:r>
                      <a:endParaRPr lang="en-US" dirty="0"/>
                    </a:p>
                  </a:txBody>
                  <a:tcPr/>
                </a:tc>
                <a:tc>
                  <a:txBody>
                    <a:bodyPr/>
                    <a:lstStyle/>
                    <a:p>
                      <a:pPr algn="ctr"/>
                      <a:r>
                        <a:rPr lang="en-US" dirty="0" smtClean="0"/>
                        <a:t>E</a:t>
                      </a:r>
                      <a:endParaRPr lang="en-US" dirty="0"/>
                    </a:p>
                  </a:txBody>
                  <a:tcPr/>
                </a:tc>
                <a:tc>
                  <a:txBody>
                    <a:bodyPr/>
                    <a:lstStyle/>
                    <a:p>
                      <a:pPr algn="ctr"/>
                      <a:r>
                        <a:rPr lang="en-US" dirty="0" smtClean="0"/>
                        <a:t>W</a:t>
                      </a:r>
                      <a:endParaRPr lang="en-US" dirty="0"/>
                    </a:p>
                  </a:txBody>
                  <a:tcPr/>
                </a:tc>
              </a:tr>
            </a:tbl>
          </a:graphicData>
        </a:graphic>
      </p:graphicFrame>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pPr eaLnBrk="1" hangingPunct="1"/>
            <a:r>
              <a:rPr lang="en-US" dirty="0" smtClean="0"/>
              <a:t>Outline </a:t>
            </a:r>
          </a:p>
        </p:txBody>
      </p:sp>
      <p:sp>
        <p:nvSpPr>
          <p:cNvPr id="3" name="Content Placeholder 2"/>
          <p:cNvSpPr>
            <a:spLocks noGrp="1"/>
          </p:cNvSpPr>
          <p:nvPr>
            <p:ph idx="1"/>
          </p:nvPr>
        </p:nvSpPr>
        <p:spPr/>
        <p:txBody>
          <a:bodyPr rtlCol="0">
            <a:normAutofit lnSpcReduction="10000"/>
          </a:bodyPr>
          <a:lstStyle/>
          <a:p>
            <a:pPr eaLnBrk="1" fontAlgn="auto" hangingPunct="1">
              <a:spcAft>
                <a:spcPts val="0"/>
              </a:spcAft>
              <a:buFont typeface="Arial" pitchFamily="34" charset="0"/>
              <a:buChar char="•"/>
              <a:defRPr/>
            </a:pPr>
            <a:r>
              <a:rPr lang="en-US" dirty="0" smtClean="0"/>
              <a:t>Abstraction </a:t>
            </a:r>
          </a:p>
          <a:p>
            <a:pPr eaLnBrk="1" fontAlgn="auto" hangingPunct="1">
              <a:spcAft>
                <a:spcPts val="0"/>
              </a:spcAft>
              <a:buFont typeface="Arial" pitchFamily="34" charset="0"/>
              <a:buChar char="•"/>
              <a:defRPr/>
            </a:pPr>
            <a:r>
              <a:rPr lang="en-US" b="1" dirty="0" smtClean="0"/>
              <a:t> </a:t>
            </a:r>
            <a:r>
              <a:rPr lang="en-US" dirty="0"/>
              <a:t>Mapping refactoring to coupling/cohesion</a:t>
            </a:r>
            <a:endParaRPr lang="en-US" dirty="0" smtClean="0"/>
          </a:p>
          <a:p>
            <a:pPr eaLnBrk="1" fontAlgn="auto" hangingPunct="1">
              <a:spcAft>
                <a:spcPts val="0"/>
              </a:spcAft>
              <a:buFont typeface="Arial" pitchFamily="34" charset="0"/>
              <a:buChar char="•"/>
              <a:defRPr/>
            </a:pPr>
            <a:r>
              <a:rPr lang="en-US" dirty="0" smtClean="0"/>
              <a:t>Guidelines to  optimize </a:t>
            </a:r>
            <a:r>
              <a:rPr lang="en-US" dirty="0"/>
              <a:t>the improvement of coupling and cohesion for specific refactoring. </a:t>
            </a:r>
          </a:p>
          <a:p>
            <a:pPr eaLnBrk="1" fontAlgn="auto" hangingPunct="1">
              <a:spcAft>
                <a:spcPts val="0"/>
              </a:spcAft>
              <a:buFont typeface="Arial" pitchFamily="34" charset="0"/>
              <a:buChar char="•"/>
              <a:defRPr/>
            </a:pPr>
            <a:r>
              <a:rPr lang="en-US" dirty="0"/>
              <a:t> Validation of those  guidelines regarding their improvement and applicability. </a:t>
            </a:r>
          </a:p>
          <a:p>
            <a:pPr eaLnBrk="1" fontAlgn="auto" hangingPunct="1">
              <a:spcAft>
                <a:spcPts val="0"/>
              </a:spcAft>
              <a:buFont typeface="Arial" pitchFamily="34" charset="0"/>
              <a:buChar char="•"/>
              <a:defRPr/>
            </a:pPr>
            <a:r>
              <a:rPr lang="en-US" dirty="0"/>
              <a:t> Lessons learned during the detection of the refactoring opportunities and their resolution. </a:t>
            </a:r>
          </a:p>
          <a:p>
            <a:pPr eaLnBrk="1" fontAlgn="auto" hangingPunct="1">
              <a:spcAft>
                <a:spcPts val="0"/>
              </a:spcAft>
              <a:buFont typeface="Arial" pitchFamily="34" charset="0"/>
              <a:buChar char="•"/>
              <a:defRPr/>
            </a:pPr>
            <a:r>
              <a:rPr lang="en-US" dirty="0"/>
              <a:t> Future research and related work.</a:t>
            </a:r>
          </a:p>
          <a:p>
            <a:pPr eaLnBrk="1" fontAlgn="auto" hangingPunct="1">
              <a:spcAft>
                <a:spcPts val="0"/>
              </a:spcAft>
              <a:buFont typeface="Arial" pitchFamily="34" charset="0"/>
              <a:buChar char="•"/>
              <a:defRPr/>
            </a:pPr>
            <a:r>
              <a:rPr lang="en-US" dirty="0"/>
              <a:t> Summarizes the contributions of this work.</a:t>
            </a:r>
          </a:p>
          <a:p>
            <a:pPr eaLnBrk="1" fontAlgn="auto" hangingPunct="1">
              <a:spcAft>
                <a:spcPts val="0"/>
              </a:spcAft>
              <a:buFont typeface="Arial" pitchFamily="34" charset="0"/>
              <a:buNone/>
              <a:defRPr/>
            </a:pPr>
            <a:endParaRPr lang="en-US" dirty="0"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28600" y="457200"/>
            <a:ext cx="8686800" cy="838200"/>
          </a:xfrm>
        </p:spPr>
        <p:txBody>
          <a:bodyPr>
            <a:noAutofit/>
          </a:bodyPr>
          <a:lstStyle/>
          <a:p>
            <a:pPr algn="ctr"/>
            <a:r>
              <a:rPr lang="en-US" sz="4400" dirty="0" smtClean="0">
                <a:solidFill>
                  <a:schemeClr val="tx1"/>
                </a:solidFill>
              </a:rPr>
              <a:t>2.2. Interpretation</a:t>
            </a:r>
            <a:endParaRPr lang="en-US" sz="4400" dirty="0">
              <a:solidFill>
                <a:schemeClr val="tx1"/>
              </a:solidFill>
            </a:endParaRPr>
          </a:p>
        </p:txBody>
      </p:sp>
      <p:sp>
        <p:nvSpPr>
          <p:cNvPr id="3" name="Subtitle 2"/>
          <p:cNvSpPr>
            <a:spLocks noGrp="1"/>
          </p:cNvSpPr>
          <p:nvPr>
            <p:ph type="subTitle" idx="1"/>
          </p:nvPr>
        </p:nvSpPr>
        <p:spPr>
          <a:xfrm>
            <a:off x="533400" y="1447800"/>
            <a:ext cx="8077200" cy="4419600"/>
          </a:xfrm>
        </p:spPr>
        <p:txBody>
          <a:bodyPr>
            <a:normAutofit/>
          </a:bodyPr>
          <a:lstStyle/>
          <a:p>
            <a:pPr algn="l"/>
            <a:r>
              <a:rPr lang="en-US" sz="2800" dirty="0" smtClean="0"/>
              <a:t>       Excellent results were provided by the guidelines regarding Move Method (G2 and G3). Both guidelines are an excellent help in improving coupling and cohesion of existing code.</a:t>
            </a:r>
          </a:p>
          <a:p>
            <a:pPr algn="l"/>
            <a:r>
              <a:rPr lang="en-US" sz="2800" dirty="0" smtClean="0"/>
              <a:t>      Disappointing results were provided by the guideline on Extract Method. This guideline does not help in improving neither cohesion nor coupling.</a:t>
            </a:r>
            <a:endParaRPr lang="en-US" sz="2800"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81000" y="685800"/>
            <a:ext cx="7851648" cy="838200"/>
          </a:xfrm>
        </p:spPr>
        <p:txBody>
          <a:bodyPr>
            <a:normAutofit/>
          </a:bodyPr>
          <a:lstStyle/>
          <a:p>
            <a:pPr algn="ctr"/>
            <a:r>
              <a:rPr lang="en-US" sz="4400" dirty="0" smtClean="0">
                <a:solidFill>
                  <a:schemeClr val="tx1"/>
                </a:solidFill>
              </a:rPr>
              <a:t>3. Lessons Learned</a:t>
            </a:r>
            <a:endParaRPr lang="en-US" sz="4400" dirty="0">
              <a:solidFill>
                <a:schemeClr val="tx1"/>
              </a:solidFill>
            </a:endParaRPr>
          </a:p>
        </p:txBody>
      </p:sp>
      <p:sp>
        <p:nvSpPr>
          <p:cNvPr id="3" name="Subtitle 2"/>
          <p:cNvSpPr>
            <a:spLocks noGrp="1"/>
          </p:cNvSpPr>
          <p:nvPr>
            <p:ph type="subTitle" idx="1"/>
          </p:nvPr>
        </p:nvSpPr>
        <p:spPr>
          <a:xfrm>
            <a:off x="533400" y="1600200"/>
            <a:ext cx="8077200" cy="4724400"/>
          </a:xfrm>
        </p:spPr>
        <p:txBody>
          <a:bodyPr>
            <a:normAutofit lnSpcReduction="10000"/>
          </a:bodyPr>
          <a:lstStyle/>
          <a:p>
            <a:pPr algn="l"/>
            <a:r>
              <a:rPr lang="en-US" sz="2800" b="1" dirty="0" smtClean="0"/>
              <a:t>A. Opportunities for improvements in coupling and cohesion are scarce. </a:t>
            </a:r>
          </a:p>
          <a:p>
            <a:pPr algn="l"/>
            <a:r>
              <a:rPr lang="en-US" sz="2800" b="1" dirty="0" smtClean="0"/>
              <a:t> </a:t>
            </a:r>
            <a:r>
              <a:rPr lang="en-US" sz="2800" dirty="0" smtClean="0"/>
              <a:t>Over the domain of all possible applications of a refactoring on a software system, those opportunities which can truly improve coupling and cohesion are hard to find.</a:t>
            </a:r>
          </a:p>
          <a:p>
            <a:pPr algn="l"/>
            <a:r>
              <a:rPr lang="en-US" sz="2800" b="1" dirty="0" smtClean="0"/>
              <a:t>B. Evaluation of refactoring series requires automation.</a:t>
            </a:r>
          </a:p>
          <a:p>
            <a:pPr algn="l"/>
            <a:r>
              <a:rPr lang="en-US" sz="2800" dirty="0" smtClean="0"/>
              <a:t>In order to optimize the efficiency of a refactoring process, both analysis and resolution can be automated</a:t>
            </a:r>
            <a:endParaRPr lang="en-US" sz="2800"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81000" y="685800"/>
            <a:ext cx="7851648" cy="838200"/>
          </a:xfrm>
        </p:spPr>
        <p:txBody>
          <a:bodyPr>
            <a:normAutofit/>
          </a:bodyPr>
          <a:lstStyle/>
          <a:p>
            <a:pPr algn="ctr"/>
            <a:r>
              <a:rPr lang="en-US" sz="4800" dirty="0" smtClean="0">
                <a:solidFill>
                  <a:schemeClr val="tx1"/>
                </a:solidFill>
              </a:rPr>
              <a:t>Cont…</a:t>
            </a:r>
            <a:endParaRPr lang="en-US" sz="4800" dirty="0">
              <a:solidFill>
                <a:schemeClr val="tx1"/>
              </a:solidFill>
            </a:endParaRPr>
          </a:p>
        </p:txBody>
      </p:sp>
      <p:sp>
        <p:nvSpPr>
          <p:cNvPr id="3" name="Subtitle 2"/>
          <p:cNvSpPr>
            <a:spLocks noGrp="1"/>
          </p:cNvSpPr>
          <p:nvPr>
            <p:ph type="subTitle" idx="1"/>
          </p:nvPr>
        </p:nvSpPr>
        <p:spPr>
          <a:xfrm>
            <a:off x="533400" y="1600200"/>
            <a:ext cx="8077200" cy="4724400"/>
          </a:xfrm>
        </p:spPr>
        <p:txBody>
          <a:bodyPr>
            <a:normAutofit/>
          </a:bodyPr>
          <a:lstStyle/>
          <a:p>
            <a:pPr algn="l"/>
            <a:r>
              <a:rPr lang="en-US" sz="2800" dirty="0" smtClean="0"/>
              <a:t>To automate the analysis, information on both internal and external attribute and method usage, including the frequency, must be retrievable.</a:t>
            </a:r>
          </a:p>
          <a:p>
            <a:pPr algn="l"/>
            <a:r>
              <a:rPr lang="en-US" sz="2800" b="1" dirty="0" smtClean="0"/>
              <a:t>C. Guidelines should be customizable</a:t>
            </a:r>
          </a:p>
          <a:p>
            <a:pPr algn="l"/>
            <a:r>
              <a:rPr lang="en-US" sz="2800" dirty="0" smtClean="0"/>
              <a:t>Proposed guidelines are specified using qualitative descriptions such as: a lot of common attribute usage, references to many different external classes, etc. Guideline customization improve design quality.</a:t>
            </a:r>
            <a:endParaRPr lang="en-US" sz="2800"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81000" y="685800"/>
            <a:ext cx="7851648" cy="838200"/>
          </a:xfrm>
        </p:spPr>
        <p:txBody>
          <a:bodyPr>
            <a:normAutofit/>
          </a:bodyPr>
          <a:lstStyle/>
          <a:p>
            <a:pPr algn="ctr"/>
            <a:r>
              <a:rPr lang="en-US" sz="4800" dirty="0" smtClean="0">
                <a:solidFill>
                  <a:schemeClr val="tx1"/>
                </a:solidFill>
              </a:rPr>
              <a:t>Cont…</a:t>
            </a:r>
            <a:endParaRPr lang="en-US" sz="4800" dirty="0">
              <a:solidFill>
                <a:schemeClr val="tx1"/>
              </a:solidFill>
            </a:endParaRPr>
          </a:p>
        </p:txBody>
      </p:sp>
      <p:sp>
        <p:nvSpPr>
          <p:cNvPr id="3" name="Subtitle 2"/>
          <p:cNvSpPr>
            <a:spLocks noGrp="1"/>
          </p:cNvSpPr>
          <p:nvPr>
            <p:ph type="subTitle" idx="1"/>
          </p:nvPr>
        </p:nvSpPr>
        <p:spPr>
          <a:xfrm>
            <a:off x="533400" y="1600200"/>
            <a:ext cx="8077200" cy="4724400"/>
          </a:xfrm>
        </p:spPr>
        <p:txBody>
          <a:bodyPr>
            <a:normAutofit/>
          </a:bodyPr>
          <a:lstStyle/>
          <a:p>
            <a:pPr algn="l"/>
            <a:r>
              <a:rPr lang="en-US" sz="2800" b="1" dirty="0" smtClean="0"/>
              <a:t> D. Refactoring opportunities can be prioritized             </a:t>
            </a:r>
          </a:p>
          <a:p>
            <a:pPr algn="l"/>
            <a:r>
              <a:rPr lang="en-US" sz="2800" b="1" dirty="0" smtClean="0"/>
              <a:t>      </a:t>
            </a:r>
            <a:r>
              <a:rPr lang="en-US" sz="2800" dirty="0" smtClean="0"/>
              <a:t>During the analysis and, using the guidelines, its subsequent resolution, it became evident that there exists a natural order between the different guidelines. The specific coupling and cohesion characteristics of the class in question can dictate</a:t>
            </a:r>
          </a:p>
          <a:p>
            <a:pPr algn="l"/>
            <a:r>
              <a:rPr lang="en-US" sz="2800" dirty="0" smtClean="0"/>
              <a:t>which guidelines should be applied first.</a:t>
            </a:r>
            <a:endParaRPr lang="en-US" sz="2800"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81000" y="685800"/>
            <a:ext cx="7851648" cy="838200"/>
          </a:xfrm>
        </p:spPr>
        <p:txBody>
          <a:bodyPr>
            <a:normAutofit/>
          </a:bodyPr>
          <a:lstStyle/>
          <a:p>
            <a:pPr algn="ctr"/>
            <a:r>
              <a:rPr lang="en-US" sz="4400" dirty="0" smtClean="0">
                <a:solidFill>
                  <a:schemeClr val="tx1"/>
                </a:solidFill>
              </a:rPr>
              <a:t>4. Future work</a:t>
            </a:r>
            <a:endParaRPr lang="en-US" sz="4400" dirty="0">
              <a:solidFill>
                <a:schemeClr val="tx1"/>
              </a:solidFill>
            </a:endParaRPr>
          </a:p>
        </p:txBody>
      </p:sp>
      <p:sp>
        <p:nvSpPr>
          <p:cNvPr id="3" name="Subtitle 2"/>
          <p:cNvSpPr>
            <a:spLocks noGrp="1"/>
          </p:cNvSpPr>
          <p:nvPr>
            <p:ph type="subTitle" idx="1"/>
          </p:nvPr>
        </p:nvSpPr>
        <p:spPr>
          <a:xfrm>
            <a:off x="533400" y="1905000"/>
            <a:ext cx="8077200" cy="4419600"/>
          </a:xfrm>
        </p:spPr>
        <p:txBody>
          <a:bodyPr>
            <a:normAutofit/>
          </a:bodyPr>
          <a:lstStyle/>
          <a:p>
            <a:pPr algn="l"/>
            <a:r>
              <a:rPr lang="en-US" sz="2800" dirty="0" smtClean="0"/>
              <a:t>       This work currently disregards other recognized indicators for maintainability such as size and inheritance complexity. </a:t>
            </a:r>
          </a:p>
          <a:p>
            <a:pPr algn="l"/>
            <a:r>
              <a:rPr lang="en-US" sz="2800" dirty="0" smtClean="0"/>
              <a:t>In the future work, They plan to apply the approach presented in this paper on these other quality attributes. They expect that trade offs between the improvement of one, and the deterioration of another quality attribute will be identified.</a:t>
            </a:r>
            <a:endParaRPr lang="en-US" sz="2800"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81000" y="685800"/>
            <a:ext cx="7851648" cy="838200"/>
          </a:xfrm>
        </p:spPr>
        <p:txBody>
          <a:bodyPr>
            <a:normAutofit/>
          </a:bodyPr>
          <a:lstStyle/>
          <a:p>
            <a:pPr algn="ctr"/>
            <a:r>
              <a:rPr lang="en-US" sz="4400" dirty="0" smtClean="0">
                <a:solidFill>
                  <a:schemeClr val="tx1"/>
                </a:solidFill>
              </a:rPr>
              <a:t>5.  Conclusion</a:t>
            </a:r>
            <a:endParaRPr lang="en-US" sz="4400" dirty="0">
              <a:solidFill>
                <a:schemeClr val="tx1"/>
              </a:solidFill>
            </a:endParaRPr>
          </a:p>
        </p:txBody>
      </p:sp>
      <p:sp>
        <p:nvSpPr>
          <p:cNvPr id="3" name="Subtitle 2"/>
          <p:cNvSpPr>
            <a:spLocks noGrp="1"/>
          </p:cNvSpPr>
          <p:nvPr>
            <p:ph type="subTitle" idx="1"/>
          </p:nvPr>
        </p:nvSpPr>
        <p:spPr>
          <a:xfrm>
            <a:off x="609600" y="1676400"/>
            <a:ext cx="8077200" cy="4648200"/>
          </a:xfrm>
        </p:spPr>
        <p:txBody>
          <a:bodyPr>
            <a:normAutofit/>
          </a:bodyPr>
          <a:lstStyle/>
          <a:p>
            <a:pPr algn="l"/>
            <a:r>
              <a:rPr lang="en-US" sz="2800" dirty="0" smtClean="0"/>
              <a:t>     Finding refactoring opportunities is a non-trivial activity  which should be based on insight in ways to improve particular quality attributes. </a:t>
            </a:r>
          </a:p>
          <a:p>
            <a:pPr algn="l"/>
            <a:r>
              <a:rPr lang="en-US" sz="2800" dirty="0" smtClean="0"/>
              <a:t>     In this work, it is mainly focused on </a:t>
            </a:r>
            <a:r>
              <a:rPr lang="en-US" sz="2800" dirty="0" smtClean="0"/>
              <a:t>refactoring </a:t>
            </a:r>
            <a:r>
              <a:rPr lang="en-US" sz="2800" dirty="0" smtClean="0"/>
              <a:t>opportunities that can lead to an improvement in coupling/cohesion of the code</a:t>
            </a:r>
            <a:r>
              <a:rPr lang="en-US" sz="2800" dirty="0" smtClean="0"/>
              <a:t>.</a:t>
            </a:r>
          </a:p>
          <a:p>
            <a:pPr algn="l"/>
            <a:r>
              <a:rPr lang="en-US" sz="2800" dirty="0" smtClean="0"/>
              <a:t>    By </a:t>
            </a:r>
            <a:r>
              <a:rPr lang="en-US" sz="2800" dirty="0" smtClean="0"/>
              <a:t>exploiting the </a:t>
            </a:r>
            <a:r>
              <a:rPr lang="en-US" sz="2800" dirty="0" smtClean="0"/>
              <a:t>results from </a:t>
            </a:r>
            <a:r>
              <a:rPr lang="en-US" sz="2800" dirty="0" smtClean="0"/>
              <a:t>coupling/cohesion impact analysis, it is </a:t>
            </a:r>
            <a:r>
              <a:rPr lang="en-US" sz="2800" dirty="0" smtClean="0"/>
              <a:t>possible to </a:t>
            </a:r>
            <a:r>
              <a:rPr lang="en-US" sz="2800" dirty="0" smtClean="0"/>
              <a:t>achieve quality improvements with restricted </a:t>
            </a:r>
            <a:r>
              <a:rPr lang="en-US" sz="2800" dirty="0" smtClean="0"/>
              <a:t>refactoring efforts</a:t>
            </a:r>
            <a:r>
              <a:rPr lang="en-US" sz="2800" dirty="0" smtClean="0"/>
              <a:t>.</a:t>
            </a:r>
            <a:endParaRPr lang="en-US" sz="28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p:txBody>
          <a:bodyPr/>
          <a:lstStyle/>
          <a:p>
            <a:pPr eaLnBrk="1" hangingPunct="1"/>
            <a:r>
              <a:rPr lang="en-US" smtClean="0"/>
              <a:t>Abstraction </a:t>
            </a:r>
          </a:p>
        </p:txBody>
      </p:sp>
      <p:sp>
        <p:nvSpPr>
          <p:cNvPr id="3" name="Content Placeholder 2"/>
          <p:cNvSpPr>
            <a:spLocks noGrp="1"/>
          </p:cNvSpPr>
          <p:nvPr>
            <p:ph idx="1"/>
          </p:nvPr>
        </p:nvSpPr>
        <p:spPr/>
        <p:txBody>
          <a:bodyPr rtlCol="0">
            <a:normAutofit/>
          </a:bodyPr>
          <a:lstStyle/>
          <a:p>
            <a:pPr eaLnBrk="1" fontAlgn="auto" hangingPunct="1">
              <a:spcAft>
                <a:spcPts val="0"/>
              </a:spcAft>
              <a:buFont typeface="Arial" pitchFamily="34" charset="0"/>
              <a:buChar char="•"/>
              <a:defRPr/>
            </a:pPr>
            <a:r>
              <a:rPr lang="en-US" i="1" dirty="0" smtClean="0"/>
              <a:t>Refactoring  :-  is widely recognized as ways to improve  the internal structure of object-oriented software while maintaining its external behavior. </a:t>
            </a:r>
          </a:p>
          <a:p>
            <a:pPr eaLnBrk="1" fontAlgn="auto" hangingPunct="1">
              <a:spcAft>
                <a:spcPts val="0"/>
              </a:spcAft>
              <a:buFont typeface="Arial" pitchFamily="34" charset="0"/>
              <a:buChar char="•"/>
              <a:defRPr/>
            </a:pPr>
            <a:r>
              <a:rPr lang="en-US" dirty="0" smtClean="0"/>
              <a:t>It  </a:t>
            </a:r>
            <a:r>
              <a:rPr lang="en-US" dirty="0"/>
              <a:t>allow the automated redistribution of pieces of source code over the class hierarchy. The underlying objective is to improve the quality of the software system, with regard to future maintenance and development activities</a:t>
            </a:r>
            <a:r>
              <a:rPr lang="en-US" dirty="0" smtClean="0"/>
              <a:t>.</a:t>
            </a:r>
            <a:endParaRPr lang="en-US" i="1" dirty="0"/>
          </a:p>
          <a:p>
            <a:pPr eaLnBrk="1" fontAlgn="auto" hangingPunct="1">
              <a:spcAft>
                <a:spcPts val="0"/>
              </a:spcAft>
              <a:buFont typeface="Arial" pitchFamily="34" charset="0"/>
              <a:buNone/>
              <a:defRPr/>
            </a:pPr>
            <a:endParaRPr lang="en-US" i="1" dirty="0" smtClean="0"/>
          </a:p>
          <a:p>
            <a:pPr eaLnBrk="1" fontAlgn="auto" hangingPunct="1">
              <a:spcAft>
                <a:spcPts val="0"/>
              </a:spcAft>
              <a:buFont typeface="Arial" pitchFamily="34" charset="0"/>
              <a:buNone/>
              <a:defRPr/>
            </a:pPr>
            <a:endParaRPr lang="en-US" dirty="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p:txBody>
          <a:bodyPr/>
          <a:lstStyle/>
          <a:p>
            <a:pPr eaLnBrk="1" hangingPunct="1"/>
            <a:r>
              <a:rPr lang="en-US" smtClean="0"/>
              <a:t>Cont...</a:t>
            </a:r>
          </a:p>
        </p:txBody>
      </p:sp>
      <p:sp>
        <p:nvSpPr>
          <p:cNvPr id="5123" name="Content Placeholder 2"/>
          <p:cNvSpPr>
            <a:spLocks noGrp="1"/>
          </p:cNvSpPr>
          <p:nvPr>
            <p:ph idx="1"/>
          </p:nvPr>
        </p:nvSpPr>
        <p:spPr/>
        <p:txBody>
          <a:bodyPr/>
          <a:lstStyle/>
          <a:p>
            <a:pPr eaLnBrk="1" hangingPunct="1">
              <a:buFont typeface="Arial" charset="0"/>
              <a:buNone/>
            </a:pPr>
            <a:endParaRPr lang="en-US" i="1" smtClean="0"/>
          </a:p>
          <a:p>
            <a:pPr eaLnBrk="1" hangingPunct="1"/>
            <a:r>
              <a:rPr lang="en-US" smtClean="0"/>
              <a:t> assumption- that coupling and cohesion characteristics may serve as indicators for the optimal distribution of responsibilities over the class hierarchies.</a:t>
            </a:r>
          </a:p>
          <a:p>
            <a:pPr eaLnBrk="1" hangingPunct="1"/>
            <a:r>
              <a:rPr lang="en-US" smtClean="0"/>
              <a:t>aim - for a less ambitious goal of improving the coupling and cohesion. </a:t>
            </a:r>
            <a:endParaRPr lang="en-US" i="1" smtClean="0"/>
          </a:p>
          <a:p>
            <a:pPr eaLnBrk="1" hangingPunct="1"/>
            <a:endParaRPr lang="en-US"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fontScale="90000"/>
          </a:bodyPr>
          <a:lstStyle/>
          <a:p>
            <a:pPr eaLnBrk="1" fontAlgn="auto" hangingPunct="1">
              <a:spcAft>
                <a:spcPts val="0"/>
              </a:spcAft>
              <a:defRPr/>
            </a:pPr>
            <a:r>
              <a:rPr lang="en-US" b="1" dirty="0" smtClean="0"/>
              <a:t>1. Mapping refactoring to coupling/cohesion</a:t>
            </a:r>
            <a:endParaRPr lang="en-US" dirty="0" smtClean="0"/>
          </a:p>
        </p:txBody>
      </p:sp>
      <p:sp>
        <p:nvSpPr>
          <p:cNvPr id="6147" name="Content Placeholder 2"/>
          <p:cNvSpPr>
            <a:spLocks noGrp="1"/>
          </p:cNvSpPr>
          <p:nvPr>
            <p:ph idx="1"/>
          </p:nvPr>
        </p:nvSpPr>
        <p:spPr/>
        <p:txBody>
          <a:bodyPr/>
          <a:lstStyle/>
          <a:p>
            <a:pPr eaLnBrk="1" hangingPunct="1"/>
            <a:r>
              <a:rPr lang="en-US" smtClean="0"/>
              <a:t>Refactoring opportunities are locations in the source where</a:t>
            </a:r>
          </a:p>
          <a:p>
            <a:pPr eaLnBrk="1" hangingPunct="1">
              <a:buFont typeface="Arial" charset="0"/>
              <a:buNone/>
            </a:pPr>
            <a:r>
              <a:rPr lang="en-US" smtClean="0"/>
              <a:t>       a) there is a need for improvement regarding a quality attribute;     </a:t>
            </a:r>
          </a:p>
          <a:p>
            <a:pPr eaLnBrk="1" hangingPunct="1">
              <a:buFont typeface="Arial" charset="0"/>
              <a:buNone/>
            </a:pPr>
            <a:r>
              <a:rPr lang="en-US" smtClean="0"/>
              <a:t>      b) a refactoring can be applied that will reorganize the code while preserving the behavior of the software system; and </a:t>
            </a:r>
          </a:p>
          <a:p>
            <a:pPr eaLnBrk="1" hangingPunct="1">
              <a:buFont typeface="Arial" charset="0"/>
              <a:buNone/>
            </a:pPr>
            <a:r>
              <a:rPr lang="en-US" smtClean="0"/>
              <a:t>       </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fontScale="90000"/>
          </a:bodyPr>
          <a:lstStyle/>
          <a:p>
            <a:pPr eaLnBrk="1" fontAlgn="auto" hangingPunct="1">
              <a:spcAft>
                <a:spcPts val="0"/>
              </a:spcAft>
              <a:defRPr/>
            </a:pPr>
            <a:r>
              <a:rPr lang="en-US" sz="4000" b="1" dirty="0" smtClean="0"/>
              <a:t>1.1. Coupling and cohesion dimensions</a:t>
            </a:r>
            <a:r>
              <a:rPr lang="en-US" b="1" dirty="0" smtClean="0"/>
              <a:t/>
            </a:r>
            <a:br>
              <a:rPr lang="en-US" b="1" dirty="0" smtClean="0"/>
            </a:br>
            <a:endParaRPr lang="en-US" dirty="0" smtClean="0"/>
          </a:p>
        </p:txBody>
      </p:sp>
      <p:sp>
        <p:nvSpPr>
          <p:cNvPr id="3" name="Content Placeholder 2"/>
          <p:cNvSpPr>
            <a:spLocks noGrp="1"/>
          </p:cNvSpPr>
          <p:nvPr>
            <p:ph idx="1"/>
          </p:nvPr>
        </p:nvSpPr>
        <p:spPr/>
        <p:txBody>
          <a:bodyPr rtlCol="0">
            <a:normAutofit fontScale="92500" lnSpcReduction="10000"/>
          </a:bodyPr>
          <a:lstStyle/>
          <a:p>
            <a:pPr eaLnBrk="1" hangingPunct="1">
              <a:defRPr/>
            </a:pPr>
            <a:r>
              <a:rPr lang="en-US" dirty="0"/>
              <a:t>Coupling and cohesion are very wide concepts, which consist of many different dimensions. </a:t>
            </a:r>
            <a:endParaRPr lang="en-US" dirty="0" smtClean="0"/>
          </a:p>
          <a:p>
            <a:pPr eaLnBrk="1" hangingPunct="1">
              <a:defRPr/>
            </a:pPr>
            <a:r>
              <a:rPr lang="en-US" dirty="0" smtClean="0"/>
              <a:t> Briand and J. </a:t>
            </a:r>
            <a:r>
              <a:rPr lang="en-US" dirty="0" err="1" smtClean="0"/>
              <a:t>Wiust</a:t>
            </a:r>
            <a:r>
              <a:rPr lang="en-US" dirty="0" smtClean="0"/>
              <a:t>  </a:t>
            </a:r>
            <a:r>
              <a:rPr lang="en-US" dirty="0" err="1" smtClean="0"/>
              <a:t>difrenciate</a:t>
            </a:r>
            <a:r>
              <a:rPr lang="en-US" dirty="0" smtClean="0"/>
              <a:t> 2 </a:t>
            </a:r>
            <a:r>
              <a:rPr lang="en-US" dirty="0"/>
              <a:t>cohesion and 5 coupling dimensions using principal component analysis</a:t>
            </a:r>
            <a:r>
              <a:rPr lang="en-US" dirty="0" smtClean="0"/>
              <a:t>.</a:t>
            </a:r>
            <a:endParaRPr lang="en-US" dirty="0"/>
          </a:p>
          <a:p>
            <a:pPr eaLnBrk="1" fontAlgn="auto" hangingPunct="1">
              <a:spcAft>
                <a:spcPts val="0"/>
              </a:spcAft>
              <a:buFont typeface="Arial" pitchFamily="34" charset="0"/>
              <a:buChar char="•"/>
              <a:defRPr/>
            </a:pPr>
            <a:r>
              <a:rPr lang="en-US" b="1" dirty="0"/>
              <a:t>Cohesion - </a:t>
            </a:r>
            <a:r>
              <a:rPr lang="en-US" i="1" dirty="0"/>
              <a:t>corresponds to the degree to </a:t>
            </a:r>
            <a:r>
              <a:rPr lang="en-US" dirty="0"/>
              <a:t>which elements of a class belong together. when methods share common attribute usages, they are similar regarding internal data </a:t>
            </a:r>
            <a:r>
              <a:rPr lang="en-US" dirty="0" smtClean="0"/>
              <a:t>usages</a:t>
            </a:r>
            <a:r>
              <a:rPr lang="en-US" dirty="0"/>
              <a:t>.</a:t>
            </a:r>
            <a:r>
              <a:rPr lang="en-US" dirty="0" smtClean="0"/>
              <a:t> </a:t>
            </a:r>
            <a:r>
              <a:rPr lang="en-US" dirty="0"/>
              <a:t>They can also be dependent upon each other by method invocation. </a:t>
            </a:r>
            <a:endParaRPr lang="en-US" dirty="0" smtClean="0"/>
          </a:p>
          <a:p>
            <a:pPr eaLnBrk="1" fontAlgn="auto" hangingPunct="1">
              <a:spcAft>
                <a:spcPts val="0"/>
              </a:spcAft>
              <a:buFont typeface="Arial" pitchFamily="34" charset="0"/>
              <a:buChar char="•"/>
              <a:defRPr/>
            </a:pPr>
            <a:r>
              <a:rPr lang="en-US" dirty="0" smtClean="0"/>
              <a:t> </a:t>
            </a:r>
            <a:r>
              <a:rPr lang="en-US" b="1" dirty="0" smtClean="0"/>
              <a:t>non </a:t>
            </a:r>
            <a:r>
              <a:rPr lang="en-US" b="1" dirty="0"/>
              <a:t>normalized  </a:t>
            </a:r>
            <a:r>
              <a:rPr lang="en-US" dirty="0"/>
              <a:t>and </a:t>
            </a:r>
            <a:r>
              <a:rPr lang="en-US" b="1" dirty="0"/>
              <a:t>normalized cohesion, in which the latter </a:t>
            </a:r>
            <a:r>
              <a:rPr lang="en-US" dirty="0"/>
              <a:t>is independent of the number of methods of the class.</a:t>
            </a:r>
          </a:p>
          <a:p>
            <a:pPr eaLnBrk="1" fontAlgn="auto" hangingPunct="1">
              <a:spcAft>
                <a:spcPts val="0"/>
              </a:spcAft>
              <a:buFont typeface="Arial" pitchFamily="34" charset="0"/>
              <a:buNone/>
              <a:defRPr/>
            </a:pPr>
            <a:endParaRPr lang="en-US" dirty="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pPr eaLnBrk="1" hangingPunct="1"/>
            <a:r>
              <a:rPr lang="en-US" smtClean="0"/>
              <a:t>Cont...</a:t>
            </a:r>
          </a:p>
        </p:txBody>
      </p:sp>
      <p:sp>
        <p:nvSpPr>
          <p:cNvPr id="3" name="Content Placeholder 2"/>
          <p:cNvSpPr>
            <a:spLocks noGrp="1"/>
          </p:cNvSpPr>
          <p:nvPr>
            <p:ph idx="1"/>
          </p:nvPr>
        </p:nvSpPr>
        <p:spPr/>
        <p:txBody>
          <a:bodyPr rtlCol="0">
            <a:normAutofit fontScale="85000" lnSpcReduction="10000"/>
          </a:bodyPr>
          <a:lstStyle/>
          <a:p>
            <a:pPr eaLnBrk="1" fontAlgn="auto" hangingPunct="1">
              <a:spcAft>
                <a:spcPts val="0"/>
              </a:spcAft>
              <a:buFont typeface="Arial" pitchFamily="34" charset="0"/>
              <a:buChar char="•"/>
              <a:defRPr/>
            </a:pPr>
            <a:r>
              <a:rPr lang="en-US" b="1" i="1" dirty="0" smtClean="0"/>
              <a:t>Coupling:-</a:t>
            </a:r>
            <a:r>
              <a:rPr lang="en-US" i="1" dirty="0" smtClean="0"/>
              <a:t> is </a:t>
            </a:r>
            <a:r>
              <a:rPr lang="en-US" dirty="0" smtClean="0"/>
              <a:t>the strength of association established by a connection from one class to another .</a:t>
            </a:r>
          </a:p>
          <a:p>
            <a:pPr eaLnBrk="1" fontAlgn="auto" hangingPunct="1">
              <a:spcAft>
                <a:spcPts val="0"/>
              </a:spcAft>
              <a:buFont typeface="Arial" pitchFamily="34" charset="0"/>
              <a:buChar char="•"/>
              <a:defRPr/>
            </a:pPr>
            <a:r>
              <a:rPr lang="en-US" b="1" dirty="0"/>
              <a:t>Import coupling -</a:t>
            </a:r>
            <a:r>
              <a:rPr lang="en-US" dirty="0"/>
              <a:t>method invocations and attribute usage bind classes together. By calling a method, you import its implementation in your scenario. Such dependencies are the main transport routes for ripple effects during local alterations.</a:t>
            </a:r>
          </a:p>
          <a:p>
            <a:pPr eaLnBrk="1" fontAlgn="auto" hangingPunct="1">
              <a:spcAft>
                <a:spcPts val="0"/>
              </a:spcAft>
              <a:buFont typeface="Arial" pitchFamily="34" charset="0"/>
              <a:buChar char="•"/>
              <a:defRPr/>
            </a:pPr>
            <a:r>
              <a:rPr lang="en-US" dirty="0"/>
              <a:t>The value of this import coupling depends upon the number of distinct methods called, and the calling frequency.</a:t>
            </a:r>
          </a:p>
          <a:p>
            <a:pPr eaLnBrk="1" fontAlgn="auto" hangingPunct="1">
              <a:spcAft>
                <a:spcPts val="0"/>
              </a:spcAft>
              <a:buFont typeface="Arial" pitchFamily="34" charset="0"/>
              <a:buChar char="•"/>
              <a:defRPr/>
            </a:pPr>
            <a:r>
              <a:rPr lang="en-US" b="1" dirty="0"/>
              <a:t>General coupling -</a:t>
            </a:r>
            <a:r>
              <a:rPr lang="en-US" dirty="0"/>
              <a:t>in references to other classes, implicit assumptions can turn invalid over time. The dependency caused by these references can be as weak as simple class name dropping, or as strong as manipulating internal resources of the class</a:t>
            </a:r>
            <a:r>
              <a:rPr lang="en-US" dirty="0" smtClean="0"/>
              <a:t>.</a:t>
            </a:r>
          </a:p>
          <a:p>
            <a:pPr eaLnBrk="1" fontAlgn="auto" hangingPunct="1">
              <a:spcAft>
                <a:spcPts val="0"/>
              </a:spcAft>
              <a:buFont typeface="Arial" pitchFamily="34" charset="0"/>
              <a:buNone/>
              <a:defRPr/>
            </a:pPr>
            <a:endParaRPr lang="en-US" dirty="0" smtClean="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pPr eaLnBrk="1" hangingPunct="1"/>
            <a:r>
              <a:rPr lang="en-US" smtClean="0"/>
              <a:t>Cont…</a:t>
            </a:r>
          </a:p>
        </p:txBody>
      </p:sp>
      <p:sp>
        <p:nvSpPr>
          <p:cNvPr id="3" name="Content Placeholder 2"/>
          <p:cNvSpPr>
            <a:spLocks noGrp="1"/>
          </p:cNvSpPr>
          <p:nvPr>
            <p:ph idx="1"/>
          </p:nvPr>
        </p:nvSpPr>
        <p:spPr/>
        <p:txBody>
          <a:bodyPr rtlCol="0">
            <a:normAutofit fontScale="85000" lnSpcReduction="20000"/>
          </a:bodyPr>
          <a:lstStyle/>
          <a:p>
            <a:pPr eaLnBrk="1" fontAlgn="auto" hangingPunct="1">
              <a:spcAft>
                <a:spcPts val="0"/>
              </a:spcAft>
              <a:buFont typeface="Arial" pitchFamily="34" charset="0"/>
              <a:buChar char="•"/>
              <a:defRPr/>
            </a:pPr>
            <a:r>
              <a:rPr lang="en-US" b="1" dirty="0"/>
              <a:t>Export coupling -</a:t>
            </a:r>
            <a:r>
              <a:rPr lang="en-US" dirty="0"/>
              <a:t>when a class publishes services or is simply instantiated, other classes can refer to these resources. This causes a form of dependency where local changes can ripple to clients. Moreover, not only does a class publish its own implementation, it also indirectly publishes the implementation upon which it depends itself, being the methods called.</a:t>
            </a:r>
          </a:p>
          <a:p>
            <a:pPr eaLnBrk="1" fontAlgn="auto" hangingPunct="1">
              <a:spcAft>
                <a:spcPts val="0"/>
              </a:spcAft>
              <a:buFont typeface="Arial" pitchFamily="34" charset="0"/>
              <a:buChar char="•"/>
              <a:defRPr/>
            </a:pPr>
            <a:r>
              <a:rPr lang="en-US" b="1" dirty="0"/>
              <a:t>Aggregated import coupling- </a:t>
            </a:r>
            <a:r>
              <a:rPr lang="en-US" dirty="0"/>
              <a:t>when a class manipulates data, it depends upon the class of which the data is an instance. Among others, this import coupling can be caused by attributes or parameters.</a:t>
            </a:r>
          </a:p>
          <a:p>
            <a:pPr eaLnBrk="1" fontAlgn="auto" hangingPunct="1">
              <a:spcAft>
                <a:spcPts val="0"/>
              </a:spcAft>
              <a:buFont typeface="Arial" pitchFamily="34" charset="0"/>
              <a:buChar char="•"/>
              <a:defRPr/>
            </a:pPr>
            <a:r>
              <a:rPr lang="en-US" dirty="0"/>
              <a:t>We omitted one dimension: export coupling to descendant classes. This is a special case dimension which is specific to the context of inheritance. We feel that this would require deeper investigation into other aspects of inheritance, which is not the focus of our work.</a:t>
            </a:r>
          </a:p>
          <a:p>
            <a:pPr eaLnBrk="1" fontAlgn="auto" hangingPunct="1">
              <a:spcAft>
                <a:spcPts val="0"/>
              </a:spcAft>
              <a:buFont typeface="Arial" pitchFamily="34" charset="0"/>
              <a:buChar char="•"/>
              <a:defRPr/>
            </a:pPr>
            <a:endParaRPr lang="en-US" dirty="0"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90600"/>
            <a:ext cx="8229600" cy="5135563"/>
          </a:xfrm>
        </p:spPr>
        <p:txBody>
          <a:bodyPr rtlCol="0">
            <a:normAutofit/>
          </a:bodyPr>
          <a:lstStyle/>
          <a:p>
            <a:pPr eaLnBrk="1" fontAlgn="auto" hangingPunct="1">
              <a:spcAft>
                <a:spcPts val="0"/>
              </a:spcAft>
              <a:buFont typeface="Arial" pitchFamily="34" charset="0"/>
              <a:buNone/>
              <a:defRPr/>
            </a:pPr>
            <a:r>
              <a:rPr lang="en-US" sz="3200" b="1" dirty="0"/>
              <a:t> 1.2. </a:t>
            </a:r>
            <a:r>
              <a:rPr lang="en-US" sz="3200" b="1" dirty="0" smtClean="0"/>
              <a:t>Refactoring </a:t>
            </a:r>
            <a:r>
              <a:rPr lang="en-US" sz="3200" b="1" dirty="0"/>
              <a:t>under study</a:t>
            </a:r>
          </a:p>
          <a:p>
            <a:pPr eaLnBrk="1" fontAlgn="auto" hangingPunct="1">
              <a:spcAft>
                <a:spcPts val="0"/>
              </a:spcAft>
              <a:buFont typeface="Arial" pitchFamily="34" charset="0"/>
              <a:buChar char="•"/>
              <a:defRPr/>
            </a:pPr>
            <a:r>
              <a:rPr lang="en-US" dirty="0"/>
              <a:t>The objective of our selection was to investigate those </a:t>
            </a:r>
            <a:r>
              <a:rPr lang="en-US" dirty="0" err="1"/>
              <a:t>refactorings</a:t>
            </a:r>
            <a:r>
              <a:rPr lang="en-US" dirty="0"/>
              <a:t> which redistribute responsibilities either within the class or in between classes. This redistribution is the main principle to address coupling and cohesion problems.</a:t>
            </a:r>
          </a:p>
          <a:p>
            <a:pPr eaLnBrk="1" fontAlgn="auto" hangingPunct="1">
              <a:spcAft>
                <a:spcPts val="0"/>
              </a:spcAft>
              <a:buFont typeface="Arial" pitchFamily="34" charset="0"/>
              <a:buChar char="•"/>
              <a:defRPr/>
            </a:pPr>
            <a:r>
              <a:rPr lang="en-US" dirty="0" smtClean="0"/>
              <a:t>Their are </a:t>
            </a:r>
            <a:r>
              <a:rPr lang="en-US" dirty="0"/>
              <a:t>72 </a:t>
            </a:r>
            <a:r>
              <a:rPr lang="en-US" dirty="0" err="1"/>
              <a:t>refactorings</a:t>
            </a:r>
            <a:r>
              <a:rPr lang="en-US" dirty="0"/>
              <a:t> over 6 </a:t>
            </a:r>
            <a:r>
              <a:rPr lang="en-US" dirty="0" smtClean="0"/>
              <a:t>categories. </a:t>
            </a:r>
          </a:p>
          <a:p>
            <a:pPr eaLnBrk="1" fontAlgn="auto" hangingPunct="1">
              <a:spcAft>
                <a:spcPts val="0"/>
              </a:spcAft>
              <a:buFont typeface="Arial" pitchFamily="34" charset="0"/>
              <a:buChar char="•"/>
              <a:defRPr/>
            </a:pPr>
            <a:r>
              <a:rPr lang="en-US" dirty="0" smtClean="0"/>
              <a:t>Extract Method , Move Method , Replace Method with Method Object , Replace Data Value with Object and Extract Class  are selected .</a:t>
            </a:r>
            <a:endParaRPr lang="en-US"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Module</Template>
  <TotalTime>486</TotalTime>
  <Words>1894</Words>
  <Application>Microsoft Office PowerPoint</Application>
  <PresentationFormat>On-screen Show (4:3)</PresentationFormat>
  <Paragraphs>176</Paragraphs>
  <Slides>25</Slides>
  <Notes>0</Notes>
  <HiddenSlides>0</HiddenSlides>
  <MMClips>0</MMClips>
  <ScaleCrop>false</ScaleCrop>
  <HeadingPairs>
    <vt:vector size="4" baseType="variant">
      <vt:variant>
        <vt:lpstr>Theme</vt:lpstr>
      </vt:variant>
      <vt:variant>
        <vt:i4>1</vt:i4>
      </vt:variant>
      <vt:variant>
        <vt:lpstr>Slide Titles</vt:lpstr>
      </vt:variant>
      <vt:variant>
        <vt:i4>25</vt:i4>
      </vt:variant>
    </vt:vector>
  </HeadingPairs>
  <TitlesOfParts>
    <vt:vector size="26" baseType="lpstr">
      <vt:lpstr>Flow</vt:lpstr>
      <vt:lpstr>     Refactoring- Improving Coupling and Cohesion of Existing Code</vt:lpstr>
      <vt:lpstr>Outline </vt:lpstr>
      <vt:lpstr>Abstraction </vt:lpstr>
      <vt:lpstr>Cont...</vt:lpstr>
      <vt:lpstr>1. Mapping refactoring to coupling/cohesion</vt:lpstr>
      <vt:lpstr>1.1. Coupling and cohesion dimensions </vt:lpstr>
      <vt:lpstr>Cont...</vt:lpstr>
      <vt:lpstr>Cont…</vt:lpstr>
      <vt:lpstr>Slide 9</vt:lpstr>
      <vt:lpstr>     1.3. Composing refactoring    guidelines</vt:lpstr>
      <vt:lpstr>     Cont...</vt:lpstr>
      <vt:lpstr>     Cont...</vt:lpstr>
      <vt:lpstr>     Cont...</vt:lpstr>
      <vt:lpstr>     Cont...</vt:lpstr>
      <vt:lpstr>     Table 1. Best and worst case impact of a refactoring on a cohesion or coupling dimension, the cells indicate an improvement (+), deterioration () or neutral impact (0).</vt:lpstr>
      <vt:lpstr>2.  Guideline Validation</vt:lpstr>
      <vt:lpstr>2.1. Applicability of the guidelines</vt:lpstr>
      <vt:lpstr>Cont….</vt:lpstr>
      <vt:lpstr>Table 2. Results of the validation, in which each of the guidelines were applied numerously. The cell values indicate wether the average result could be classified as a (B)est case, (W)orst case, (E)xpected or (S)uboptimal impact.</vt:lpstr>
      <vt:lpstr>2.2. Interpretation</vt:lpstr>
      <vt:lpstr>3. Lessons Learned</vt:lpstr>
      <vt:lpstr>Cont…</vt:lpstr>
      <vt:lpstr>Cont…</vt:lpstr>
      <vt:lpstr>4. Future work</vt:lpstr>
      <vt:lpstr>5.  Conclusion</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  Guideline Validation</dc:title>
  <dc:creator>MA</dc:creator>
  <cp:lastModifiedBy>Admin</cp:lastModifiedBy>
  <cp:revision>107</cp:revision>
  <dcterms:created xsi:type="dcterms:W3CDTF">2011-03-22T14:43:45Z</dcterms:created>
  <dcterms:modified xsi:type="dcterms:W3CDTF">2011-03-25T01:32:44Z</dcterms:modified>
</cp:coreProperties>
</file>