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56" r:id="rId2"/>
    <p:sldId id="292" r:id="rId3"/>
    <p:sldId id="259" r:id="rId4"/>
    <p:sldId id="293" r:id="rId5"/>
    <p:sldId id="260" r:id="rId6"/>
    <p:sldId id="261" r:id="rId7"/>
    <p:sldId id="263" r:id="rId8"/>
    <p:sldId id="264" r:id="rId9"/>
    <p:sldId id="265" r:id="rId10"/>
    <p:sldId id="266" r:id="rId11"/>
    <p:sldId id="267" r:id="rId12"/>
    <p:sldId id="352" r:id="rId13"/>
    <p:sldId id="268" r:id="rId14"/>
    <p:sldId id="269" r:id="rId15"/>
    <p:sldId id="270" r:id="rId16"/>
    <p:sldId id="271" r:id="rId17"/>
    <p:sldId id="272" r:id="rId18"/>
    <p:sldId id="273" r:id="rId19"/>
    <p:sldId id="274" r:id="rId20"/>
    <p:sldId id="275" r:id="rId21"/>
    <p:sldId id="276" r:id="rId22"/>
    <p:sldId id="294" r:id="rId23"/>
    <p:sldId id="277"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321" r:id="rId51"/>
    <p:sldId id="322" r:id="rId52"/>
    <p:sldId id="323" r:id="rId53"/>
    <p:sldId id="324" r:id="rId54"/>
    <p:sldId id="325" r:id="rId55"/>
    <p:sldId id="326" r:id="rId56"/>
    <p:sldId id="327" r:id="rId57"/>
    <p:sldId id="328" r:id="rId58"/>
    <p:sldId id="329" r:id="rId59"/>
    <p:sldId id="330" r:id="rId60"/>
    <p:sldId id="331" r:id="rId61"/>
    <p:sldId id="332" r:id="rId62"/>
    <p:sldId id="333" r:id="rId63"/>
    <p:sldId id="334" r:id="rId64"/>
    <p:sldId id="335" r:id="rId65"/>
    <p:sldId id="336" r:id="rId66"/>
    <p:sldId id="337" r:id="rId67"/>
    <p:sldId id="338" r:id="rId68"/>
    <p:sldId id="339" r:id="rId69"/>
    <p:sldId id="340" r:id="rId70"/>
    <p:sldId id="341" r:id="rId71"/>
    <p:sldId id="342" r:id="rId72"/>
    <p:sldId id="343" r:id="rId73"/>
    <p:sldId id="344" r:id="rId74"/>
    <p:sldId id="345" r:id="rId75"/>
    <p:sldId id="346" r:id="rId76"/>
    <p:sldId id="347" r:id="rId77"/>
    <p:sldId id="348" r:id="rId78"/>
    <p:sldId id="349" r:id="rId79"/>
    <p:sldId id="350" r:id="rId80"/>
    <p:sldId id="351"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027C2B-E9ED-4DC6-B503-1F0813A34F60}" type="datetimeFigureOut">
              <a:rPr lang="en-US" smtClean="0"/>
              <a:pPr/>
              <a:t>12/26/2011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6E7A27-75EC-4CCF-82C9-0B637433265C}"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A6E7A27-75EC-4CCF-82C9-0B637433265C}"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A6E7A27-75EC-4CCF-82C9-0B637433265C}"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A6E7A27-75EC-4CCF-82C9-0B637433265C}"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A6E7A27-75EC-4CCF-82C9-0B637433265C}"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A6E7A27-75EC-4CCF-82C9-0B637433265C}"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A6E7A27-75EC-4CCF-82C9-0B637433265C}"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A6E7A27-75EC-4CCF-82C9-0B637433265C}"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A6E7A27-75EC-4CCF-82C9-0B637433265C}"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A6E7A27-75EC-4CCF-82C9-0B637433265C}"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A6E7A27-75EC-4CCF-82C9-0B637433265C}"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A6E7A27-75EC-4CCF-82C9-0B637433265C}"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D0765E15-9A7D-4F3A-8E7E-F1F66ACC4E0B}" type="slidenum">
              <a:rPr lang="en-US"/>
              <a:pPr/>
              <a:t>2</a:t>
            </a:fld>
            <a:endParaRPr lang="en-US"/>
          </a:p>
        </p:txBody>
      </p:sp>
      <p:sp>
        <p:nvSpPr>
          <p:cNvPr id="80899" name="Rectangle 2"/>
          <p:cNvSpPr>
            <a:spLocks noGrp="1" noChangeArrowheads="1"/>
          </p:cNvSpPr>
          <p:nvPr>
            <p:ph type="body" idx="1"/>
          </p:nvPr>
        </p:nvSpPr>
        <p:spPr>
          <a:noFill/>
          <a:ln/>
        </p:spPr>
        <p:txBody>
          <a:bodyPr lIns="95654" tIns="46988" rIns="95654" bIns="46988"/>
          <a:lstStyle/>
          <a:p>
            <a:pPr eaLnBrk="1" hangingPunct="1"/>
            <a:endParaRPr lang="en-US" smtClean="0"/>
          </a:p>
        </p:txBody>
      </p:sp>
      <p:sp>
        <p:nvSpPr>
          <p:cNvPr id="80900" name="Rectangle 3"/>
          <p:cNvSpPr>
            <a:spLocks noGrp="1" noRot="1" noChangeAspect="1" noChangeArrowheads="1" noTextEdit="1"/>
          </p:cNvSpPr>
          <p:nvPr>
            <p:ph type="sldImg"/>
          </p:nvPr>
        </p:nvSpPr>
        <p:spPr>
          <a:xfrm>
            <a:off x="1300163" y="803275"/>
            <a:ext cx="4257675" cy="3194050"/>
          </a:xfrm>
          <a:ln w="12700" cap="flat">
            <a:solidFill>
              <a:schemeClr val="tx1"/>
            </a:solid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A6E7A27-75EC-4CCF-82C9-0B637433265C}"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A6E7A27-75EC-4CCF-82C9-0B637433265C}"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A6E7A27-75EC-4CCF-82C9-0B637433265C}"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A6E7A27-75EC-4CCF-82C9-0B637433265C}"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C744DBD-7285-450D-90F2-B28486F19B0D}"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C744DBD-7285-450D-90F2-B28486F19B0D}"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C744DBD-7285-450D-90F2-B28486F19B0D}"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C744DBD-7285-450D-90F2-B28486F19B0D}" type="slidenum">
              <a:rPr lang="en-GB" smtClean="0"/>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C744DBD-7285-450D-90F2-B28486F19B0D}" type="slidenum">
              <a:rPr lang="en-GB" smtClean="0"/>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C744DBD-7285-450D-90F2-B28486F19B0D}" type="slidenum">
              <a:rPr lang="en-GB" smtClean="0"/>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A6E7A27-75EC-4CCF-82C9-0B637433265C}"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C744DBD-7285-450D-90F2-B28486F19B0D}" type="slidenum">
              <a:rPr lang="en-GB" smtClean="0"/>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C744DBD-7285-450D-90F2-B28486F19B0D}" type="slidenum">
              <a:rPr lang="en-GB" smtClean="0"/>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C744DBD-7285-450D-90F2-B28486F19B0D}" type="slidenum">
              <a:rPr lang="en-GB" smtClean="0"/>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C744DBD-7285-450D-90F2-B28486F19B0D}" type="slidenum">
              <a:rPr lang="en-GB" smtClean="0"/>
              <a:pPr/>
              <a:t>33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C744DBD-7285-450D-90F2-B28486F19B0D}" type="slidenum">
              <a:rPr lang="en-GB" smtClean="0"/>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C744DBD-7285-450D-90F2-B28486F19B0D}" type="slidenum">
              <a:rPr lang="en-GB" smtClean="0"/>
              <a:pPr/>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69C45FE-F1BC-4A32-AF1E-F0BC27DDBC9C}" type="slidenum">
              <a:rPr lang="en-GB" smtClean="0"/>
              <a:pPr/>
              <a:t>36</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69C45FE-F1BC-4A32-AF1E-F0BC27DDBC9C}" type="slidenum">
              <a:rPr lang="en-GB" smtClean="0"/>
              <a:pPr/>
              <a:t>37</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69C45FE-F1BC-4A32-AF1E-F0BC27DDBC9C}" type="slidenum">
              <a:rPr lang="en-GB" smtClean="0"/>
              <a:pPr/>
              <a:t>38</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69C45FE-F1BC-4A32-AF1E-F0BC27DDBC9C}" type="slidenum">
              <a:rPr lang="en-GB" smtClean="0"/>
              <a:pPr/>
              <a:t>39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39086DD5-440D-4224-9C9B-6F4C1E24BD66}"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69C45FE-F1BC-4A32-AF1E-F0BC27DDBC9C}" type="slidenum">
              <a:rPr lang="en-GB" smtClean="0"/>
              <a:pPr/>
              <a:t>40</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69C45FE-F1BC-4A32-AF1E-F0BC27DDBC9C}" type="slidenum">
              <a:rPr lang="en-GB" smtClean="0"/>
              <a:pPr/>
              <a:t>41</a:t>
            </a:fld>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69C45FE-F1BC-4A32-AF1E-F0BC27DDBC9C}" type="slidenum">
              <a:rPr lang="en-GB" smtClean="0"/>
              <a:pPr/>
              <a:t>42</a:t>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69C45FE-F1BC-4A32-AF1E-F0BC27DDBC9C}" type="slidenum">
              <a:rPr lang="en-GB" smtClean="0"/>
              <a:pPr/>
              <a:t>43</a:t>
            </a:fld>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69C45FE-F1BC-4A32-AF1E-F0BC27DDBC9C}" type="slidenum">
              <a:rPr lang="en-GB" smtClean="0"/>
              <a:pPr/>
              <a:t>44</a:t>
            </a:fld>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69C45FE-F1BC-4A32-AF1E-F0BC27DDBC9C}" type="slidenum">
              <a:rPr lang="en-GB" smtClean="0"/>
              <a:pPr/>
              <a:t>45</a:t>
            </a:fld>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69C45FE-F1BC-4A32-AF1E-F0BC27DDBC9C}" type="slidenum">
              <a:rPr lang="en-GB" smtClean="0"/>
              <a:pPr/>
              <a:t>46</a:t>
            </a:fld>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69C45FE-F1BC-4A32-AF1E-F0BC27DDBC9C}" type="slidenum">
              <a:rPr lang="en-GB" smtClean="0"/>
              <a:pPr/>
              <a:t>47</a:t>
            </a:fld>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69C45FE-F1BC-4A32-AF1E-F0BC27DDBC9C}" type="slidenum">
              <a:rPr lang="en-GB" smtClean="0"/>
              <a:pPr/>
              <a:t>48</a:t>
            </a:fld>
            <a:endParaRPr lang="en-GB"/>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69C45FE-F1BC-4A32-AF1E-F0BC27DDBC9C}" type="slidenum">
              <a:rPr lang="en-GB" smtClean="0"/>
              <a:pPr/>
              <a:t>49</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A6E7A27-75EC-4CCF-82C9-0B637433265C}" type="slidenum">
              <a:rPr lang="en-GB" smtClean="0"/>
              <a:pPr/>
              <a:t>5</a:t>
            </a:fld>
            <a:endParaRPr lang="en-GB"/>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69C45FE-F1BC-4A32-AF1E-F0BC27DDBC9C}" type="slidenum">
              <a:rPr lang="en-GB" smtClean="0"/>
              <a:pPr/>
              <a:t>50</a:t>
            </a:fld>
            <a:endParaRPr lang="en-GB"/>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69C45FE-F1BC-4A32-AF1E-F0BC27DDBC9C}" type="slidenum">
              <a:rPr lang="en-GB" smtClean="0"/>
              <a:pPr/>
              <a:t>51</a:t>
            </a:fld>
            <a:endParaRPr lang="en-GB"/>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9BAC793-2D27-4114-BA6D-E8349C43A57E}" type="slidenum">
              <a:rPr lang="en-GB" smtClean="0"/>
              <a:pPr/>
              <a:t>52</a:t>
            </a:fld>
            <a:endParaRPr lang="en-GB"/>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
          <p:cNvSpPr>
            <a:spLocks noGrp="1" noRot="1" noChangeAspect="1" noChangeArrowheads="1" noTextEdit="1"/>
          </p:cNvSpPr>
          <p:nvPr>
            <p:ph type="sldImg"/>
          </p:nvPr>
        </p:nvSpPr>
        <p:spPr>
          <a:xfrm>
            <a:off x="990600" y="303213"/>
            <a:ext cx="4876800" cy="3657600"/>
          </a:xfrm>
          <a:ln/>
        </p:spPr>
      </p:sp>
      <p:sp>
        <p:nvSpPr>
          <p:cNvPr id="53251" name="Rectangle 2"/>
          <p:cNvSpPr txBox="1">
            <a:spLocks noGrp="1" noChangeArrowheads="1"/>
          </p:cNvSpPr>
          <p:nvPr>
            <p:ph type="body" idx="1"/>
          </p:nvPr>
        </p:nvSpPr>
        <p:spPr>
          <a:xfrm>
            <a:off x="503238" y="4316413"/>
            <a:ext cx="5856287" cy="4060825"/>
          </a:xfrm>
          <a:noFill/>
          <a:ln/>
        </p:spPr>
        <p:txBody>
          <a:bodyPr wrap="none" anchor="ct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
          <p:cNvSpPr>
            <a:spLocks noGrp="1" noRot="1" noChangeAspect="1" noChangeArrowheads="1" noTextEdit="1"/>
          </p:cNvSpPr>
          <p:nvPr>
            <p:ph type="sldImg"/>
          </p:nvPr>
        </p:nvSpPr>
        <p:spPr>
          <a:ln/>
        </p:spPr>
      </p:sp>
      <p:sp>
        <p:nvSpPr>
          <p:cNvPr id="54275" name="Rectangle 2"/>
          <p:cNvSpPr txBox="1">
            <a:spLocks noGrp="1" noChangeArrowheads="1"/>
          </p:cNvSpPr>
          <p:nvPr>
            <p:ph type="body" idx="1"/>
          </p:nvPr>
        </p:nvSpPr>
        <p:spPr>
          <a:xfrm>
            <a:off x="503238" y="4316413"/>
            <a:ext cx="5856287" cy="4060825"/>
          </a:xfrm>
          <a:noFill/>
          <a:ln/>
        </p:spPr>
        <p:txBody>
          <a:bodyPr wrap="none" anchor="ct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
          <p:cNvSpPr>
            <a:spLocks noGrp="1" noRot="1" noChangeAspect="1" noChangeArrowheads="1" noTextEdit="1"/>
          </p:cNvSpPr>
          <p:nvPr>
            <p:ph type="sldImg"/>
          </p:nvPr>
        </p:nvSpPr>
        <p:spPr>
          <a:ln/>
        </p:spPr>
      </p:sp>
      <p:sp>
        <p:nvSpPr>
          <p:cNvPr id="55299" name="Rectangle 2"/>
          <p:cNvSpPr txBox="1">
            <a:spLocks noGrp="1" noChangeArrowheads="1"/>
          </p:cNvSpPr>
          <p:nvPr>
            <p:ph type="body" idx="1"/>
          </p:nvPr>
        </p:nvSpPr>
        <p:spPr>
          <a:xfrm>
            <a:off x="503238" y="4316413"/>
            <a:ext cx="5856287" cy="4060825"/>
          </a:xfrm>
          <a:noFill/>
          <a:ln/>
        </p:spPr>
        <p:txBody>
          <a:bodyPr wrap="none" anchor="ct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9BAC793-2D27-4114-BA6D-E8349C43A57E}" type="slidenum">
              <a:rPr lang="en-GB" smtClean="0"/>
              <a:pPr/>
              <a:t>56</a:t>
            </a:fld>
            <a:endParaRPr lang="en-GB"/>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9BAC793-2D27-4114-BA6D-E8349C43A57E}" type="slidenum">
              <a:rPr lang="en-GB" smtClean="0"/>
              <a:pPr/>
              <a:t>57</a:t>
            </a:fld>
            <a:endParaRPr lang="en-GB"/>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C93A743-1B4C-4647-9BEA-FECD4CE27973}" type="slidenum">
              <a:rPr lang="en-GB" smtClean="0"/>
              <a:pPr/>
              <a:t>58</a:t>
            </a:fld>
            <a:endParaRPr lang="en-GB"/>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A6E7A27-75EC-4CCF-82C9-0B637433265C}" type="slidenum">
              <a:rPr lang="en-GB" smtClean="0"/>
              <a:pPr/>
              <a:t>6</a:t>
            </a:fld>
            <a:endParaRPr lang="en-GB"/>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C93A743-1B4C-4647-9BEA-FECD4CE27973}" type="slidenum">
              <a:rPr lang="en-GB" smtClean="0"/>
              <a:pPr/>
              <a:t>64</a:t>
            </a:fld>
            <a:endParaRPr lang="en-GB"/>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C93A743-1B4C-4647-9BEA-FECD4CE27973}" type="slidenum">
              <a:rPr lang="en-GB" smtClean="0"/>
              <a:pPr/>
              <a:t>65</a:t>
            </a:fld>
            <a:endParaRPr lang="en-GB"/>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C93A743-1B4C-4647-9BEA-FECD4CE27973}" type="slidenum">
              <a:rPr lang="en-GB" smtClean="0"/>
              <a:pPr/>
              <a:t>66</a:t>
            </a:fld>
            <a:endParaRPr lang="en-GB"/>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C93A743-1B4C-4647-9BEA-FECD4CE27973}" type="slidenum">
              <a:rPr lang="en-GB" smtClean="0"/>
              <a:pPr/>
              <a:t>67</a:t>
            </a:fld>
            <a:endParaRPr lang="en-GB"/>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C93A743-1B4C-4647-9BEA-FECD4CE27973}" type="slidenum">
              <a:rPr lang="en-GB" smtClean="0"/>
              <a:pPr/>
              <a:t>68</a:t>
            </a:fld>
            <a:endParaRPr lang="en-GB"/>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C93A743-1B4C-4647-9BEA-FECD4CE27973}" type="slidenum">
              <a:rPr lang="en-GB" smtClean="0"/>
              <a:pPr/>
              <a:t>69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A6E7A27-75EC-4CCF-82C9-0B637433265C}" type="slidenum">
              <a:rPr lang="en-GB" smtClean="0"/>
              <a:pPr/>
              <a:t>7</a:t>
            </a:fld>
            <a:endParaRPr lang="en-GB"/>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C93A743-1B4C-4647-9BEA-FECD4CE27973}" type="slidenum">
              <a:rPr lang="en-GB" smtClean="0"/>
              <a:pPr/>
              <a:t>70</a:t>
            </a:fld>
            <a:endParaRPr lang="en-GB"/>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C93A743-1B4C-4647-9BEA-FECD4CE27973}" type="slidenum">
              <a:rPr lang="en-GB" smtClean="0"/>
              <a:pPr/>
              <a:t>71</a:t>
            </a:fld>
            <a:endParaRPr lang="en-GB"/>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C93A743-1B4C-4647-9BEA-FECD4CE27973}" type="slidenum">
              <a:rPr lang="en-GB" smtClean="0"/>
              <a:pPr/>
              <a:t>72</a:t>
            </a:fld>
            <a:endParaRPr lang="en-GB"/>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C93A743-1B4C-4647-9BEA-FECD4CE27973}" type="slidenum">
              <a:rPr lang="en-GB" smtClean="0"/>
              <a:pPr/>
              <a:t>73</a:t>
            </a:fld>
            <a:endParaRPr lang="en-GB"/>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C93A743-1B4C-4647-9BEA-FECD4CE27973}" type="slidenum">
              <a:rPr lang="en-GB" smtClean="0"/>
              <a:pPr/>
              <a:t>74</a:t>
            </a:fld>
            <a:endParaRPr lang="en-GB"/>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C93A743-1B4C-4647-9BEA-FECD4CE27973}" type="slidenum">
              <a:rPr lang="en-GB" smtClean="0"/>
              <a:pPr/>
              <a:t>75</a:t>
            </a:fld>
            <a:endParaRPr lang="en-GB"/>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C93A743-1B4C-4647-9BEA-FECD4CE27973}" type="slidenum">
              <a:rPr lang="en-GB" smtClean="0"/>
              <a:pPr/>
              <a:t>76</a:t>
            </a:fld>
            <a:endParaRPr lang="en-GB"/>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C93A743-1B4C-4647-9BEA-FECD4CE27973}" type="slidenum">
              <a:rPr lang="en-GB" smtClean="0"/>
              <a:pPr/>
              <a:t>77</a:t>
            </a:fld>
            <a:endParaRPr lang="en-GB"/>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C93A743-1B4C-4647-9BEA-FECD4CE27973}" type="slidenum">
              <a:rPr lang="en-GB" smtClean="0"/>
              <a:pPr/>
              <a:t>78</a:t>
            </a:fld>
            <a:endParaRPr lang="en-GB"/>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C93A743-1B4C-4647-9BEA-FECD4CE27973}" type="slidenum">
              <a:rPr lang="en-GB" smtClean="0"/>
              <a:pPr/>
              <a:t>79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A6E7A27-75EC-4CCF-82C9-0B637433265C}" type="slidenum">
              <a:rPr lang="en-GB" smtClean="0"/>
              <a:pPr/>
              <a:t>8</a:t>
            </a:fld>
            <a:endParaRPr lang="en-GB"/>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C93A743-1B4C-4647-9BEA-FECD4CE27973}" type="slidenum">
              <a:rPr lang="en-GB" smtClean="0"/>
              <a:pPr/>
              <a:t>80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A6E7A27-75EC-4CCF-82C9-0B637433265C}"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4ABD62-6A37-47C3-8CBD-A0CA8E9EBB0C}" type="datetimeFigureOut">
              <a:rPr lang="en-US" smtClean="0"/>
              <a:pPr/>
              <a:t>12/26/2011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55942E-BC18-4032-8E1E-6A6F9EAC25F2}"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4ABD62-6A37-47C3-8CBD-A0CA8E9EBB0C}" type="datetimeFigureOut">
              <a:rPr lang="en-US" smtClean="0"/>
              <a:pPr/>
              <a:t>12/26/2011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55942E-BC18-4032-8E1E-6A6F9EAC25F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4ABD62-6A37-47C3-8CBD-A0CA8E9EBB0C}" type="datetimeFigureOut">
              <a:rPr lang="en-US" smtClean="0"/>
              <a:pPr/>
              <a:t>12/26/2011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55942E-BC18-4032-8E1E-6A6F9EAC25F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4ABD62-6A37-47C3-8CBD-A0CA8E9EBB0C}" type="datetimeFigureOut">
              <a:rPr lang="en-US" smtClean="0"/>
              <a:pPr/>
              <a:t>12/26/2011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55942E-BC18-4032-8E1E-6A6F9EAC25F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4ABD62-6A37-47C3-8CBD-A0CA8E9EBB0C}" type="datetimeFigureOut">
              <a:rPr lang="en-US" smtClean="0"/>
              <a:pPr/>
              <a:t>12/26/2011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55942E-BC18-4032-8E1E-6A6F9EAC25F2}"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4ABD62-6A37-47C3-8CBD-A0CA8E9EBB0C}" type="datetimeFigureOut">
              <a:rPr lang="en-US" smtClean="0"/>
              <a:pPr/>
              <a:t>12/26/2011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55942E-BC18-4032-8E1E-6A6F9EAC25F2}"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4ABD62-6A37-47C3-8CBD-A0CA8E9EBB0C}" type="datetimeFigureOut">
              <a:rPr lang="en-US" smtClean="0"/>
              <a:pPr/>
              <a:t>12/26/2011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155942E-BC18-4032-8E1E-6A6F9EAC25F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4ABD62-6A37-47C3-8CBD-A0CA8E9EBB0C}" type="datetimeFigureOut">
              <a:rPr lang="en-US" smtClean="0"/>
              <a:pPr/>
              <a:t>12/26/2011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155942E-BC18-4032-8E1E-6A6F9EAC25F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4ABD62-6A37-47C3-8CBD-A0CA8E9EBB0C}" type="datetimeFigureOut">
              <a:rPr lang="en-US" smtClean="0"/>
              <a:pPr/>
              <a:t>12/26/2011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155942E-BC18-4032-8E1E-6A6F9EAC25F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4ABD62-6A37-47C3-8CBD-A0CA8E9EBB0C}" type="datetimeFigureOut">
              <a:rPr lang="en-US" smtClean="0"/>
              <a:pPr/>
              <a:t>12/26/2011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55942E-BC18-4032-8E1E-6A6F9EAC25F2}"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4ABD62-6A37-47C3-8CBD-A0CA8E9EBB0C}" type="datetimeFigureOut">
              <a:rPr lang="en-US" smtClean="0"/>
              <a:pPr/>
              <a:t>12/26/2011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155942E-BC18-4032-8E1E-6A6F9EAC25F2}"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4ABD62-6A37-47C3-8CBD-A0CA8E9EBB0C}" type="datetimeFigureOut">
              <a:rPr lang="en-US" smtClean="0"/>
              <a:pPr/>
              <a:t>12/26/2011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55942E-BC18-4032-8E1E-6A6F9EAC25F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1500174"/>
            <a:ext cx="7772400" cy="1470025"/>
          </a:xfrm>
        </p:spPr>
        <p:txBody>
          <a:bodyPr>
            <a:normAutofit fontScale="90000"/>
          </a:bodyPr>
          <a:lstStyle/>
          <a:p>
            <a:r>
              <a:rPr lang="en-GB" sz="4800" b="1" dirty="0" smtClean="0"/>
              <a:t>Reasoning systems &amp; uncertainty </a:t>
            </a:r>
            <a:endParaRPr lang="en-GB" sz="4800" b="1" dirty="0"/>
          </a:p>
        </p:txBody>
      </p:sp>
      <p:sp>
        <p:nvSpPr>
          <p:cNvPr id="3" name="Subtitle 2"/>
          <p:cNvSpPr>
            <a:spLocks noGrp="1"/>
          </p:cNvSpPr>
          <p:nvPr>
            <p:ph type="subTitle" idx="1"/>
          </p:nvPr>
        </p:nvSpPr>
        <p:spPr>
          <a:xfrm>
            <a:off x="714348" y="3357562"/>
            <a:ext cx="7843870" cy="3286148"/>
          </a:xfrm>
        </p:spPr>
        <p:txBody>
          <a:bodyPr>
            <a:normAutofit fontScale="32500" lnSpcReduction="20000"/>
          </a:bodyPr>
          <a:lstStyle/>
          <a:p>
            <a:r>
              <a:rPr lang="en-GB" sz="11100" b="1" dirty="0" smtClean="0">
                <a:solidFill>
                  <a:schemeClr val="tx1"/>
                </a:solidFill>
                <a:latin typeface="+mj-lt"/>
                <a:ea typeface="+mj-ea"/>
                <a:cs typeface="+mj-cs"/>
              </a:rPr>
              <a:t>Chap 5</a:t>
            </a:r>
          </a:p>
          <a:p>
            <a:pPr algn="l"/>
            <a:r>
              <a:rPr lang="en-GB" sz="7400" b="1" dirty="0" smtClean="0">
                <a:solidFill>
                  <a:schemeClr val="tx1"/>
                </a:solidFill>
                <a:latin typeface="+mj-lt"/>
                <a:ea typeface="+mj-ea"/>
                <a:cs typeface="+mj-cs"/>
              </a:rPr>
              <a:t>CONTENTS</a:t>
            </a:r>
          </a:p>
          <a:p>
            <a:pPr marL="1371600" indent="-1371600" algn="just"/>
            <a:r>
              <a:rPr lang="en-GB" sz="7400" b="1" dirty="0" smtClean="0">
                <a:solidFill>
                  <a:schemeClr val="tx1"/>
                </a:solidFill>
                <a:latin typeface="+mj-lt"/>
                <a:ea typeface="+mj-ea"/>
                <a:cs typeface="+mj-cs"/>
              </a:rPr>
              <a:t>1. </a:t>
            </a:r>
            <a:r>
              <a:rPr lang="en-GB" sz="7400" b="1" dirty="0" smtClean="0">
                <a:solidFill>
                  <a:schemeClr val="tx1"/>
                </a:solidFill>
                <a:latin typeface="+mj-lt"/>
                <a:ea typeface="+mj-ea"/>
                <a:cs typeface="+mj-cs"/>
              </a:rPr>
              <a:t>Reasoning </a:t>
            </a:r>
            <a:r>
              <a:rPr lang="en-GB" sz="7400" b="1" dirty="0" smtClean="0">
                <a:solidFill>
                  <a:schemeClr val="tx1"/>
                </a:solidFill>
                <a:latin typeface="+mj-lt"/>
                <a:ea typeface="+mj-ea"/>
                <a:cs typeface="+mj-cs"/>
              </a:rPr>
              <a:t>over stored knowledge , types of reasoning</a:t>
            </a:r>
          </a:p>
          <a:p>
            <a:pPr marL="1371600" indent="-1371600" algn="just"/>
            <a:r>
              <a:rPr lang="en-GB" sz="7400" b="1" dirty="0" smtClean="0">
                <a:solidFill>
                  <a:schemeClr val="tx1"/>
                </a:solidFill>
                <a:latin typeface="+mj-lt"/>
                <a:ea typeface="+mj-ea"/>
                <a:cs typeface="+mj-cs"/>
              </a:rPr>
              <a:t> 2. </a:t>
            </a:r>
            <a:r>
              <a:rPr lang="en-GB" sz="7400" b="1" dirty="0" smtClean="0">
                <a:solidFill>
                  <a:schemeClr val="tx1"/>
                </a:solidFill>
                <a:latin typeface="+mj-lt"/>
                <a:ea typeface="+mj-ea"/>
                <a:cs typeface="+mj-cs"/>
              </a:rPr>
              <a:t>Rule </a:t>
            </a:r>
            <a:r>
              <a:rPr lang="en-GB" sz="7400" b="1" dirty="0" smtClean="0">
                <a:solidFill>
                  <a:schemeClr val="tx1"/>
                </a:solidFill>
                <a:latin typeface="+mj-lt"/>
                <a:ea typeface="+mj-ea"/>
                <a:cs typeface="+mj-cs"/>
              </a:rPr>
              <a:t>based systems</a:t>
            </a:r>
          </a:p>
          <a:p>
            <a:pPr marL="1371600" indent="-1371600" algn="l"/>
            <a:r>
              <a:rPr lang="en-GB" sz="7400" b="1" dirty="0" smtClean="0">
                <a:solidFill>
                  <a:schemeClr val="tx1"/>
                </a:solidFill>
                <a:latin typeface="+mj-lt"/>
                <a:ea typeface="+mj-ea"/>
                <a:cs typeface="+mj-cs"/>
              </a:rPr>
              <a:t> </a:t>
            </a:r>
            <a:r>
              <a:rPr lang="en-GB" sz="7400" b="1" dirty="0" smtClean="0">
                <a:solidFill>
                  <a:schemeClr val="tx1"/>
                </a:solidFill>
                <a:latin typeface="+mj-lt"/>
                <a:ea typeface="+mj-ea"/>
                <a:cs typeface="+mj-cs"/>
              </a:rPr>
              <a:t>3. Case </a:t>
            </a:r>
            <a:r>
              <a:rPr lang="en-GB" sz="7400" b="1" dirty="0" smtClean="0">
                <a:solidFill>
                  <a:schemeClr val="tx1"/>
                </a:solidFill>
                <a:latin typeface="+mj-lt"/>
                <a:ea typeface="+mj-ea"/>
                <a:cs typeface="+mj-cs"/>
              </a:rPr>
              <a:t>based systems</a:t>
            </a:r>
          </a:p>
          <a:p>
            <a:pPr marL="1371600" indent="-1371600" algn="l"/>
            <a:r>
              <a:rPr lang="en-GB" sz="7400" b="1" dirty="0" smtClean="0">
                <a:solidFill>
                  <a:schemeClr val="tx1"/>
                </a:solidFill>
                <a:latin typeface="+mj-lt"/>
                <a:ea typeface="+mj-ea"/>
                <a:cs typeface="+mj-cs"/>
              </a:rPr>
              <a:t> </a:t>
            </a:r>
            <a:r>
              <a:rPr lang="en-GB" sz="7400" b="1" dirty="0" smtClean="0">
                <a:solidFill>
                  <a:schemeClr val="tx1"/>
                </a:solidFill>
                <a:latin typeface="+mj-lt"/>
                <a:ea typeface="+mj-ea"/>
                <a:cs typeface="+mj-cs"/>
              </a:rPr>
              <a:t>4. Reasoning </a:t>
            </a:r>
            <a:r>
              <a:rPr lang="en-GB" sz="7400" b="1" dirty="0" smtClean="0">
                <a:solidFill>
                  <a:schemeClr val="tx1"/>
                </a:solidFill>
                <a:latin typeface="+mj-lt"/>
                <a:ea typeface="+mj-ea"/>
                <a:cs typeface="+mj-cs"/>
              </a:rPr>
              <a:t>under uncertainty</a:t>
            </a:r>
            <a:endParaRPr lang="en-GB" sz="3400" b="1" dirty="0" smtClean="0"/>
          </a:p>
          <a:p>
            <a:pPr lvl="1" algn="l">
              <a:buFont typeface="Wingdings" pitchFamily="2" charset="2"/>
              <a:buChar char="Ø"/>
            </a:pPr>
            <a:r>
              <a:rPr lang="en-GB" sz="7400" b="1" dirty="0" smtClean="0">
                <a:solidFill>
                  <a:schemeClr val="tx1"/>
                </a:solidFill>
                <a:latin typeface="+mj-lt"/>
                <a:ea typeface="+mj-ea"/>
                <a:cs typeface="+mj-cs"/>
              </a:rPr>
              <a:t> 	Symbolic reasoning</a:t>
            </a:r>
          </a:p>
          <a:p>
            <a:pPr lvl="1" algn="l">
              <a:buFont typeface="Wingdings" pitchFamily="2" charset="2"/>
              <a:buChar char="Ø"/>
            </a:pPr>
            <a:r>
              <a:rPr lang="en-GB" sz="7400" b="1" dirty="0" smtClean="0">
                <a:solidFill>
                  <a:schemeClr val="tx1"/>
                </a:solidFill>
                <a:latin typeface="+mj-lt"/>
                <a:ea typeface="+mj-ea"/>
                <a:cs typeface="+mj-cs"/>
              </a:rPr>
              <a:t> 	Statistical reasoning </a:t>
            </a:r>
          </a:p>
          <a:p>
            <a:pPr algn="l">
              <a:buFont typeface="Arial" pitchFamily="34" charset="0"/>
              <a:buChar char="•"/>
            </a:pPr>
            <a:endParaRPr lang="en-GB" dirty="0" smtClean="0"/>
          </a:p>
          <a:p>
            <a:pPr>
              <a:buFont typeface="Arial" pitchFamily="34" charset="0"/>
              <a:buChar char="•"/>
            </a:pP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Logical reasoning ....</a:t>
            </a:r>
            <a:endParaRPr lang="en-GB" dirty="0"/>
          </a:p>
        </p:txBody>
      </p:sp>
      <p:sp>
        <p:nvSpPr>
          <p:cNvPr id="3" name="Content Placeholder 2"/>
          <p:cNvSpPr>
            <a:spLocks noGrp="1"/>
          </p:cNvSpPr>
          <p:nvPr>
            <p:ph idx="1"/>
          </p:nvPr>
        </p:nvSpPr>
        <p:spPr/>
        <p:txBody>
          <a:bodyPr>
            <a:normAutofit lnSpcReduction="10000"/>
          </a:bodyPr>
          <a:lstStyle/>
          <a:p>
            <a:pPr>
              <a:buFont typeface="Wingdings" pitchFamily="2" charset="2"/>
              <a:buChar char="§"/>
            </a:pPr>
            <a:r>
              <a:rPr lang="en-GB" dirty="0" smtClean="0">
                <a:latin typeface="Times New Roman" pitchFamily="18" charset="0"/>
                <a:cs typeface="Times New Roman" pitchFamily="18" charset="0"/>
              </a:rPr>
              <a:t>Formal systems </a:t>
            </a:r>
          </a:p>
          <a:p>
            <a:pPr>
              <a:buNone/>
            </a:pPr>
            <a:r>
              <a:rPr lang="en-GB" dirty="0">
                <a:latin typeface="Times New Roman" pitchFamily="18" charset="0"/>
                <a:cs typeface="Times New Roman" pitchFamily="18" charset="0"/>
              </a:rPr>
              <a:t>	</a:t>
            </a:r>
            <a:r>
              <a:rPr lang="en-GB" dirty="0" smtClean="0">
                <a:latin typeface="Times New Roman" pitchFamily="18" charset="0"/>
                <a:cs typeface="Times New Roman" pitchFamily="18" charset="0"/>
              </a:rPr>
              <a:t>Formal systems can have the following three properties:</a:t>
            </a:r>
          </a:p>
          <a:p>
            <a:pPr lvl="1">
              <a:buFont typeface="Wingdings" pitchFamily="2" charset="2"/>
              <a:buChar char="§"/>
            </a:pPr>
            <a:r>
              <a:rPr lang="en-GB" dirty="0">
                <a:latin typeface="Times New Roman" pitchFamily="18" charset="0"/>
                <a:cs typeface="Times New Roman" pitchFamily="18" charset="0"/>
              </a:rPr>
              <a:t> </a:t>
            </a:r>
            <a:r>
              <a:rPr lang="en-GB" b="1" dirty="0" smtClean="0">
                <a:latin typeface="Times New Roman" pitchFamily="18" charset="0"/>
                <a:cs typeface="Times New Roman" pitchFamily="18" charset="0"/>
              </a:rPr>
              <a:t>Consistency</a:t>
            </a:r>
            <a:r>
              <a:rPr lang="en-GB" dirty="0" smtClean="0">
                <a:latin typeface="Times New Roman" pitchFamily="18" charset="0"/>
                <a:cs typeface="Times New Roman" pitchFamily="18" charset="0"/>
              </a:rPr>
              <a:t>: systems theorem's do not contradict</a:t>
            </a:r>
          </a:p>
          <a:p>
            <a:pPr lvl="1">
              <a:buFont typeface="Wingdings" pitchFamily="2" charset="2"/>
              <a:buChar char="§"/>
            </a:pPr>
            <a:r>
              <a:rPr lang="en-GB" dirty="0">
                <a:latin typeface="Times New Roman" pitchFamily="18" charset="0"/>
                <a:cs typeface="Times New Roman" pitchFamily="18" charset="0"/>
              </a:rPr>
              <a:t> </a:t>
            </a:r>
            <a:r>
              <a:rPr lang="en-GB" b="1" dirty="0" smtClean="0">
                <a:latin typeface="Times New Roman" pitchFamily="18" charset="0"/>
                <a:cs typeface="Times New Roman" pitchFamily="18" charset="0"/>
              </a:rPr>
              <a:t>Soundness</a:t>
            </a:r>
            <a:r>
              <a:rPr lang="en-GB" dirty="0" smtClean="0">
                <a:latin typeface="Times New Roman" pitchFamily="18" charset="0"/>
                <a:cs typeface="Times New Roman" pitchFamily="18" charset="0"/>
              </a:rPr>
              <a:t>: System’s rules of derivation will never anything false, so long as start is with only true premises.</a:t>
            </a:r>
          </a:p>
          <a:p>
            <a:pPr lvl="1">
              <a:buFont typeface="Wingdings" pitchFamily="2" charset="2"/>
              <a:buChar char="§"/>
            </a:pPr>
            <a:r>
              <a:rPr lang="en-GB" dirty="0" smtClean="0">
                <a:latin typeface="Times New Roman" pitchFamily="18" charset="0"/>
                <a:cs typeface="Times New Roman" pitchFamily="18" charset="0"/>
              </a:rPr>
              <a:t> </a:t>
            </a:r>
            <a:r>
              <a:rPr lang="en-GB" b="1" dirty="0" smtClean="0">
                <a:latin typeface="Times New Roman" pitchFamily="18" charset="0"/>
                <a:cs typeface="Times New Roman" pitchFamily="18" charset="0"/>
              </a:rPr>
              <a:t>Completeness</a:t>
            </a:r>
            <a:r>
              <a:rPr lang="en-GB" dirty="0" smtClean="0">
                <a:latin typeface="Times New Roman" pitchFamily="18" charset="0"/>
                <a:cs typeface="Times New Roman" pitchFamily="18" charset="0"/>
              </a:rPr>
              <a:t>: three are no true sentences in the system that cannot be proved using the derivation rules of the system.</a:t>
            </a:r>
          </a:p>
          <a:p>
            <a:pPr lvl="1">
              <a:buBlip>
                <a:blip r:embed="rId3"/>
              </a:buBlip>
            </a:pPr>
            <a:endParaRPr lang="en-GB" dirty="0" smtClean="0">
              <a:latin typeface="Times New Roman" pitchFamily="18" charset="0"/>
              <a:cs typeface="Times New Roman" pitchFamily="18" charset="0"/>
            </a:endParaRPr>
          </a:p>
          <a:p>
            <a:pPr>
              <a:buNone/>
            </a:pPr>
            <a:endParaRPr lang="en-GB"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Logical reasoning ....</a:t>
            </a:r>
            <a:endParaRPr lang="en-GB" dirty="0"/>
          </a:p>
        </p:txBody>
      </p:sp>
      <p:sp>
        <p:nvSpPr>
          <p:cNvPr id="3" name="Content Placeholder 2"/>
          <p:cNvSpPr>
            <a:spLocks noGrp="1"/>
          </p:cNvSpPr>
          <p:nvPr>
            <p:ph idx="1"/>
          </p:nvPr>
        </p:nvSpPr>
        <p:spPr/>
        <p:txBody>
          <a:bodyPr>
            <a:normAutofit fontScale="85000" lnSpcReduction="10000"/>
          </a:bodyPr>
          <a:lstStyle/>
          <a:p>
            <a:pPr>
              <a:buFont typeface="Wingdings" pitchFamily="2" charset="2"/>
              <a:buChar char="§"/>
            </a:pPr>
            <a:r>
              <a:rPr lang="en-GB" dirty="0" smtClean="0">
                <a:latin typeface="Times New Roman" pitchFamily="18" charset="0"/>
                <a:cs typeface="Times New Roman" pitchFamily="18" charset="0"/>
              </a:rPr>
              <a:t>Formal language </a:t>
            </a:r>
          </a:p>
          <a:p>
            <a:pPr>
              <a:buNone/>
            </a:pPr>
            <a:r>
              <a:rPr lang="en-GB" dirty="0" smtClean="0">
                <a:latin typeface="Times New Roman" pitchFamily="18" charset="0"/>
                <a:cs typeface="Times New Roman" pitchFamily="18" charset="0"/>
              </a:rPr>
              <a:t>	A formal language may be viewed as being analogous to a collection of words or a collection of sentences.</a:t>
            </a:r>
          </a:p>
          <a:p>
            <a:pPr lvl="1">
              <a:buFont typeface="Wingdings" pitchFamily="2" charset="2"/>
              <a:buChar char="§"/>
            </a:pPr>
            <a:r>
              <a:rPr lang="en-GB" dirty="0" smtClean="0">
                <a:latin typeface="Times New Roman" pitchFamily="18" charset="0"/>
                <a:cs typeface="Times New Roman" pitchFamily="18" charset="0"/>
              </a:rPr>
              <a:t>In computer science, a formal language is defined by precise mathematical or machine process able formulas.</a:t>
            </a:r>
          </a:p>
          <a:p>
            <a:pPr lvl="1">
              <a:buNone/>
            </a:pPr>
            <a:endParaRPr lang="en-GB" dirty="0" smtClean="0">
              <a:latin typeface="Times New Roman" pitchFamily="18" charset="0"/>
              <a:cs typeface="Times New Roman" pitchFamily="18" charset="0"/>
            </a:endParaRPr>
          </a:p>
          <a:p>
            <a:pPr lvl="1"/>
            <a:r>
              <a:rPr lang="en-GB" dirty="0" smtClean="0">
                <a:solidFill>
                  <a:srgbClr val="FF0000"/>
                </a:solidFill>
                <a:latin typeface="Times New Roman" pitchFamily="18" charset="0"/>
                <a:cs typeface="Times New Roman" pitchFamily="18" charset="0"/>
              </a:rPr>
              <a:t>monotonic logic- logical reasoning in which a consequence cannot be retracted by adding new sentences</a:t>
            </a:r>
          </a:p>
          <a:p>
            <a:pPr lvl="1"/>
            <a:r>
              <a:rPr lang="en-GB" dirty="0" smtClean="0">
                <a:solidFill>
                  <a:srgbClr val="FF0000"/>
                </a:solidFill>
                <a:latin typeface="Times New Roman" pitchFamily="18" charset="0"/>
                <a:cs typeface="Times New Roman" pitchFamily="18" charset="0"/>
              </a:rPr>
              <a:t> </a:t>
            </a:r>
            <a:r>
              <a:rPr lang="en-GB" dirty="0" smtClean="0">
                <a:solidFill>
                  <a:srgbClr val="FF0000"/>
                </a:solidFill>
                <a:latin typeface="Times New Roman" pitchFamily="18" charset="0"/>
                <a:cs typeface="Times New Roman" pitchFamily="18" charset="0"/>
              </a:rPr>
              <a:t>non-monotonic </a:t>
            </a:r>
            <a:r>
              <a:rPr lang="en-GB" dirty="0" smtClean="0">
                <a:solidFill>
                  <a:srgbClr val="FF0000"/>
                </a:solidFill>
                <a:latin typeface="Times New Roman" pitchFamily="18" charset="0"/>
                <a:cs typeface="Times New Roman" pitchFamily="18" charset="0"/>
              </a:rPr>
              <a:t>logic-when the consequence can be retracted by adding new sentences</a:t>
            </a:r>
            <a:endParaRPr lang="en-GB" dirty="0" smtClean="0">
              <a:solidFill>
                <a:srgbClr val="FF0000"/>
              </a:solidFill>
              <a:latin typeface="Times New Roman" pitchFamily="18" charset="0"/>
              <a:cs typeface="Times New Roman" pitchFamily="18" charset="0"/>
            </a:endParaRPr>
          </a:p>
          <a:p>
            <a:pPr lvl="1">
              <a:buNone/>
            </a:pPr>
            <a:endParaRPr lang="en-GB" dirty="0" smtClean="0">
              <a:latin typeface="Times New Roman" pitchFamily="18" charset="0"/>
              <a:cs typeface="Times New Roman" pitchFamily="18" charset="0"/>
            </a:endParaRPr>
          </a:p>
          <a:p>
            <a:pPr>
              <a:buNone/>
            </a:pPr>
            <a:endParaRPr lang="en-GB"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r>
              <a:rPr lang="en-GB" dirty="0" smtClean="0"/>
              <a:t>Monotonic vs. non-monotonic logic</a:t>
            </a:r>
            <a:endParaRPr lang="en-GB" dirty="0"/>
          </a:p>
        </p:txBody>
      </p:sp>
      <p:sp>
        <p:nvSpPr>
          <p:cNvPr id="3" name="Content Placeholder 2"/>
          <p:cNvSpPr>
            <a:spLocks noGrp="1"/>
          </p:cNvSpPr>
          <p:nvPr>
            <p:ph idx="1"/>
          </p:nvPr>
        </p:nvSpPr>
        <p:spPr>
          <a:xfrm>
            <a:off x="457200" y="1000108"/>
            <a:ext cx="8229600" cy="5429288"/>
          </a:xfrm>
        </p:spPr>
        <p:txBody>
          <a:bodyPr>
            <a:normAutofit fontScale="77500" lnSpcReduction="20000"/>
          </a:bodyPr>
          <a:lstStyle/>
          <a:p>
            <a:r>
              <a:rPr lang="en-GB" b="1" dirty="0" smtClean="0">
                <a:latin typeface="Times New Roman" pitchFamily="18" charset="0"/>
                <a:cs typeface="Times New Roman" pitchFamily="18" charset="0"/>
              </a:rPr>
              <a:t>Monotonic logic </a:t>
            </a:r>
            <a:r>
              <a:rPr lang="en-GB" dirty="0" smtClean="0">
                <a:latin typeface="Times New Roman" pitchFamily="18" charset="0"/>
                <a:cs typeface="Times New Roman" pitchFamily="18" charset="0"/>
              </a:rPr>
              <a:t>- a logic is monotonic if the truth of a preposition does not change when new information are added.</a:t>
            </a:r>
            <a:endParaRPr lang="en-GB" dirty="0" smtClean="0">
              <a:latin typeface="Times New Roman" pitchFamily="18" charset="0"/>
              <a:cs typeface="Times New Roman" pitchFamily="18" charset="0"/>
            </a:endParaRPr>
          </a:p>
          <a:p>
            <a:r>
              <a:rPr lang="en-GB" b="1" dirty="0" smtClean="0">
                <a:latin typeface="Times New Roman" pitchFamily="18" charset="0"/>
                <a:cs typeface="Times New Roman" pitchFamily="18" charset="0"/>
              </a:rPr>
              <a:t>Non-monotonic logic </a:t>
            </a:r>
            <a:r>
              <a:rPr lang="en-GB" dirty="0" smtClean="0">
                <a:latin typeface="Times New Roman" pitchFamily="18" charset="0"/>
                <a:cs typeface="Times New Roman" pitchFamily="18" charset="0"/>
              </a:rPr>
              <a:t>- </a:t>
            </a:r>
            <a:r>
              <a:rPr lang="en-GB" dirty="0" smtClean="0">
                <a:latin typeface="Times New Roman" pitchFamily="18" charset="0"/>
                <a:cs typeface="Times New Roman" pitchFamily="18" charset="0"/>
              </a:rPr>
              <a:t>a logic is monotonic if the truth of a preposition </a:t>
            </a:r>
            <a:r>
              <a:rPr lang="en-GB" dirty="0" smtClean="0">
                <a:latin typeface="Times New Roman" pitchFamily="18" charset="0"/>
                <a:cs typeface="Times New Roman" pitchFamily="18" charset="0"/>
              </a:rPr>
              <a:t>may </a:t>
            </a:r>
            <a:r>
              <a:rPr lang="en-GB" dirty="0" smtClean="0">
                <a:latin typeface="Times New Roman" pitchFamily="18" charset="0"/>
                <a:cs typeface="Times New Roman" pitchFamily="18" charset="0"/>
              </a:rPr>
              <a:t>change when new information are added</a:t>
            </a:r>
            <a:r>
              <a:rPr lang="en-GB" dirty="0" smtClean="0">
                <a:latin typeface="Times New Roman" pitchFamily="18" charset="0"/>
                <a:cs typeface="Times New Roman" pitchFamily="18" charset="0"/>
              </a:rPr>
              <a:t>.</a:t>
            </a:r>
          </a:p>
          <a:p>
            <a:pPr lvl="1"/>
            <a:r>
              <a:rPr lang="en-GB" dirty="0" smtClean="0">
                <a:latin typeface="Times New Roman" pitchFamily="18" charset="0"/>
                <a:cs typeface="Times New Roman" pitchFamily="18" charset="0"/>
              </a:rPr>
              <a:t>Conclusion of non-monotonic logic may not be correct.</a:t>
            </a:r>
          </a:p>
          <a:p>
            <a:pPr lvl="1"/>
            <a:r>
              <a:rPr lang="en-GB" dirty="0" smtClean="0">
                <a:latin typeface="Times New Roman" pitchFamily="18" charset="0"/>
                <a:cs typeface="Times New Roman" pitchFamily="18" charset="0"/>
              </a:rPr>
              <a:t>Example:</a:t>
            </a:r>
          </a:p>
          <a:p>
            <a:pPr lvl="1">
              <a:buNone/>
            </a:pPr>
            <a:r>
              <a:rPr lang="en-GB" dirty="0" smtClean="0">
                <a:latin typeface="Times New Roman" pitchFamily="18" charset="0"/>
                <a:cs typeface="Times New Roman" pitchFamily="18" charset="0"/>
              </a:rPr>
              <a:t>		</a:t>
            </a:r>
            <a:r>
              <a:rPr lang="en-GB" dirty="0" smtClean="0">
                <a:solidFill>
                  <a:srgbClr val="C00000"/>
                </a:solidFill>
                <a:latin typeface="Times New Roman" pitchFamily="18" charset="0"/>
                <a:cs typeface="Times New Roman" pitchFamily="18" charset="0"/>
              </a:rPr>
              <a:t>Birds typically fly.</a:t>
            </a:r>
          </a:p>
          <a:p>
            <a:pPr lvl="1">
              <a:buNone/>
            </a:pPr>
            <a:r>
              <a:rPr lang="en-GB" dirty="0" smtClean="0">
                <a:solidFill>
                  <a:srgbClr val="C00000"/>
                </a:solidFill>
                <a:latin typeface="Times New Roman" pitchFamily="18" charset="0"/>
                <a:cs typeface="Times New Roman" pitchFamily="18" charset="0"/>
              </a:rPr>
              <a:t>		X is a bird</a:t>
            </a:r>
          </a:p>
          <a:p>
            <a:pPr lvl="1">
              <a:buNone/>
            </a:pPr>
            <a:r>
              <a:rPr lang="en-GB" dirty="0" smtClean="0">
                <a:solidFill>
                  <a:srgbClr val="C00000"/>
                </a:solidFill>
                <a:latin typeface="Times New Roman" pitchFamily="18" charset="0"/>
                <a:cs typeface="Times New Roman" pitchFamily="18" charset="0"/>
              </a:rPr>
              <a:t>		X (presumably) fly</a:t>
            </a:r>
          </a:p>
          <a:p>
            <a:pPr lvl="1"/>
            <a:endParaRPr lang="en-GB" b="1" i="1" dirty="0" smtClean="0">
              <a:latin typeface="Times New Roman" pitchFamily="18" charset="0"/>
              <a:cs typeface="Times New Roman" pitchFamily="18" charset="0"/>
            </a:endParaRPr>
          </a:p>
          <a:p>
            <a:pPr lvl="1"/>
            <a:r>
              <a:rPr lang="en-GB" dirty="0" smtClean="0">
                <a:latin typeface="Times New Roman" pitchFamily="18" charset="0"/>
                <a:cs typeface="Times New Roman" pitchFamily="18" charset="0"/>
              </a:rPr>
              <a:t>Avoids inconsistency</a:t>
            </a:r>
          </a:p>
          <a:p>
            <a:pPr lvl="1"/>
            <a:r>
              <a:rPr lang="en-GB" b="1" i="1" dirty="0" smtClean="0">
                <a:latin typeface="Times New Roman" pitchFamily="18" charset="0"/>
                <a:cs typeface="Times New Roman" pitchFamily="18" charset="0"/>
              </a:rPr>
              <a:t>Human reasoning </a:t>
            </a:r>
            <a:r>
              <a:rPr lang="en-GB" dirty="0" smtClean="0">
                <a:latin typeface="Times New Roman" pitchFamily="18" charset="0"/>
                <a:cs typeface="Times New Roman" pitchFamily="18" charset="0"/>
              </a:rPr>
              <a:t>is non-monotonic in nature- this means, we reach a conclusion from premises that we would not reach if other premises are included in our premises. </a:t>
            </a:r>
          </a:p>
          <a:p>
            <a:pPr lvl="1"/>
            <a:r>
              <a:rPr lang="en-GB" dirty="0" smtClean="0">
                <a:latin typeface="Times New Roman" pitchFamily="18" charset="0"/>
                <a:cs typeface="Times New Roman" pitchFamily="18" charset="0"/>
              </a:rPr>
              <a:t>Non-monotonic reasoning is a focus of AI systems</a:t>
            </a:r>
            <a:endParaRPr lang="en-GB" dirty="0"/>
          </a:p>
        </p:txBody>
      </p:sp>
      <p:cxnSp>
        <p:nvCxnSpPr>
          <p:cNvPr id="5" name="Straight Connector 4"/>
          <p:cNvCxnSpPr/>
          <p:nvPr/>
        </p:nvCxnSpPr>
        <p:spPr>
          <a:xfrm>
            <a:off x="1428728" y="3998916"/>
            <a:ext cx="2357454" cy="1588"/>
          </a:xfrm>
          <a:prstGeom prst="line">
            <a:avLst/>
          </a:prstGeom>
          <a:ln>
            <a:prstDash val="dash"/>
          </a:ln>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Methods of reasoning</a:t>
            </a:r>
            <a:endParaRPr lang="en-GB" dirty="0"/>
          </a:p>
        </p:txBody>
      </p:sp>
      <p:sp>
        <p:nvSpPr>
          <p:cNvPr id="3" name="Content Placeholder 2"/>
          <p:cNvSpPr>
            <a:spLocks noGrp="1"/>
          </p:cNvSpPr>
          <p:nvPr>
            <p:ph idx="1"/>
          </p:nvPr>
        </p:nvSpPr>
        <p:spPr/>
        <p:txBody>
          <a:bodyPr>
            <a:normAutofit fontScale="92500" lnSpcReduction="20000"/>
          </a:bodyPr>
          <a:lstStyle/>
          <a:p>
            <a:pPr marL="514350" indent="-514350">
              <a:buFont typeface="Wingdings" pitchFamily="2" charset="2"/>
              <a:buChar char="§"/>
            </a:pPr>
            <a:r>
              <a:rPr lang="en-GB" dirty="0" smtClean="0">
                <a:latin typeface="Times New Roman" pitchFamily="18" charset="0"/>
                <a:cs typeface="Times New Roman" pitchFamily="18" charset="0"/>
              </a:rPr>
              <a:t>Deduction: </a:t>
            </a:r>
            <a:r>
              <a:rPr lang="en-US" dirty="0" smtClean="0">
                <a:latin typeface="Times New Roman" pitchFamily="18" charset="0"/>
                <a:cs typeface="Times New Roman" pitchFamily="18" charset="0"/>
              </a:rPr>
              <a:t>exact reasoning.  </a:t>
            </a:r>
          </a:p>
          <a:p>
            <a:pPr marL="914400" lvl="1" indent="-514350">
              <a:buFont typeface="Wingdings" pitchFamily="2" charset="2"/>
              <a:buChar char="§"/>
            </a:pPr>
            <a:r>
              <a:rPr lang="en-US" dirty="0" smtClean="0">
                <a:latin typeface="Times New Roman" pitchFamily="18" charset="0"/>
                <a:cs typeface="Times New Roman" pitchFamily="18" charset="0"/>
              </a:rPr>
              <a:t>It deals with exact facts and exact conclusions</a:t>
            </a:r>
          </a:p>
          <a:p>
            <a:pPr marL="914400" lvl="1" indent="-514350">
              <a:buFont typeface="Wingdings" pitchFamily="2" charset="2"/>
              <a:buChar char="§"/>
            </a:pPr>
            <a:r>
              <a:rPr lang="en-GB" dirty="0" smtClean="0">
                <a:latin typeface="Times New Roman" pitchFamily="18" charset="0"/>
                <a:cs typeface="Times New Roman" pitchFamily="18" charset="0"/>
              </a:rPr>
              <a:t>conclusions </a:t>
            </a:r>
            <a:r>
              <a:rPr lang="en-GB" dirty="0">
                <a:latin typeface="Times New Roman" pitchFamily="18" charset="0"/>
                <a:cs typeface="Times New Roman" pitchFamily="18" charset="0"/>
              </a:rPr>
              <a:t>must follow from their premises; prototype of </a:t>
            </a:r>
            <a:r>
              <a:rPr lang="en-GB" dirty="0" smtClean="0">
                <a:latin typeface="Times New Roman" pitchFamily="18" charset="0"/>
                <a:cs typeface="Times New Roman" pitchFamily="18" charset="0"/>
              </a:rPr>
              <a:t>logical reasoning </a:t>
            </a:r>
            <a:endParaRPr lang="en-GB" dirty="0">
              <a:latin typeface="Times New Roman" pitchFamily="18" charset="0"/>
              <a:cs typeface="Times New Roman" pitchFamily="18" charset="0"/>
            </a:endParaRPr>
          </a:p>
          <a:p>
            <a:pPr marL="914400" lvl="1" indent="-514350">
              <a:buFont typeface="Wingdings" pitchFamily="2" charset="2"/>
              <a:buChar char="§"/>
            </a:pPr>
            <a:r>
              <a:rPr lang="en-GB" dirty="0" smtClean="0">
                <a:latin typeface="Times New Roman" pitchFamily="18" charset="0"/>
                <a:cs typeface="Times New Roman" pitchFamily="18" charset="0"/>
              </a:rPr>
              <a:t>Example: “ When it rains, the grass gets wet. It rains. Thus, the grass is wet.”</a:t>
            </a:r>
          </a:p>
          <a:p>
            <a:pPr marL="914400" lvl="1" indent="-514350">
              <a:buNone/>
            </a:pPr>
            <a:r>
              <a:rPr lang="en-GB" dirty="0" smtClean="0">
                <a:solidFill>
                  <a:schemeClr val="accent6">
                    <a:lumMod val="50000"/>
                  </a:schemeClr>
                </a:solidFill>
                <a:latin typeface="Times New Roman" pitchFamily="18" charset="0"/>
                <a:cs typeface="Times New Roman" pitchFamily="18" charset="0"/>
              </a:rPr>
              <a:t>	This means in determining the conclusion; it is using rule and its precondition to make a conclusion.</a:t>
            </a:r>
          </a:p>
          <a:p>
            <a:pPr marL="914400" lvl="1" indent="-514350">
              <a:buFont typeface="Wingdings" pitchFamily="2" charset="2"/>
              <a:buChar char="§"/>
            </a:pPr>
            <a:r>
              <a:rPr lang="en-GB" dirty="0" smtClean="0">
                <a:latin typeface="Times New Roman" pitchFamily="18" charset="0"/>
                <a:cs typeface="Times New Roman" pitchFamily="18" charset="0"/>
              </a:rPr>
              <a:t>Applying a general principle to a special case.</a:t>
            </a:r>
          </a:p>
          <a:p>
            <a:pPr marL="914400" lvl="1" indent="-514350">
              <a:buFont typeface="Wingdings" pitchFamily="2" charset="2"/>
              <a:buChar char="§"/>
            </a:pPr>
            <a:r>
              <a:rPr lang="en-GB" dirty="0" smtClean="0">
                <a:latin typeface="Times New Roman" pitchFamily="18" charset="0"/>
                <a:cs typeface="Times New Roman" pitchFamily="18" charset="0"/>
              </a:rPr>
              <a:t>Using theory to make predictions.</a:t>
            </a:r>
          </a:p>
          <a:p>
            <a:pPr marL="914400" lvl="1" indent="-514350">
              <a:buFont typeface="Wingdings" pitchFamily="2" charset="2"/>
              <a:buChar char="§"/>
            </a:pPr>
            <a:r>
              <a:rPr lang="en-GB" dirty="0" smtClean="0">
                <a:latin typeface="Times New Roman" pitchFamily="18" charset="0"/>
                <a:cs typeface="Times New Roman" pitchFamily="18" charset="0"/>
              </a:rPr>
              <a:t>Usage: inference engines, theorem </a:t>
            </a:r>
            <a:r>
              <a:rPr lang="en-GB" dirty="0" err="1" smtClean="0">
                <a:latin typeface="Times New Roman" pitchFamily="18" charset="0"/>
                <a:cs typeface="Times New Roman" pitchFamily="18" charset="0"/>
              </a:rPr>
              <a:t>provers</a:t>
            </a:r>
            <a:r>
              <a:rPr lang="en-GB" dirty="0" smtClean="0">
                <a:latin typeface="Times New Roman" pitchFamily="18" charset="0"/>
                <a:cs typeface="Times New Roman" pitchFamily="18" charset="0"/>
              </a:rPr>
              <a:t>, planning.</a:t>
            </a:r>
          </a:p>
          <a:p>
            <a:pPr marL="1314450" lvl="2" indent="-514350"/>
            <a:endParaRPr lang="en-GB"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Methods of reasoning...</a:t>
            </a:r>
            <a:endParaRPr lang="en-GB" dirty="0"/>
          </a:p>
        </p:txBody>
      </p:sp>
      <p:sp>
        <p:nvSpPr>
          <p:cNvPr id="3" name="Content Placeholder 2"/>
          <p:cNvSpPr>
            <a:spLocks noGrp="1"/>
          </p:cNvSpPr>
          <p:nvPr>
            <p:ph idx="1"/>
          </p:nvPr>
        </p:nvSpPr>
        <p:spPr>
          <a:xfrm>
            <a:off x="457200" y="1600200"/>
            <a:ext cx="8229600" cy="5043510"/>
          </a:xfrm>
        </p:spPr>
        <p:txBody>
          <a:bodyPr>
            <a:normAutofit fontScale="92500" lnSpcReduction="20000"/>
          </a:bodyPr>
          <a:lstStyle/>
          <a:p>
            <a:pPr>
              <a:buFont typeface="Wingdings" pitchFamily="2" charset="2"/>
              <a:buChar char="§"/>
            </a:pPr>
            <a:r>
              <a:rPr lang="en-GB" dirty="0" smtClean="0">
                <a:latin typeface="Times New Roman" pitchFamily="18" charset="0"/>
                <a:cs typeface="Times New Roman" pitchFamily="18" charset="0"/>
              </a:rPr>
              <a:t>Deduction: example </a:t>
            </a:r>
          </a:p>
          <a:p>
            <a:pPr lvl="1">
              <a:buFont typeface="Wingdings" pitchFamily="2" charset="2"/>
              <a:buChar char="§"/>
            </a:pPr>
            <a:r>
              <a:rPr lang="en-GB" dirty="0" smtClean="0">
                <a:latin typeface="Times New Roman" pitchFamily="18" charset="0"/>
                <a:cs typeface="Times New Roman" pitchFamily="18" charset="0"/>
              </a:rPr>
              <a:t> Reason from facts and general principles to other facts</a:t>
            </a:r>
          </a:p>
          <a:p>
            <a:pPr lvl="1">
              <a:buFont typeface="Wingdings" pitchFamily="2" charset="2"/>
              <a:buChar char="§"/>
            </a:pPr>
            <a:r>
              <a:rPr lang="en-GB" dirty="0" smtClean="0">
                <a:latin typeface="Times New Roman" pitchFamily="18" charset="0"/>
                <a:cs typeface="Times New Roman" pitchFamily="18" charset="0"/>
              </a:rPr>
              <a:t>Guarantees that the conclusion is true.</a:t>
            </a:r>
          </a:p>
          <a:p>
            <a:pPr lvl="2">
              <a:buFont typeface="Wingdings" pitchFamily="2" charset="2"/>
              <a:buChar char="§"/>
            </a:pPr>
            <a:r>
              <a:rPr lang="en-GB" dirty="0" smtClean="0">
                <a:latin typeface="Times New Roman" pitchFamily="18" charset="0"/>
                <a:cs typeface="Times New Roman" pitchFamily="18" charset="0"/>
              </a:rPr>
              <a:t> Modus ponens: a valid form of argument affirming that antecedent.</a:t>
            </a:r>
          </a:p>
          <a:p>
            <a:pPr lvl="3">
              <a:buFont typeface="Wingdings" pitchFamily="2" charset="2"/>
              <a:buChar char="§"/>
            </a:pPr>
            <a:r>
              <a:rPr lang="en-GB" b="1" dirty="0" smtClean="0">
                <a:solidFill>
                  <a:schemeClr val="accent6">
                    <a:lumMod val="50000"/>
                  </a:schemeClr>
                </a:solidFill>
                <a:latin typeface="Times New Roman" pitchFamily="18" charset="0"/>
                <a:cs typeface="Times New Roman" pitchFamily="18" charset="0"/>
              </a:rPr>
              <a:t>If it is rainy,  Jhon carries an umbrella.</a:t>
            </a:r>
          </a:p>
          <a:p>
            <a:pPr lvl="3">
              <a:buNone/>
            </a:pPr>
            <a:r>
              <a:rPr lang="en-GB" b="1" dirty="0" smtClean="0">
                <a:solidFill>
                  <a:schemeClr val="accent6">
                    <a:lumMod val="50000"/>
                  </a:schemeClr>
                </a:solidFill>
                <a:latin typeface="Times New Roman" pitchFamily="18" charset="0"/>
                <a:cs typeface="Times New Roman" pitchFamily="18" charset="0"/>
              </a:rPr>
              <a:t>	It is rainy</a:t>
            </a:r>
          </a:p>
          <a:p>
            <a:pPr lvl="3">
              <a:buNone/>
            </a:pPr>
            <a:r>
              <a:rPr lang="en-GB" b="1" dirty="0" smtClean="0">
                <a:solidFill>
                  <a:schemeClr val="accent6">
                    <a:lumMod val="50000"/>
                  </a:schemeClr>
                </a:solidFill>
                <a:latin typeface="Times New Roman" pitchFamily="18" charset="0"/>
                <a:cs typeface="Times New Roman" pitchFamily="18" charset="0"/>
              </a:rPr>
              <a:t>........................................(</a:t>
            </a:r>
            <a:r>
              <a:rPr lang="en-GB" b="1" dirty="0" err="1" smtClean="0">
                <a:solidFill>
                  <a:schemeClr val="accent6">
                    <a:lumMod val="50000"/>
                  </a:schemeClr>
                </a:solidFill>
                <a:latin typeface="Times New Roman" pitchFamily="18" charset="0"/>
                <a:cs typeface="Times New Roman" pitchFamily="18" charset="0"/>
              </a:rPr>
              <a:t>threrefore</a:t>
            </a:r>
            <a:r>
              <a:rPr lang="en-GB" b="1" dirty="0" smtClean="0">
                <a:solidFill>
                  <a:schemeClr val="accent6">
                    <a:lumMod val="50000"/>
                  </a:schemeClr>
                </a:solidFill>
                <a:latin typeface="Times New Roman" pitchFamily="18" charset="0"/>
                <a:cs typeface="Times New Roman" pitchFamily="18" charset="0"/>
              </a:rPr>
              <a:t>)</a:t>
            </a:r>
          </a:p>
          <a:p>
            <a:pPr lvl="3">
              <a:buNone/>
            </a:pPr>
            <a:r>
              <a:rPr lang="en-GB" b="1" dirty="0" smtClean="0">
                <a:solidFill>
                  <a:schemeClr val="accent6">
                    <a:lumMod val="50000"/>
                  </a:schemeClr>
                </a:solidFill>
                <a:latin typeface="Times New Roman" pitchFamily="18" charset="0"/>
                <a:cs typeface="Times New Roman" pitchFamily="18" charset="0"/>
              </a:rPr>
              <a:t>	Jhon carries an umbrella.</a:t>
            </a:r>
          </a:p>
          <a:p>
            <a:pPr lvl="2">
              <a:buFont typeface="Wingdings" pitchFamily="2" charset="2"/>
              <a:buChar char="§"/>
            </a:pPr>
            <a:r>
              <a:rPr lang="en-GB" dirty="0" smtClean="0">
                <a:latin typeface="Times New Roman" pitchFamily="18" charset="0"/>
                <a:cs typeface="Times New Roman" pitchFamily="18" charset="0"/>
              </a:rPr>
              <a:t>Modus </a:t>
            </a:r>
            <a:r>
              <a:rPr lang="en-GB" dirty="0" err="1" smtClean="0">
                <a:latin typeface="Times New Roman" pitchFamily="18" charset="0"/>
                <a:cs typeface="Times New Roman" pitchFamily="18" charset="0"/>
              </a:rPr>
              <a:t>tollens</a:t>
            </a:r>
            <a:r>
              <a:rPr lang="en-GB" dirty="0" smtClean="0">
                <a:latin typeface="Times New Roman" pitchFamily="18" charset="0"/>
                <a:cs typeface="Times New Roman" pitchFamily="18" charset="0"/>
              </a:rPr>
              <a:t>:  a valid form argument denying the consequence.</a:t>
            </a:r>
          </a:p>
          <a:p>
            <a:pPr lvl="3">
              <a:buFont typeface="Wingdings" pitchFamily="2" charset="2"/>
              <a:buChar char="§"/>
            </a:pPr>
            <a:r>
              <a:rPr lang="en-GB" b="1" dirty="0" smtClean="0">
                <a:solidFill>
                  <a:schemeClr val="accent6">
                    <a:lumMod val="50000"/>
                  </a:schemeClr>
                </a:solidFill>
                <a:latin typeface="Times New Roman" pitchFamily="18" charset="0"/>
                <a:cs typeface="Times New Roman" pitchFamily="18" charset="0"/>
              </a:rPr>
              <a:t>If it is rainy, </a:t>
            </a:r>
            <a:r>
              <a:rPr lang="en-GB" b="1" dirty="0">
                <a:solidFill>
                  <a:schemeClr val="accent6">
                    <a:lumMod val="50000"/>
                  </a:schemeClr>
                </a:solidFill>
                <a:latin typeface="Times New Roman" pitchFamily="18" charset="0"/>
                <a:cs typeface="Times New Roman" pitchFamily="18" charset="0"/>
              </a:rPr>
              <a:t>J</a:t>
            </a:r>
            <a:r>
              <a:rPr lang="en-GB" b="1" dirty="0" smtClean="0">
                <a:solidFill>
                  <a:schemeClr val="accent6">
                    <a:lumMod val="50000"/>
                  </a:schemeClr>
                </a:solidFill>
                <a:latin typeface="Times New Roman" pitchFamily="18" charset="0"/>
                <a:cs typeface="Times New Roman" pitchFamily="18" charset="0"/>
              </a:rPr>
              <a:t>hon carries an umbrella.</a:t>
            </a:r>
          </a:p>
          <a:p>
            <a:pPr lvl="3">
              <a:buNone/>
            </a:pPr>
            <a:r>
              <a:rPr lang="en-GB" b="1" dirty="0" smtClean="0">
                <a:solidFill>
                  <a:schemeClr val="accent6">
                    <a:lumMod val="50000"/>
                  </a:schemeClr>
                </a:solidFill>
                <a:latin typeface="Times New Roman" pitchFamily="18" charset="0"/>
                <a:cs typeface="Times New Roman" pitchFamily="18" charset="0"/>
              </a:rPr>
              <a:t>	Jhon doesn’t carry un umbrella.</a:t>
            </a:r>
          </a:p>
          <a:p>
            <a:pPr lvl="3">
              <a:buNone/>
            </a:pPr>
            <a:r>
              <a:rPr lang="en-GB" b="1" dirty="0" smtClean="0">
                <a:solidFill>
                  <a:schemeClr val="accent6">
                    <a:lumMod val="50000"/>
                  </a:schemeClr>
                </a:solidFill>
                <a:latin typeface="Times New Roman" pitchFamily="18" charset="0"/>
                <a:cs typeface="Times New Roman" pitchFamily="18" charset="0"/>
              </a:rPr>
              <a:t>.................................(because)</a:t>
            </a:r>
          </a:p>
          <a:p>
            <a:pPr lvl="3">
              <a:buNone/>
            </a:pPr>
            <a:r>
              <a:rPr lang="en-GB" b="1" dirty="0" smtClean="0">
                <a:solidFill>
                  <a:schemeClr val="accent6">
                    <a:lumMod val="50000"/>
                  </a:schemeClr>
                </a:solidFill>
                <a:latin typeface="Times New Roman" pitchFamily="18" charset="0"/>
                <a:cs typeface="Times New Roman" pitchFamily="18" charset="0"/>
              </a:rPr>
              <a:t>	It is not rainy.</a:t>
            </a:r>
          </a:p>
          <a:p>
            <a:pPr lvl="2">
              <a:buFont typeface="Wingdings" pitchFamily="2" charset="2"/>
              <a:buChar char="§"/>
            </a:pPr>
            <a:endParaRPr lang="en-GB" dirty="0" smtClean="0">
              <a:latin typeface="Times New Roman" pitchFamily="18" charset="0"/>
              <a:cs typeface="Times New Roman" pitchFamily="18" charset="0"/>
            </a:endParaRPr>
          </a:p>
          <a:p>
            <a:pPr lvl="3">
              <a:buFont typeface="Wingdings" pitchFamily="2" charset="2"/>
              <a:buChar char="§"/>
            </a:pPr>
            <a:endParaRPr lang="en-GB" dirty="0" smtClean="0">
              <a:latin typeface="Times New Roman" pitchFamily="18" charset="0"/>
              <a:cs typeface="Times New Roman" pitchFamily="18" charset="0"/>
            </a:endParaRPr>
          </a:p>
          <a:p>
            <a:pPr lvl="3">
              <a:buNone/>
            </a:pPr>
            <a:endParaRPr lang="en-GB" sz="2400" dirty="0">
              <a:latin typeface="Times New Roman" pitchFamily="18" charset="0"/>
              <a:cs typeface="Times New Roman" pitchFamily="18" charset="0"/>
            </a:endParaRPr>
          </a:p>
          <a:p>
            <a:pPr lvl="2">
              <a:buFont typeface="Wingdings" pitchFamily="2" charset="2"/>
              <a:buChar char="§"/>
            </a:pPr>
            <a:endParaRPr lang="en-GB" dirty="0" smtClean="0">
              <a:latin typeface="Times New Roman" pitchFamily="18" charset="0"/>
              <a:cs typeface="Times New Roman" pitchFamily="18" charset="0"/>
            </a:endParaRPr>
          </a:p>
          <a:p>
            <a:pPr lvl="2">
              <a:buFont typeface="Wingdings" pitchFamily="2" charset="2"/>
              <a:buChar char="§"/>
            </a:pPr>
            <a:endParaRPr lang="en-GB" dirty="0" smtClean="0">
              <a:latin typeface="Times New Roman" pitchFamily="18" charset="0"/>
              <a:cs typeface="Times New Roman" pitchFamily="18" charset="0"/>
            </a:endParaRPr>
          </a:p>
          <a:p>
            <a:pPr lvl="1">
              <a:buFont typeface="Wingdings" pitchFamily="2" charset="2"/>
              <a:buChar char="§"/>
            </a:pPr>
            <a:endParaRPr lang="en-GB" dirty="0" smtClean="0">
              <a:latin typeface="Times New Roman" pitchFamily="18" charset="0"/>
              <a:cs typeface="Times New Roman" pitchFamily="18" charset="0"/>
            </a:endParaRPr>
          </a:p>
          <a:p>
            <a:pPr>
              <a:buNone/>
            </a:pPr>
            <a:endParaRPr lang="en-GB" dirty="0" smtClean="0">
              <a:latin typeface="Times New Roman" pitchFamily="18" charset="0"/>
              <a:cs typeface="Times New Roman" pitchFamily="18" charset="0"/>
            </a:endParaRPr>
          </a:p>
          <a:p>
            <a:pPr>
              <a:buNone/>
            </a:pPr>
            <a:endParaRPr lang="en-GB" dirty="0" smtClean="0">
              <a:latin typeface="Times New Roman" pitchFamily="18" charset="0"/>
              <a:cs typeface="Times New Roman" pitchFamily="18" charset="0"/>
            </a:endParaRPr>
          </a:p>
          <a:p>
            <a:pPr>
              <a:buNone/>
            </a:pPr>
            <a:endParaRPr lang="en-GB" dirty="0">
              <a:latin typeface="Times New Roman" pitchFamily="18" charset="0"/>
              <a:cs typeface="Times New Roman" pitchFamily="18" charset="0"/>
            </a:endParaRPr>
          </a:p>
        </p:txBody>
      </p:sp>
      <p:sp>
        <p:nvSpPr>
          <p:cNvPr id="4" name="Rectangle 3"/>
          <p:cNvSpPr/>
          <p:nvPr/>
        </p:nvSpPr>
        <p:spPr>
          <a:xfrm>
            <a:off x="6286512" y="3357562"/>
            <a:ext cx="2357454" cy="12144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If P then Q</a:t>
            </a:r>
          </a:p>
          <a:p>
            <a:pPr algn="ctr"/>
            <a:r>
              <a:rPr lang="en-GB" dirty="0" smtClean="0"/>
              <a:t>P</a:t>
            </a:r>
          </a:p>
          <a:p>
            <a:pPr algn="ctr"/>
            <a:r>
              <a:rPr lang="en-GB" dirty="0" smtClean="0"/>
              <a:t>---------</a:t>
            </a:r>
          </a:p>
          <a:p>
            <a:pPr algn="ctr"/>
            <a:r>
              <a:rPr lang="en-GB" dirty="0"/>
              <a:t>Q</a:t>
            </a:r>
          </a:p>
        </p:txBody>
      </p:sp>
      <p:sp>
        <p:nvSpPr>
          <p:cNvPr id="5" name="Rectangle 4"/>
          <p:cNvSpPr/>
          <p:nvPr/>
        </p:nvSpPr>
        <p:spPr>
          <a:xfrm>
            <a:off x="6215074" y="5214950"/>
            <a:ext cx="2357454" cy="12144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If P then Q</a:t>
            </a:r>
          </a:p>
          <a:p>
            <a:pPr algn="ctr"/>
            <a:r>
              <a:rPr lang="en-GB" dirty="0" smtClean="0"/>
              <a:t>Not Q</a:t>
            </a:r>
          </a:p>
          <a:p>
            <a:pPr algn="ctr"/>
            <a:r>
              <a:rPr lang="en-GB" dirty="0" smtClean="0"/>
              <a:t>---------</a:t>
            </a:r>
          </a:p>
          <a:p>
            <a:pPr algn="ctr"/>
            <a:r>
              <a:rPr lang="en-GB" dirty="0" smtClean="0"/>
              <a:t>Not P</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Methods of reasoning.. </a:t>
            </a:r>
            <a:endParaRPr lang="en-GB" dirty="0"/>
          </a:p>
        </p:txBody>
      </p:sp>
      <p:sp>
        <p:nvSpPr>
          <p:cNvPr id="3" name="Content Placeholder 2"/>
          <p:cNvSpPr>
            <a:spLocks noGrp="1"/>
          </p:cNvSpPr>
          <p:nvPr>
            <p:ph idx="1"/>
          </p:nvPr>
        </p:nvSpPr>
        <p:spPr/>
        <p:txBody>
          <a:bodyPr>
            <a:normAutofit fontScale="85000" lnSpcReduction="20000"/>
          </a:bodyPr>
          <a:lstStyle/>
          <a:p>
            <a:pPr>
              <a:buFont typeface="Wingdings" pitchFamily="2" charset="2"/>
              <a:buChar char="§"/>
            </a:pPr>
            <a:r>
              <a:rPr lang="en-GB" dirty="0" smtClean="0">
                <a:latin typeface="Times New Roman" pitchFamily="18" charset="0"/>
                <a:cs typeface="Times New Roman" pitchFamily="18" charset="0"/>
              </a:rPr>
              <a:t>Induction:</a:t>
            </a:r>
          </a:p>
          <a:p>
            <a:pPr lvl="1">
              <a:buFont typeface="Wingdings" pitchFamily="2" charset="2"/>
              <a:buChar char="§"/>
            </a:pPr>
            <a:r>
              <a:rPr lang="en-US" dirty="0" smtClean="0">
                <a:latin typeface="Times New Roman" pitchFamily="18" charset="0"/>
                <a:cs typeface="Times New Roman" pitchFamily="18" charset="0"/>
              </a:rPr>
              <a:t>reasoning from a set of facts or individual cases to a general conclusion</a:t>
            </a:r>
          </a:p>
          <a:p>
            <a:pPr lvl="1">
              <a:buFont typeface="Wingdings" pitchFamily="2" charset="2"/>
              <a:buChar char="§"/>
            </a:pPr>
            <a:r>
              <a:rPr lang="en-GB" dirty="0">
                <a:latin typeface="Times New Roman" pitchFamily="18" charset="0"/>
                <a:cs typeface="Times New Roman" pitchFamily="18" charset="0"/>
              </a:rPr>
              <a:t>inference from specific cases (examples) to the general</a:t>
            </a:r>
            <a:endParaRPr lang="en-US" dirty="0" smtClean="0">
              <a:latin typeface="Times New Roman" pitchFamily="18" charset="0"/>
              <a:cs typeface="Times New Roman" pitchFamily="18" charset="0"/>
            </a:endParaRPr>
          </a:p>
          <a:p>
            <a:pPr lvl="1">
              <a:buFont typeface="Wingdings" pitchFamily="2" charset="2"/>
              <a:buChar char="§"/>
            </a:pPr>
            <a:r>
              <a:rPr lang="en-GB" dirty="0" smtClean="0">
                <a:latin typeface="Times New Roman" pitchFamily="18" charset="0"/>
                <a:cs typeface="Times New Roman" pitchFamily="18" charset="0"/>
              </a:rPr>
              <a:t>Example:  “ the grass has been wet every time it has rained. Thus, when it rains, the grass gets wet.”</a:t>
            </a:r>
          </a:p>
          <a:p>
            <a:pPr lvl="1">
              <a:buNone/>
            </a:pPr>
            <a:r>
              <a:rPr lang="en-GB" dirty="0" smtClean="0">
                <a:latin typeface="Times New Roman" pitchFamily="18" charset="0"/>
                <a:cs typeface="Times New Roman" pitchFamily="18" charset="0"/>
              </a:rPr>
              <a:t>	This means in determining the rule, it is learning  the rule after numerous examples of conclusion following the precondition.</a:t>
            </a:r>
          </a:p>
          <a:p>
            <a:pPr lvl="1">
              <a:buFont typeface="Wingdings" pitchFamily="2" charset="2"/>
              <a:buChar char="§"/>
            </a:pPr>
            <a:r>
              <a:rPr lang="en-GB" dirty="0" smtClean="0">
                <a:latin typeface="Times New Roman" pitchFamily="18" charset="0"/>
                <a:cs typeface="Times New Roman" pitchFamily="18" charset="0"/>
              </a:rPr>
              <a:t>Deriving a general principle from special cases.</a:t>
            </a:r>
          </a:p>
          <a:p>
            <a:pPr lvl="1">
              <a:buFont typeface="Wingdings" pitchFamily="2" charset="2"/>
              <a:buChar char="§"/>
            </a:pPr>
            <a:r>
              <a:rPr lang="en-GB" dirty="0" smtClean="0">
                <a:latin typeface="Times New Roman" pitchFamily="18" charset="0"/>
                <a:cs typeface="Times New Roman" pitchFamily="18" charset="0"/>
              </a:rPr>
              <a:t>From observations to generalizations to knowledge.</a:t>
            </a:r>
          </a:p>
          <a:p>
            <a:pPr lvl="1">
              <a:buFont typeface="Wingdings" pitchFamily="2" charset="2"/>
              <a:buChar char="§"/>
            </a:pPr>
            <a:r>
              <a:rPr lang="en-GB" dirty="0" smtClean="0">
                <a:latin typeface="Times New Roman" pitchFamily="18" charset="0"/>
                <a:cs typeface="Times New Roman" pitchFamily="18" charset="0"/>
              </a:rPr>
              <a:t>Usage: Neural nets, Bayesian nets, pattern recognition</a:t>
            </a:r>
          </a:p>
          <a:p>
            <a:pPr lvl="1">
              <a:buFont typeface="Wingdings" pitchFamily="2" charset="2"/>
              <a:buChar char="§"/>
            </a:pPr>
            <a:endParaRPr lang="en-GB" dirty="0" smtClean="0">
              <a:latin typeface="Times New Roman" pitchFamily="18" charset="0"/>
              <a:cs typeface="Times New Roman" pitchFamily="18" charset="0"/>
            </a:endParaRPr>
          </a:p>
          <a:p>
            <a:pPr lvl="1">
              <a:buFont typeface="Wingdings" pitchFamily="2" charset="2"/>
              <a:buChar char="§"/>
            </a:pPr>
            <a:endParaRPr lang="en-GB"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r>
              <a:rPr lang="en-GB" dirty="0" smtClean="0"/>
              <a:t>Methods of reasoning...</a:t>
            </a:r>
            <a:endParaRPr lang="en-GB" dirty="0"/>
          </a:p>
        </p:txBody>
      </p:sp>
      <p:sp>
        <p:nvSpPr>
          <p:cNvPr id="3" name="Content Placeholder 2"/>
          <p:cNvSpPr>
            <a:spLocks noGrp="1"/>
          </p:cNvSpPr>
          <p:nvPr>
            <p:ph idx="1"/>
          </p:nvPr>
        </p:nvSpPr>
        <p:spPr>
          <a:xfrm>
            <a:off x="457200" y="1285860"/>
            <a:ext cx="8329642" cy="5143536"/>
          </a:xfrm>
        </p:spPr>
        <p:txBody>
          <a:bodyPr>
            <a:normAutofit fontScale="77500" lnSpcReduction="20000"/>
          </a:bodyPr>
          <a:lstStyle/>
          <a:p>
            <a:pPr>
              <a:buFont typeface="Wingdings" pitchFamily="2" charset="2"/>
              <a:buChar char="§"/>
            </a:pPr>
            <a:r>
              <a:rPr lang="en-GB" dirty="0" smtClean="0">
                <a:latin typeface="Times New Roman" pitchFamily="18" charset="0"/>
                <a:cs typeface="Times New Roman" pitchFamily="18" charset="0"/>
              </a:rPr>
              <a:t>Induction: Example </a:t>
            </a:r>
          </a:p>
          <a:p>
            <a:pPr>
              <a:buNone/>
            </a:pPr>
            <a:r>
              <a:rPr lang="en-GB" dirty="0">
                <a:latin typeface="Times New Roman" pitchFamily="18" charset="0"/>
                <a:cs typeface="Times New Roman" pitchFamily="18" charset="0"/>
              </a:rPr>
              <a:t>	</a:t>
            </a:r>
            <a:r>
              <a:rPr lang="en-GB" dirty="0" smtClean="0">
                <a:latin typeface="Times New Roman" pitchFamily="18" charset="0"/>
                <a:cs typeface="Times New Roman" pitchFamily="18" charset="0"/>
              </a:rPr>
              <a:t>Reasoning from many instances to all instances</a:t>
            </a:r>
          </a:p>
          <a:p>
            <a:pPr lvl="1">
              <a:buFont typeface="Wingdings" pitchFamily="2" charset="2"/>
              <a:buChar char="§"/>
            </a:pPr>
            <a:r>
              <a:rPr lang="en-GB" dirty="0" smtClean="0">
                <a:latin typeface="Times New Roman" pitchFamily="18" charset="0"/>
                <a:cs typeface="Times New Roman" pitchFamily="18" charset="0"/>
              </a:rPr>
              <a:t>Good Movie</a:t>
            </a:r>
          </a:p>
          <a:p>
            <a:pPr lvl="1">
              <a:buNone/>
            </a:pPr>
            <a:r>
              <a:rPr lang="en-GB" dirty="0" smtClean="0">
                <a:latin typeface="Times New Roman" pitchFamily="18" charset="0"/>
                <a:cs typeface="Times New Roman" pitchFamily="18" charset="0"/>
              </a:rPr>
              <a:t>	</a:t>
            </a:r>
            <a:r>
              <a:rPr lang="en-GB" dirty="0" smtClean="0">
                <a:solidFill>
                  <a:schemeClr val="accent6">
                    <a:lumMod val="50000"/>
                  </a:schemeClr>
                </a:solidFill>
                <a:latin typeface="Times New Roman" pitchFamily="18" charset="0"/>
                <a:cs typeface="Times New Roman" pitchFamily="18" charset="0"/>
              </a:rPr>
              <a:t>Fact: 		You have liked all movies starring </a:t>
            </a:r>
            <a:r>
              <a:rPr lang="en-GB" dirty="0" err="1" smtClean="0">
                <a:solidFill>
                  <a:schemeClr val="accent6">
                    <a:lumMod val="50000"/>
                  </a:schemeClr>
                </a:solidFill>
                <a:latin typeface="Times New Roman" pitchFamily="18" charset="0"/>
                <a:cs typeface="Times New Roman" pitchFamily="18" charset="0"/>
              </a:rPr>
              <a:t>Mery</a:t>
            </a:r>
            <a:r>
              <a:rPr lang="en-GB" dirty="0" smtClean="0">
                <a:solidFill>
                  <a:schemeClr val="accent6">
                    <a:lumMod val="50000"/>
                  </a:schemeClr>
                </a:solidFill>
                <a:latin typeface="Times New Roman" pitchFamily="18" charset="0"/>
                <a:cs typeface="Times New Roman" pitchFamily="18" charset="0"/>
              </a:rPr>
              <a:t>.</a:t>
            </a:r>
          </a:p>
          <a:p>
            <a:pPr lvl="1">
              <a:buNone/>
            </a:pPr>
            <a:r>
              <a:rPr lang="en-GB" dirty="0" smtClean="0">
                <a:solidFill>
                  <a:schemeClr val="accent6">
                    <a:lumMod val="50000"/>
                  </a:schemeClr>
                </a:solidFill>
                <a:latin typeface="Times New Roman" pitchFamily="18" charset="0"/>
                <a:cs typeface="Times New Roman" pitchFamily="18" charset="0"/>
              </a:rPr>
              <a:t>	Inference: 	You will like her next movie.</a:t>
            </a:r>
          </a:p>
          <a:p>
            <a:pPr lvl="1">
              <a:buFont typeface="Wingdings" pitchFamily="2" charset="2"/>
              <a:buChar char="§"/>
            </a:pPr>
            <a:r>
              <a:rPr lang="en-GB" dirty="0" smtClean="0">
                <a:latin typeface="Times New Roman" pitchFamily="18" charset="0"/>
                <a:cs typeface="Times New Roman" pitchFamily="18" charset="0"/>
              </a:rPr>
              <a:t>Birds</a:t>
            </a:r>
          </a:p>
          <a:p>
            <a:pPr lvl="1">
              <a:buNone/>
            </a:pPr>
            <a:r>
              <a:rPr lang="en-GB" dirty="0">
                <a:solidFill>
                  <a:schemeClr val="accent6">
                    <a:lumMod val="50000"/>
                  </a:schemeClr>
                </a:solidFill>
                <a:latin typeface="Times New Roman" pitchFamily="18" charset="0"/>
                <a:cs typeface="Times New Roman" pitchFamily="18" charset="0"/>
              </a:rPr>
              <a:t> </a:t>
            </a:r>
            <a:r>
              <a:rPr lang="en-GB" dirty="0" smtClean="0">
                <a:solidFill>
                  <a:schemeClr val="accent6">
                    <a:lumMod val="50000"/>
                  </a:schemeClr>
                </a:solidFill>
                <a:latin typeface="Times New Roman" pitchFamily="18" charset="0"/>
                <a:cs typeface="Times New Roman" pitchFamily="18" charset="0"/>
              </a:rPr>
              <a:t>	Facts: 	woodpeckers, swifts, eagles, finches have 			4 toes on each foot </a:t>
            </a:r>
          </a:p>
          <a:p>
            <a:pPr lvl="1">
              <a:buNone/>
            </a:pPr>
            <a:r>
              <a:rPr lang="en-GB" dirty="0">
                <a:solidFill>
                  <a:schemeClr val="accent6">
                    <a:lumMod val="50000"/>
                  </a:schemeClr>
                </a:solidFill>
                <a:latin typeface="Times New Roman" pitchFamily="18" charset="0"/>
                <a:cs typeface="Times New Roman" pitchFamily="18" charset="0"/>
              </a:rPr>
              <a:t>	</a:t>
            </a:r>
            <a:r>
              <a:rPr lang="en-GB" dirty="0" smtClean="0">
                <a:solidFill>
                  <a:schemeClr val="accent6">
                    <a:lumMod val="50000"/>
                  </a:schemeClr>
                </a:solidFill>
                <a:latin typeface="Times New Roman" pitchFamily="18" charset="0"/>
                <a:cs typeface="Times New Roman" pitchFamily="18" charset="0"/>
              </a:rPr>
              <a:t>Inference:  All birds have four toes on each foot.</a:t>
            </a:r>
          </a:p>
          <a:p>
            <a:pPr lvl="1">
              <a:buNone/>
            </a:pPr>
            <a:r>
              <a:rPr lang="en-GB" dirty="0" smtClean="0">
                <a:solidFill>
                  <a:schemeClr val="accent6">
                    <a:lumMod val="50000"/>
                  </a:schemeClr>
                </a:solidFill>
                <a:latin typeface="Times New Roman" pitchFamily="18" charset="0"/>
                <a:cs typeface="Times New Roman" pitchFamily="18" charset="0"/>
              </a:rPr>
              <a:t>	(Note : partridges have only 3).</a:t>
            </a:r>
          </a:p>
          <a:p>
            <a:pPr lvl="1">
              <a:buNone/>
            </a:pPr>
            <a:endParaRPr lang="en-GB" dirty="0">
              <a:latin typeface="Times New Roman" pitchFamily="18" charset="0"/>
              <a:cs typeface="Times New Roman" pitchFamily="18" charset="0"/>
            </a:endParaRPr>
          </a:p>
          <a:p>
            <a:pPr lvl="1">
              <a:buNone/>
            </a:pPr>
            <a:r>
              <a:rPr lang="en-GB" dirty="0" smtClean="0">
                <a:latin typeface="Times New Roman" pitchFamily="18" charset="0"/>
                <a:cs typeface="Times New Roman" pitchFamily="18" charset="0"/>
              </a:rPr>
              <a:t>Problem : sometimes inference is correct, sometimes not correct.</a:t>
            </a:r>
          </a:p>
          <a:p>
            <a:pPr lvl="1">
              <a:buNone/>
            </a:pPr>
            <a:r>
              <a:rPr lang="en-GB" dirty="0" smtClean="0">
                <a:latin typeface="Times New Roman" pitchFamily="18" charset="0"/>
                <a:cs typeface="Times New Roman" pitchFamily="18" charset="0"/>
              </a:rPr>
              <a:t>Advantage : inductive inference may be useful even if </a:t>
            </a:r>
            <a:r>
              <a:rPr lang="en-GB" dirty="0">
                <a:latin typeface="Times New Roman" pitchFamily="18" charset="0"/>
                <a:cs typeface="Times New Roman" pitchFamily="18" charset="0"/>
              </a:rPr>
              <a:t>n</a:t>
            </a:r>
            <a:r>
              <a:rPr lang="en-GB" dirty="0" smtClean="0">
                <a:latin typeface="Times New Roman" pitchFamily="18" charset="0"/>
                <a:cs typeface="Times New Roman" pitchFamily="18" charset="0"/>
              </a:rPr>
              <a:t>ot correct.</a:t>
            </a:r>
          </a:p>
          <a:p>
            <a:pPr lvl="1">
              <a:buNone/>
            </a:pPr>
            <a:r>
              <a:rPr lang="en-GB" dirty="0" smtClean="0">
                <a:latin typeface="Times New Roman" pitchFamily="18" charset="0"/>
                <a:cs typeface="Times New Roman" pitchFamily="18" charset="0"/>
              </a:rPr>
              <a:t>It generates a proposition which may be validated deductively.</a:t>
            </a:r>
          </a:p>
          <a:p>
            <a:pPr lvl="1">
              <a:buNone/>
            </a:pPr>
            <a:endParaRPr lang="en-GB" dirty="0" smtClean="0">
              <a:latin typeface="Times New Roman" pitchFamily="18" charset="0"/>
              <a:cs typeface="Times New Roman" pitchFamily="18" charset="0"/>
            </a:endParaRPr>
          </a:p>
          <a:p>
            <a:pPr lvl="1">
              <a:buNone/>
            </a:pPr>
            <a:endParaRPr lang="en-GB" dirty="0" smtClean="0">
              <a:latin typeface="Times New Roman" pitchFamily="18" charset="0"/>
              <a:cs typeface="Times New Roman" pitchFamily="18" charset="0"/>
            </a:endParaRPr>
          </a:p>
          <a:p>
            <a:pPr>
              <a:buNone/>
            </a:pPr>
            <a:endParaRPr lang="en-GB" dirty="0" smtClean="0">
              <a:latin typeface="Times New Roman" pitchFamily="18" charset="0"/>
              <a:cs typeface="Times New Roman" pitchFamily="18" charset="0"/>
            </a:endParaRPr>
          </a:p>
          <a:p>
            <a:pPr>
              <a:buNone/>
            </a:pPr>
            <a:endParaRPr lang="en-GB"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Methods of reasoning....</a:t>
            </a:r>
            <a:endParaRPr lang="en-GB" dirty="0"/>
          </a:p>
        </p:txBody>
      </p:sp>
      <p:sp>
        <p:nvSpPr>
          <p:cNvPr id="3" name="Content Placeholder 2"/>
          <p:cNvSpPr>
            <a:spLocks noGrp="1"/>
          </p:cNvSpPr>
          <p:nvPr>
            <p:ph idx="1"/>
          </p:nvPr>
        </p:nvSpPr>
        <p:spPr/>
        <p:txBody>
          <a:bodyPr>
            <a:normAutofit fontScale="85000" lnSpcReduction="20000"/>
          </a:bodyPr>
          <a:lstStyle/>
          <a:p>
            <a:pPr>
              <a:buFont typeface="Wingdings" pitchFamily="2" charset="2"/>
              <a:buChar char="§"/>
            </a:pPr>
            <a:r>
              <a:rPr lang="en-GB" dirty="0" smtClean="0">
                <a:latin typeface="Times New Roman" pitchFamily="18" charset="0"/>
                <a:cs typeface="Times New Roman" pitchFamily="18" charset="0"/>
              </a:rPr>
              <a:t>Abduction: </a:t>
            </a:r>
          </a:p>
          <a:p>
            <a:pPr lvl="1">
              <a:buFont typeface="Wingdings" pitchFamily="2" charset="2"/>
              <a:buChar char="§"/>
            </a:pPr>
            <a:r>
              <a:rPr lang="en-GB" dirty="0" smtClean="0">
                <a:latin typeface="Times New Roman" pitchFamily="18" charset="0"/>
                <a:cs typeface="Times New Roman" pitchFamily="18" charset="0"/>
              </a:rPr>
              <a:t>reasoning </a:t>
            </a:r>
            <a:r>
              <a:rPr lang="en-GB" dirty="0">
                <a:latin typeface="Times New Roman" pitchFamily="18" charset="0"/>
                <a:cs typeface="Times New Roman" pitchFamily="18" charset="0"/>
              </a:rPr>
              <a:t>from a true conclusion to premises that may </a:t>
            </a:r>
            <a:r>
              <a:rPr lang="en-GB" dirty="0" smtClean="0">
                <a:latin typeface="Times New Roman" pitchFamily="18" charset="0"/>
                <a:cs typeface="Times New Roman" pitchFamily="18" charset="0"/>
              </a:rPr>
              <a:t>have caused </a:t>
            </a:r>
            <a:r>
              <a:rPr lang="en-GB" dirty="0">
                <a:latin typeface="Times New Roman" pitchFamily="18" charset="0"/>
                <a:cs typeface="Times New Roman" pitchFamily="18" charset="0"/>
              </a:rPr>
              <a:t>the conclusion</a:t>
            </a:r>
            <a:endParaRPr lang="en-GB" dirty="0" smtClean="0">
              <a:latin typeface="Times New Roman" pitchFamily="18" charset="0"/>
              <a:cs typeface="Times New Roman" pitchFamily="18" charset="0"/>
            </a:endParaRPr>
          </a:p>
          <a:p>
            <a:pPr lvl="1">
              <a:buFont typeface="Wingdings" pitchFamily="2" charset="2"/>
              <a:buChar char="§"/>
            </a:pPr>
            <a:r>
              <a:rPr lang="en-GB" dirty="0" smtClean="0">
                <a:latin typeface="Times New Roman" pitchFamily="18" charset="0"/>
                <a:cs typeface="Times New Roman" pitchFamily="18" charset="0"/>
              </a:rPr>
              <a:t>Example: “When it rains, the grass gets wet. The grass is wet, it must have rained.”</a:t>
            </a:r>
          </a:p>
          <a:p>
            <a:pPr>
              <a:buNone/>
            </a:pPr>
            <a:r>
              <a:rPr lang="en-GB" dirty="0" smtClean="0">
                <a:latin typeface="Times New Roman" pitchFamily="18" charset="0"/>
                <a:cs typeface="Times New Roman" pitchFamily="18" charset="0"/>
              </a:rPr>
              <a:t>		</a:t>
            </a:r>
            <a:r>
              <a:rPr lang="en-GB" sz="2800" dirty="0" smtClean="0">
                <a:solidFill>
                  <a:schemeClr val="accent6">
                    <a:lumMod val="50000"/>
                  </a:schemeClr>
                </a:solidFill>
                <a:latin typeface="Times New Roman" pitchFamily="18" charset="0"/>
                <a:cs typeface="Times New Roman" pitchFamily="18" charset="0"/>
              </a:rPr>
              <a:t>Means determining the precondition; it is using the 	conclusion and the rule to support that the precondition 	could explain the conclusion.</a:t>
            </a:r>
            <a:endParaRPr lang="en-GB" dirty="0" smtClean="0">
              <a:solidFill>
                <a:schemeClr val="accent6">
                  <a:lumMod val="50000"/>
                </a:schemeClr>
              </a:solidFill>
              <a:latin typeface="Times New Roman" pitchFamily="18" charset="0"/>
              <a:cs typeface="Times New Roman" pitchFamily="18" charset="0"/>
            </a:endParaRPr>
          </a:p>
          <a:p>
            <a:pPr lvl="1">
              <a:buFont typeface="Wingdings" pitchFamily="2" charset="2"/>
              <a:buChar char="§"/>
            </a:pPr>
            <a:r>
              <a:rPr lang="en-GB" dirty="0" smtClean="0">
                <a:latin typeface="Times New Roman" pitchFamily="18" charset="0"/>
                <a:cs typeface="Times New Roman" pitchFamily="18" charset="0"/>
              </a:rPr>
              <a:t>Guessing that some general principle can relate a given pattern of cases.</a:t>
            </a:r>
          </a:p>
          <a:p>
            <a:pPr lvl="1">
              <a:buFont typeface="Wingdings" pitchFamily="2" charset="2"/>
              <a:buChar char="§"/>
            </a:pPr>
            <a:r>
              <a:rPr lang="en-GB" dirty="0" smtClean="0">
                <a:latin typeface="Times New Roman" pitchFamily="18" charset="0"/>
                <a:cs typeface="Times New Roman" pitchFamily="18" charset="0"/>
              </a:rPr>
              <a:t>Extract hypothesis to form a tentative theory.</a:t>
            </a:r>
          </a:p>
          <a:p>
            <a:pPr lvl="1">
              <a:buFont typeface="Wingdings" pitchFamily="2" charset="2"/>
              <a:buChar char="§"/>
            </a:pPr>
            <a:r>
              <a:rPr lang="en-GB" dirty="0" smtClean="0">
                <a:latin typeface="Times New Roman" pitchFamily="18" charset="0"/>
                <a:cs typeface="Times New Roman" pitchFamily="18" charset="0"/>
              </a:rPr>
              <a:t>Usage: knowledge discovery, statistical methods, data mining.</a:t>
            </a:r>
          </a:p>
          <a:p>
            <a:pPr>
              <a:buFont typeface="Wingdings" pitchFamily="2" charset="2"/>
              <a:buChar char="§"/>
            </a:pPr>
            <a:endParaRPr lang="en-GB" dirty="0" smtClean="0">
              <a:latin typeface="Times New Roman" pitchFamily="18" charset="0"/>
              <a:cs typeface="Times New Roman" pitchFamily="18" charset="0"/>
            </a:endParaRPr>
          </a:p>
          <a:p>
            <a:pPr>
              <a:buFont typeface="Wingdings" pitchFamily="2" charset="2"/>
              <a:buChar char="§"/>
            </a:pPr>
            <a:endParaRPr lang="en-GB"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Methods of reasoning...</a:t>
            </a:r>
            <a:endParaRPr lang="en-GB" dirty="0"/>
          </a:p>
        </p:txBody>
      </p:sp>
      <p:sp>
        <p:nvSpPr>
          <p:cNvPr id="3" name="Content Placeholder 2"/>
          <p:cNvSpPr>
            <a:spLocks noGrp="1"/>
          </p:cNvSpPr>
          <p:nvPr>
            <p:ph idx="1"/>
          </p:nvPr>
        </p:nvSpPr>
        <p:spPr>
          <a:xfrm>
            <a:off x="457200" y="1600200"/>
            <a:ext cx="8472518" cy="4900634"/>
          </a:xfrm>
        </p:spPr>
        <p:txBody>
          <a:bodyPr>
            <a:normAutofit fontScale="85000" lnSpcReduction="20000"/>
          </a:bodyPr>
          <a:lstStyle/>
          <a:p>
            <a:pPr>
              <a:buFont typeface="Wingdings" pitchFamily="2" charset="2"/>
              <a:buChar char="§"/>
            </a:pPr>
            <a:r>
              <a:rPr lang="en-GB" dirty="0" smtClean="0">
                <a:latin typeface="Times New Roman" pitchFamily="18" charset="0"/>
                <a:cs typeface="Times New Roman" pitchFamily="18" charset="0"/>
              </a:rPr>
              <a:t>Abduction: Example</a:t>
            </a:r>
          </a:p>
          <a:p>
            <a:pPr lvl="1">
              <a:buFont typeface="Wingdings" pitchFamily="2" charset="2"/>
              <a:buChar char="§"/>
            </a:pPr>
            <a:r>
              <a:rPr lang="en-GB" dirty="0" smtClean="0">
                <a:latin typeface="Times New Roman" pitchFamily="18" charset="0"/>
                <a:cs typeface="Times New Roman" pitchFamily="18" charset="0"/>
              </a:rPr>
              <a:t>Common form human reasoning-” inference to the best explanation”.</a:t>
            </a:r>
          </a:p>
          <a:p>
            <a:pPr lvl="1">
              <a:buFont typeface="Wingdings" pitchFamily="2" charset="2"/>
              <a:buChar char="§"/>
            </a:pPr>
            <a:r>
              <a:rPr lang="en-GB" dirty="0" smtClean="0">
                <a:latin typeface="Times New Roman" pitchFamily="18" charset="0"/>
                <a:cs typeface="Times New Roman" pitchFamily="18" charset="0"/>
              </a:rPr>
              <a:t>In </a:t>
            </a:r>
            <a:r>
              <a:rPr lang="en-GB" dirty="0" err="1" smtClean="0">
                <a:latin typeface="Times New Roman" pitchFamily="18" charset="0"/>
                <a:cs typeface="Times New Roman" pitchFamily="18" charset="0"/>
              </a:rPr>
              <a:t>Abductive</a:t>
            </a:r>
            <a:r>
              <a:rPr lang="en-GB" dirty="0" smtClean="0">
                <a:latin typeface="Times New Roman" pitchFamily="18" charset="0"/>
                <a:cs typeface="Times New Roman" pitchFamily="18" charset="0"/>
              </a:rPr>
              <a:t> reasoning you make an assumption which, if true, together with your general knowledge, will explain facts.</a:t>
            </a:r>
          </a:p>
          <a:p>
            <a:pPr lvl="1">
              <a:buFont typeface="Wingdings" pitchFamily="2" charset="2"/>
              <a:buChar char="§"/>
            </a:pPr>
            <a:r>
              <a:rPr lang="en-GB" dirty="0" smtClean="0">
                <a:latin typeface="Times New Roman" pitchFamily="18" charset="0"/>
                <a:cs typeface="Times New Roman" pitchFamily="18" charset="0"/>
              </a:rPr>
              <a:t>Dating:</a:t>
            </a:r>
          </a:p>
          <a:p>
            <a:pPr lvl="2">
              <a:buFont typeface="Wingdings" pitchFamily="2" charset="2"/>
              <a:buChar char="§"/>
            </a:pPr>
            <a:r>
              <a:rPr lang="en-GB" dirty="0" smtClean="0">
                <a:solidFill>
                  <a:schemeClr val="accent6">
                    <a:lumMod val="50000"/>
                  </a:schemeClr>
                </a:solidFill>
                <a:latin typeface="Times New Roman" pitchFamily="18" charset="0"/>
                <a:cs typeface="Times New Roman" pitchFamily="18" charset="0"/>
              </a:rPr>
              <a:t>Fact:  		     Mary asks Jhon to a party.</a:t>
            </a:r>
          </a:p>
          <a:p>
            <a:pPr lvl="2">
              <a:buFont typeface="Wingdings" pitchFamily="2" charset="2"/>
              <a:buChar char="§"/>
            </a:pPr>
            <a:r>
              <a:rPr lang="en-GB" dirty="0" err="1" smtClean="0">
                <a:solidFill>
                  <a:schemeClr val="accent6">
                    <a:lumMod val="50000"/>
                  </a:schemeClr>
                </a:solidFill>
                <a:latin typeface="Times New Roman" pitchFamily="18" charset="0"/>
                <a:cs typeface="Times New Roman" pitchFamily="18" charset="0"/>
              </a:rPr>
              <a:t>Abd</a:t>
            </a:r>
            <a:r>
              <a:rPr lang="en-GB" dirty="0" smtClean="0">
                <a:solidFill>
                  <a:schemeClr val="accent6">
                    <a:lumMod val="50000"/>
                  </a:schemeClr>
                </a:solidFill>
                <a:latin typeface="Times New Roman" pitchFamily="18" charset="0"/>
                <a:cs typeface="Times New Roman" pitchFamily="18" charset="0"/>
              </a:rPr>
              <a:t>. Inferences:    Mary likes Jhon.</a:t>
            </a:r>
          </a:p>
          <a:p>
            <a:pPr lvl="1">
              <a:buNone/>
            </a:pPr>
            <a:r>
              <a:rPr lang="en-GB" dirty="0" smtClean="0">
                <a:solidFill>
                  <a:schemeClr val="accent6">
                    <a:lumMod val="50000"/>
                  </a:schemeClr>
                </a:solidFill>
                <a:latin typeface="Times New Roman" pitchFamily="18" charset="0"/>
                <a:cs typeface="Times New Roman" pitchFamily="18" charset="0"/>
              </a:rPr>
              <a:t>				    </a:t>
            </a:r>
            <a:r>
              <a:rPr lang="en-GB" sz="2400" dirty="0" smtClean="0">
                <a:solidFill>
                  <a:schemeClr val="accent6">
                    <a:lumMod val="50000"/>
                  </a:schemeClr>
                </a:solidFill>
                <a:latin typeface="Times New Roman" pitchFamily="18" charset="0"/>
                <a:cs typeface="Times New Roman" pitchFamily="18" charset="0"/>
              </a:rPr>
              <a:t>Jhon is Mary’s last choice</a:t>
            </a:r>
          </a:p>
          <a:p>
            <a:pPr lvl="1">
              <a:buNone/>
            </a:pPr>
            <a:r>
              <a:rPr lang="en-GB" sz="2400" dirty="0" smtClean="0">
                <a:solidFill>
                  <a:schemeClr val="accent6">
                    <a:lumMod val="50000"/>
                  </a:schemeClr>
                </a:solidFill>
                <a:latin typeface="Times New Roman" pitchFamily="18" charset="0"/>
                <a:cs typeface="Times New Roman" pitchFamily="18" charset="0"/>
              </a:rPr>
              <a:t>				    Mary wants to make someone else jealous </a:t>
            </a:r>
          </a:p>
          <a:p>
            <a:pPr lvl="1">
              <a:buNone/>
            </a:pPr>
            <a:endParaRPr lang="en-GB" dirty="0" smtClean="0">
              <a:latin typeface="Times New Roman" pitchFamily="18" charset="0"/>
              <a:cs typeface="Times New Roman" pitchFamily="18" charset="0"/>
            </a:endParaRPr>
          </a:p>
          <a:p>
            <a:pPr lvl="1">
              <a:buNone/>
            </a:pPr>
            <a:r>
              <a:rPr lang="en-GB" dirty="0" smtClean="0">
                <a:latin typeface="Times New Roman" pitchFamily="18" charset="0"/>
                <a:cs typeface="Times New Roman" pitchFamily="18" charset="0"/>
              </a:rPr>
              <a:t>Problem: Not always correct, many explanations possible.</a:t>
            </a:r>
          </a:p>
          <a:p>
            <a:pPr lvl="1">
              <a:buNone/>
            </a:pPr>
            <a:r>
              <a:rPr lang="en-GB" dirty="0" smtClean="0">
                <a:latin typeface="Times New Roman" pitchFamily="18" charset="0"/>
                <a:cs typeface="Times New Roman" pitchFamily="18" charset="0"/>
              </a:rPr>
              <a:t>Advantage: understandable conclusions.</a:t>
            </a:r>
          </a:p>
          <a:p>
            <a:pPr lvl="1">
              <a:buNone/>
            </a:pPr>
            <a:endParaRPr lang="en-GB" dirty="0" smtClean="0">
              <a:latin typeface="Times New Roman" pitchFamily="18" charset="0"/>
              <a:cs typeface="Times New Roman" pitchFamily="18" charset="0"/>
            </a:endParaRPr>
          </a:p>
          <a:p>
            <a:pPr>
              <a:buFont typeface="Wingdings" pitchFamily="2" charset="2"/>
              <a:buChar char="§"/>
            </a:pPr>
            <a:endParaRPr lang="en-GB" dirty="0" smtClean="0">
              <a:latin typeface="Times New Roman" pitchFamily="18" charset="0"/>
              <a:cs typeface="Times New Roman" pitchFamily="18" charset="0"/>
            </a:endParaRPr>
          </a:p>
          <a:p>
            <a:endParaRPr lang="en-GB"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Methods of reasoning....</a:t>
            </a:r>
            <a:endParaRPr lang="en-GB" dirty="0"/>
          </a:p>
        </p:txBody>
      </p:sp>
      <p:sp>
        <p:nvSpPr>
          <p:cNvPr id="3" name="Content Placeholder 2"/>
          <p:cNvSpPr>
            <a:spLocks noGrp="1"/>
          </p:cNvSpPr>
          <p:nvPr>
            <p:ph idx="1"/>
          </p:nvPr>
        </p:nvSpPr>
        <p:spPr/>
        <p:txBody>
          <a:bodyPr>
            <a:normAutofit fontScale="92500"/>
          </a:bodyPr>
          <a:lstStyle/>
          <a:p>
            <a:pPr>
              <a:buFont typeface="Wingdings" pitchFamily="2" charset="2"/>
              <a:buChar char="§"/>
            </a:pPr>
            <a:r>
              <a:rPr lang="en-GB" dirty="0" smtClean="0">
                <a:latin typeface="Times New Roman" pitchFamily="18" charset="0"/>
                <a:cs typeface="Times New Roman" pitchFamily="18" charset="0"/>
              </a:rPr>
              <a:t>Analogy:</a:t>
            </a:r>
          </a:p>
          <a:p>
            <a:pPr lvl="1">
              <a:buFont typeface="Wingdings" pitchFamily="2" charset="2"/>
              <a:buChar char="§"/>
            </a:pPr>
            <a:r>
              <a:rPr lang="en-GB" dirty="0" smtClean="0">
                <a:latin typeface="Times New Roman" pitchFamily="18" charset="0"/>
                <a:cs typeface="Times New Roman" pitchFamily="18" charset="0"/>
              </a:rPr>
              <a:t>Example: “An atom, with its nucleolus and electrons, is like the solar system, with its sun and planets”.</a:t>
            </a:r>
          </a:p>
          <a:p>
            <a:pPr lvl="1">
              <a:buFont typeface="Wingdings" pitchFamily="2" charset="2"/>
              <a:buChar char="§"/>
            </a:pPr>
            <a:r>
              <a:rPr lang="en-GB" dirty="0" smtClean="0">
                <a:latin typeface="Times New Roman" pitchFamily="18" charset="0"/>
                <a:cs typeface="Times New Roman" pitchFamily="18" charset="0"/>
              </a:rPr>
              <a:t>Means analogous; it is an illustration of an idea by means of a more familiar idea that is similar to it in some significant features, and thus said to be analogous to it.</a:t>
            </a:r>
          </a:p>
          <a:p>
            <a:pPr lvl="1">
              <a:buFont typeface="Wingdings" pitchFamily="2" charset="2"/>
              <a:buChar char="§"/>
            </a:pPr>
            <a:r>
              <a:rPr lang="en-GB" dirty="0" smtClean="0">
                <a:latin typeface="Times New Roman" pitchFamily="18" charset="0"/>
                <a:cs typeface="Times New Roman" pitchFamily="18" charset="0"/>
              </a:rPr>
              <a:t>Finding a common pattern in different cases.</a:t>
            </a:r>
          </a:p>
          <a:p>
            <a:pPr lvl="1">
              <a:buFont typeface="Wingdings" pitchFamily="2" charset="2"/>
              <a:buChar char="§"/>
            </a:pPr>
            <a:r>
              <a:rPr lang="en-GB" dirty="0" smtClean="0">
                <a:latin typeface="Times New Roman" pitchFamily="18" charset="0"/>
                <a:cs typeface="Times New Roman" pitchFamily="18" charset="0"/>
              </a:rPr>
              <a:t>Usage: matching labels, matching sub-graphs, matching transformations.</a:t>
            </a:r>
          </a:p>
          <a:p>
            <a:pPr lvl="1">
              <a:buFont typeface="Wingdings" pitchFamily="2" charset="2"/>
              <a:buChar char="§"/>
            </a:pPr>
            <a:endParaRPr lang="en-GB" dirty="0" smtClean="0">
              <a:latin typeface="Times New Roman" pitchFamily="18" charset="0"/>
              <a:cs typeface="Times New Roman" pitchFamily="18" charset="0"/>
            </a:endParaRPr>
          </a:p>
          <a:p>
            <a:pPr>
              <a:buFont typeface="Wingdings" pitchFamily="2" charset="2"/>
              <a:buChar char="§"/>
            </a:pPr>
            <a:endParaRPr lang="en-GB"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a:defRPr/>
            </a:pPr>
            <a:r>
              <a:rPr lang="en-US" dirty="0" smtClean="0"/>
              <a:t>Motivation</a:t>
            </a:r>
          </a:p>
        </p:txBody>
      </p:sp>
      <p:sp>
        <p:nvSpPr>
          <p:cNvPr id="8195" name="Rectangle 3"/>
          <p:cNvSpPr>
            <a:spLocks noGrp="1" noChangeArrowheads="1"/>
          </p:cNvSpPr>
          <p:nvPr>
            <p:ph type="body" idx="1"/>
          </p:nvPr>
        </p:nvSpPr>
        <p:spPr>
          <a:xfrm>
            <a:off x="228600" y="1447800"/>
            <a:ext cx="8839200" cy="4953000"/>
          </a:xfrm>
          <a:noFill/>
        </p:spPr>
        <p:txBody>
          <a:bodyPr>
            <a:normAutofit fontScale="92500" lnSpcReduction="10000"/>
          </a:bodyPr>
          <a:lstStyle/>
          <a:p>
            <a:r>
              <a:rPr lang="en-US" dirty="0" smtClean="0">
                <a:latin typeface="Times New Roman" pitchFamily="18" charset="0"/>
                <a:cs typeface="Times New Roman" pitchFamily="18" charset="0"/>
              </a:rPr>
              <a:t>Without reasoning, knowledge-based systems would be practically worthless</a:t>
            </a:r>
          </a:p>
          <a:p>
            <a:pPr lvl="1"/>
            <a:r>
              <a:rPr lang="en-US" dirty="0" smtClean="0">
                <a:latin typeface="Times New Roman" pitchFamily="18" charset="0"/>
                <a:cs typeface="Times New Roman" pitchFamily="18" charset="0"/>
              </a:rPr>
              <a:t>derivation of new knowledge</a:t>
            </a:r>
          </a:p>
          <a:p>
            <a:pPr lvl="1"/>
            <a:r>
              <a:rPr lang="en-US" dirty="0" smtClean="0">
                <a:latin typeface="Times New Roman" pitchFamily="18" charset="0"/>
                <a:cs typeface="Times New Roman" pitchFamily="18" charset="0"/>
              </a:rPr>
              <a:t>examination of the consistency or validity of existing knowledge</a:t>
            </a:r>
          </a:p>
          <a:p>
            <a:r>
              <a:rPr lang="en-US" dirty="0">
                <a:latin typeface="Times New Roman" pitchFamily="18" charset="0"/>
                <a:cs typeface="Times New Roman" pitchFamily="18" charset="0"/>
              </a:rPr>
              <a:t>R</a:t>
            </a:r>
            <a:r>
              <a:rPr lang="en-US" dirty="0" smtClean="0">
                <a:latin typeface="Times New Roman" pitchFamily="18" charset="0"/>
                <a:cs typeface="Times New Roman" pitchFamily="18" charset="0"/>
              </a:rPr>
              <a:t>easoning in KBS can perform certain tasks better than humans</a:t>
            </a:r>
          </a:p>
          <a:p>
            <a:pPr lvl="1"/>
            <a:r>
              <a:rPr lang="en-US" dirty="0" smtClean="0">
                <a:latin typeface="Times New Roman" pitchFamily="18" charset="0"/>
                <a:cs typeface="Times New Roman" pitchFamily="18" charset="0"/>
              </a:rPr>
              <a:t>reliability, availability, speed</a:t>
            </a:r>
          </a:p>
          <a:p>
            <a:pPr lvl="1"/>
            <a:r>
              <a:rPr lang="en-US" dirty="0" smtClean="0">
                <a:latin typeface="Times New Roman" pitchFamily="18" charset="0"/>
                <a:cs typeface="Times New Roman" pitchFamily="18" charset="0"/>
              </a:rPr>
              <a:t>also some limitations</a:t>
            </a:r>
          </a:p>
          <a:p>
            <a:pPr lvl="2"/>
            <a:r>
              <a:rPr lang="en-US" dirty="0" smtClean="0">
                <a:latin typeface="Times New Roman" pitchFamily="18" charset="0"/>
                <a:cs typeface="Times New Roman" pitchFamily="18" charset="0"/>
              </a:rPr>
              <a:t>common-sense reasoning</a:t>
            </a:r>
          </a:p>
          <a:p>
            <a:pPr lvl="2"/>
            <a:r>
              <a:rPr lang="en-US" dirty="0" smtClean="0">
                <a:latin typeface="Times New Roman" pitchFamily="18" charset="0"/>
                <a:cs typeface="Times New Roman" pitchFamily="18" charset="0"/>
              </a:rPr>
              <a:t>complex inferences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Methods of reasoning....</a:t>
            </a:r>
            <a:endParaRPr lang="en-GB"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
            </a:pPr>
            <a:r>
              <a:rPr lang="en-GB" dirty="0" smtClean="0">
                <a:latin typeface="Times New Roman" pitchFamily="18" charset="0"/>
                <a:cs typeface="Times New Roman" pitchFamily="18" charset="0"/>
              </a:rPr>
              <a:t>Analogy : Example</a:t>
            </a:r>
          </a:p>
          <a:p>
            <a:pPr lvl="1">
              <a:buFont typeface="Wingdings" pitchFamily="2" charset="2"/>
              <a:buChar char="§"/>
            </a:pPr>
            <a:r>
              <a:rPr lang="en-GB" dirty="0" smtClean="0">
                <a:latin typeface="Times New Roman" pitchFamily="18" charset="0"/>
                <a:cs typeface="Times New Roman" pitchFamily="18" charset="0"/>
              </a:rPr>
              <a:t>Analogical reasoning yields conjectures, possibilities.</a:t>
            </a:r>
          </a:p>
          <a:p>
            <a:pPr lvl="1">
              <a:buFont typeface="Wingdings" pitchFamily="2" charset="2"/>
              <a:buChar char="§"/>
            </a:pPr>
            <a:r>
              <a:rPr lang="en-GB" dirty="0" smtClean="0">
                <a:latin typeface="Times New Roman" pitchFamily="18" charset="0"/>
                <a:cs typeface="Times New Roman" pitchFamily="18" charset="0"/>
              </a:rPr>
              <a:t>If A is like B in some ways, the infer A is like B in other 	ways.</a:t>
            </a:r>
          </a:p>
          <a:p>
            <a:pPr lvl="2">
              <a:buFont typeface="Wingdings" pitchFamily="2" charset="2"/>
              <a:buChar char="§"/>
            </a:pPr>
            <a:r>
              <a:rPr lang="en-GB" dirty="0" smtClean="0">
                <a:solidFill>
                  <a:schemeClr val="accent6">
                    <a:lumMod val="50000"/>
                  </a:schemeClr>
                </a:solidFill>
                <a:latin typeface="Times New Roman" pitchFamily="18" charset="0"/>
                <a:cs typeface="Times New Roman" pitchFamily="18" charset="0"/>
              </a:rPr>
              <a:t>Statements: an atom, with its nucleus and electrons, is like the solar system, with its sun and planets.</a:t>
            </a:r>
          </a:p>
          <a:p>
            <a:pPr lvl="2">
              <a:buFont typeface="Wingdings" pitchFamily="2" charset="2"/>
              <a:buChar char="§"/>
            </a:pPr>
            <a:r>
              <a:rPr lang="en-GB" dirty="0" smtClean="0">
                <a:solidFill>
                  <a:schemeClr val="accent6">
                    <a:lumMod val="50000"/>
                  </a:schemeClr>
                </a:solidFill>
                <a:latin typeface="Times New Roman" pitchFamily="18" charset="0"/>
                <a:cs typeface="Times New Roman" pitchFamily="18" charset="0"/>
              </a:rPr>
              <a:t>Inferences: Electrons travel around the nucleus</a:t>
            </a:r>
          </a:p>
          <a:p>
            <a:pPr lvl="5">
              <a:buNone/>
            </a:pPr>
            <a:r>
              <a:rPr lang="en-GB" dirty="0" smtClean="0">
                <a:solidFill>
                  <a:schemeClr val="accent6">
                    <a:lumMod val="50000"/>
                  </a:schemeClr>
                </a:solidFill>
                <a:latin typeface="Times New Roman" pitchFamily="18" charset="0"/>
                <a:cs typeface="Times New Roman" pitchFamily="18" charset="0"/>
              </a:rPr>
              <a:t>   Orbits are circular</a:t>
            </a:r>
          </a:p>
          <a:p>
            <a:pPr lvl="1">
              <a:buNone/>
            </a:pPr>
            <a:endParaRPr lang="en-GB" dirty="0" smtClean="0">
              <a:latin typeface="Times New Roman" pitchFamily="18" charset="0"/>
              <a:cs typeface="Times New Roman" pitchFamily="18" charset="0"/>
            </a:endParaRPr>
          </a:p>
          <a:p>
            <a:pPr lvl="1">
              <a:buNone/>
            </a:pPr>
            <a:r>
              <a:rPr lang="en-GB" dirty="0" smtClean="0">
                <a:latin typeface="Times New Roman" pitchFamily="18" charset="0"/>
                <a:cs typeface="Times New Roman" pitchFamily="18" charset="0"/>
              </a:rPr>
              <a:t>Problems: few analogical inferences are correct.</a:t>
            </a:r>
          </a:p>
          <a:p>
            <a:pPr lvl="1">
              <a:buNone/>
            </a:pPr>
            <a:r>
              <a:rPr lang="en-GB" dirty="0" smtClean="0">
                <a:latin typeface="Times New Roman" pitchFamily="18" charset="0"/>
                <a:cs typeface="Times New Roman" pitchFamily="18" charset="0"/>
              </a:rPr>
              <a:t>Advantage: suggests novel possibilities. Helps to organize information </a:t>
            </a:r>
            <a:endParaRPr lang="en-GB"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Methods of reasoning</a:t>
            </a:r>
            <a:endParaRPr lang="en-GB" dirty="0"/>
          </a:p>
        </p:txBody>
      </p:sp>
      <p:sp>
        <p:nvSpPr>
          <p:cNvPr id="3" name="Content Placeholder 2"/>
          <p:cNvSpPr>
            <a:spLocks noGrp="1"/>
          </p:cNvSpPr>
          <p:nvPr>
            <p:ph idx="1"/>
          </p:nvPr>
        </p:nvSpPr>
        <p:spPr/>
        <p:txBody>
          <a:bodyPr/>
          <a:lstStyle/>
          <a:p>
            <a:pPr>
              <a:buFont typeface="Wingdings" pitchFamily="2" charset="2"/>
              <a:buChar char="Ø"/>
            </a:pPr>
            <a:r>
              <a:rPr lang="en-GB" dirty="0" smtClean="0">
                <a:latin typeface="Times New Roman" pitchFamily="18" charset="0"/>
                <a:cs typeface="Times New Roman" pitchFamily="18" charset="0"/>
              </a:rPr>
              <a:t> 	Note: </a:t>
            </a:r>
          </a:p>
          <a:p>
            <a:pPr>
              <a:buNone/>
            </a:pPr>
            <a:r>
              <a:rPr lang="en-GB" dirty="0">
                <a:latin typeface="Times New Roman" pitchFamily="18" charset="0"/>
                <a:cs typeface="Times New Roman" pitchFamily="18" charset="0"/>
              </a:rPr>
              <a:t>	</a:t>
            </a:r>
            <a:r>
              <a:rPr lang="en-GB" dirty="0" smtClean="0">
                <a:latin typeface="Times New Roman" pitchFamily="18" charset="0"/>
                <a:cs typeface="Times New Roman" pitchFamily="18" charset="0"/>
              </a:rPr>
              <a:t>	deductive reasoning and inductive 	reasoning are the two commonly used 	explicit methods of reasoning to reach 	conclusion.</a:t>
            </a:r>
          </a:p>
          <a:p>
            <a:pPr>
              <a:buNone/>
            </a:pPr>
            <a:endParaRPr lang="en-GB"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Uncertainty in reasoning (overview) </a:t>
            </a:r>
            <a:endParaRPr lang="en-GB" sz="3600" dirty="0"/>
          </a:p>
        </p:txBody>
      </p:sp>
      <p:sp>
        <p:nvSpPr>
          <p:cNvPr id="3" name="Content Placeholder 2"/>
          <p:cNvSpPr>
            <a:spLocks noGrp="1"/>
          </p:cNvSpPr>
          <p:nvPr>
            <p:ph idx="1"/>
          </p:nvPr>
        </p:nvSpPr>
        <p:spPr>
          <a:xfrm>
            <a:off x="285720" y="1600200"/>
            <a:ext cx="8572560" cy="4525963"/>
          </a:xfrm>
        </p:spPr>
        <p:txBody>
          <a:bodyPr>
            <a:normAutofit fontScale="85000" lnSpcReduction="10000"/>
          </a:bodyPr>
          <a:lstStyle/>
          <a:p>
            <a:r>
              <a:rPr lang="en-GB" dirty="0" smtClean="0">
                <a:latin typeface="Times New Roman" pitchFamily="18" charset="0"/>
                <a:cs typeface="Times New Roman" pitchFamily="18" charset="0"/>
              </a:rPr>
              <a:t>The world is in an uncertain place; often the knowledge is imperfect which causes uncertainty. Therefore reasoning must be able to operate under uncertainty.</a:t>
            </a:r>
          </a:p>
          <a:p>
            <a:r>
              <a:rPr lang="en-GB" dirty="0" smtClean="0">
                <a:latin typeface="Times New Roman" pitchFamily="18" charset="0"/>
                <a:cs typeface="Times New Roman" pitchFamily="18" charset="0"/>
              </a:rPr>
              <a:t>AI systems must have the  ability to reason under conditions of uncertainty.</a:t>
            </a:r>
          </a:p>
          <a:p>
            <a:pPr>
              <a:buNone/>
            </a:pPr>
            <a:endParaRPr lang="en-GB" dirty="0" smtClean="0">
              <a:latin typeface="Times New Roman" pitchFamily="18" charset="0"/>
              <a:cs typeface="Times New Roman" pitchFamily="18" charset="0"/>
            </a:endParaRPr>
          </a:p>
          <a:p>
            <a:pPr>
              <a:buNone/>
            </a:pPr>
            <a:r>
              <a:rPr lang="en-GB" dirty="0" smtClean="0">
                <a:latin typeface="Times New Roman" pitchFamily="18" charset="0"/>
                <a:cs typeface="Times New Roman" pitchFamily="18" charset="0"/>
              </a:rPr>
              <a:t>		</a:t>
            </a:r>
            <a:r>
              <a:rPr lang="en-GB" b="1" dirty="0" smtClean="0">
                <a:solidFill>
                  <a:schemeClr val="accent6">
                    <a:lumMod val="50000"/>
                  </a:schemeClr>
                </a:solidFill>
                <a:latin typeface="Times New Roman" pitchFamily="18" charset="0"/>
                <a:cs typeface="Times New Roman" pitchFamily="18" charset="0"/>
              </a:rPr>
              <a:t>Uncertainties		 Desired action</a:t>
            </a:r>
          </a:p>
          <a:p>
            <a:pPr lvl="1"/>
            <a:r>
              <a:rPr lang="en-GB" dirty="0" smtClean="0">
                <a:latin typeface="Times New Roman" pitchFamily="18" charset="0"/>
                <a:cs typeface="Times New Roman" pitchFamily="18" charset="0"/>
              </a:rPr>
              <a:t>Incompleteness knge  :  Compensate for lack of knge.</a:t>
            </a:r>
          </a:p>
          <a:p>
            <a:pPr lvl="1"/>
            <a:r>
              <a:rPr lang="en-GB" dirty="0" smtClean="0">
                <a:latin typeface="Times New Roman" pitchFamily="18" charset="0"/>
                <a:cs typeface="Times New Roman" pitchFamily="18" charset="0"/>
              </a:rPr>
              <a:t>Inconsistencies knge :  resolve ambiguities and contradictions</a:t>
            </a:r>
          </a:p>
          <a:p>
            <a:pPr lvl="1"/>
            <a:r>
              <a:rPr lang="en-GB" dirty="0" smtClean="0">
                <a:latin typeface="Times New Roman" pitchFamily="18" charset="0"/>
                <a:cs typeface="Times New Roman" pitchFamily="18" charset="0"/>
              </a:rPr>
              <a:t>Changing knowledge  :   update the knge base over time</a:t>
            </a:r>
          </a:p>
          <a:p>
            <a:pPr>
              <a:buNone/>
            </a:pPr>
            <a:endParaRPr lang="en-GB" dirty="0" smtClean="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571504"/>
          </a:xfrm>
        </p:spPr>
        <p:txBody>
          <a:bodyPr>
            <a:normAutofit fontScale="90000"/>
          </a:bodyPr>
          <a:lstStyle/>
          <a:p>
            <a:r>
              <a:rPr lang="en-GB" dirty="0" smtClean="0"/>
              <a:t>Reasoning and KR</a:t>
            </a:r>
            <a:endParaRPr lang="en-GB" dirty="0"/>
          </a:p>
        </p:txBody>
      </p:sp>
      <p:sp>
        <p:nvSpPr>
          <p:cNvPr id="3" name="Content Placeholder 2"/>
          <p:cNvSpPr>
            <a:spLocks noGrp="1"/>
          </p:cNvSpPr>
          <p:nvPr>
            <p:ph idx="1"/>
          </p:nvPr>
        </p:nvSpPr>
        <p:spPr>
          <a:xfrm>
            <a:off x="285720" y="785794"/>
            <a:ext cx="8643998" cy="5857916"/>
          </a:xfrm>
        </p:spPr>
        <p:txBody>
          <a:bodyPr>
            <a:normAutofit fontScale="92500" lnSpcReduction="10000"/>
          </a:bodyPr>
          <a:lstStyle/>
          <a:p>
            <a:pPr>
              <a:buNone/>
            </a:pPr>
            <a:r>
              <a:rPr lang="en-GB" dirty="0" smtClean="0">
                <a:latin typeface="Times New Roman" pitchFamily="18" charset="0"/>
                <a:cs typeface="Times New Roman" pitchFamily="18" charset="0"/>
              </a:rPr>
              <a:t>To certain extent, the reasoning depends on the way the knowledge is represented or chosen.</a:t>
            </a:r>
          </a:p>
          <a:p>
            <a:pPr lvl="1">
              <a:buFont typeface="Wingdings" pitchFamily="2" charset="2"/>
              <a:buChar char="§"/>
            </a:pPr>
            <a:r>
              <a:rPr lang="en-GB" dirty="0" smtClean="0">
                <a:latin typeface="Times New Roman" pitchFamily="18" charset="0"/>
                <a:cs typeface="Times New Roman" pitchFamily="18" charset="0"/>
              </a:rPr>
              <a:t> a good knowledge representation scheme allows easy, natural and plausible (credible) reasoning.</a:t>
            </a:r>
          </a:p>
          <a:p>
            <a:pPr lvl="1">
              <a:buFont typeface="Wingdings" pitchFamily="2" charset="2"/>
              <a:buChar char="§"/>
            </a:pPr>
            <a:r>
              <a:rPr lang="en-GB" dirty="0" smtClean="0">
                <a:latin typeface="Times New Roman" pitchFamily="18" charset="0"/>
                <a:cs typeface="Times New Roman" pitchFamily="18" charset="0"/>
              </a:rPr>
              <a:t>Reasoning methods are broadly identified as:</a:t>
            </a:r>
          </a:p>
          <a:p>
            <a:pPr lvl="2">
              <a:buFont typeface="Wingdings" pitchFamily="2" charset="2"/>
              <a:buChar char="§"/>
            </a:pPr>
            <a:r>
              <a:rPr lang="en-GB" dirty="0" smtClean="0">
                <a:latin typeface="Times New Roman" pitchFamily="18" charset="0"/>
                <a:cs typeface="Times New Roman" pitchFamily="18" charset="0"/>
              </a:rPr>
              <a:t>Formal reasoning: using basic rules of inference with logic knowledge representations</a:t>
            </a:r>
          </a:p>
          <a:p>
            <a:pPr lvl="2">
              <a:buFont typeface="Wingdings" pitchFamily="2" charset="2"/>
              <a:buChar char="§"/>
            </a:pPr>
            <a:r>
              <a:rPr lang="en-GB" dirty="0" smtClean="0">
                <a:latin typeface="Times New Roman" pitchFamily="18" charset="0"/>
                <a:cs typeface="Times New Roman" pitchFamily="18" charset="0"/>
              </a:rPr>
              <a:t>Procedural reasoning: uses procedures that that specify how to perhaps solve sub problems</a:t>
            </a:r>
          </a:p>
          <a:p>
            <a:pPr lvl="2">
              <a:buFont typeface="Wingdings" pitchFamily="2" charset="2"/>
              <a:buChar char="§"/>
            </a:pPr>
            <a:r>
              <a:rPr lang="en-GB" dirty="0" smtClean="0">
                <a:latin typeface="Times New Roman" pitchFamily="18" charset="0"/>
                <a:cs typeface="Times New Roman" pitchFamily="18" charset="0"/>
              </a:rPr>
              <a:t>Reasoning by analogy: this is as human do, but more difficult for AI systems</a:t>
            </a:r>
          </a:p>
          <a:p>
            <a:pPr lvl="2">
              <a:buFont typeface="Wingdings" pitchFamily="2" charset="2"/>
              <a:buChar char="§"/>
            </a:pPr>
            <a:r>
              <a:rPr lang="en-GB" dirty="0" smtClean="0">
                <a:latin typeface="Times New Roman" pitchFamily="18" charset="0"/>
                <a:cs typeface="Times New Roman" pitchFamily="18" charset="0"/>
              </a:rPr>
              <a:t>Generalization and abstraction : this is also as human do; are basically learning and understanding methods.</a:t>
            </a:r>
          </a:p>
          <a:p>
            <a:pPr lvl="2">
              <a:buFont typeface="Wingdings" pitchFamily="2" charset="2"/>
              <a:buChar char="§"/>
            </a:pPr>
            <a:r>
              <a:rPr lang="en-GB" dirty="0" smtClean="0">
                <a:latin typeface="Times New Roman" pitchFamily="18" charset="0"/>
                <a:cs typeface="Times New Roman" pitchFamily="18" charset="0"/>
              </a:rPr>
              <a:t>Meta-level reasoning : uses knowledge about what we know ordering them as per importance</a:t>
            </a:r>
            <a:r>
              <a:rPr lang="en-GB" dirty="0" smtClean="0">
                <a:latin typeface="Times New Roman" pitchFamily="18" charset="0"/>
                <a:cs typeface="Times New Roman" pitchFamily="18" charset="0"/>
              </a:rPr>
              <a:t>.</a:t>
            </a:r>
            <a:endParaRPr lang="en-GB" dirty="0" smtClean="0">
              <a:latin typeface="Times New Roman" pitchFamily="18" charset="0"/>
              <a:cs typeface="Times New Roman" pitchFamily="18" charset="0"/>
            </a:endParaRPr>
          </a:p>
          <a:p>
            <a:pPr lvl="1">
              <a:buFont typeface="Wingdings" pitchFamily="2" charset="2"/>
              <a:buChar char="§"/>
            </a:pPr>
            <a:endParaRPr lang="en-GB" dirty="0" smtClean="0">
              <a:latin typeface="Times New Roman" pitchFamily="18" charset="0"/>
              <a:cs typeface="Times New Roman" pitchFamily="18" charset="0"/>
            </a:endParaRPr>
          </a:p>
          <a:p>
            <a:endParaRPr lang="en-GB"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Rule-based  Reasoning -</a:t>
            </a:r>
            <a:br>
              <a:rPr lang="en-GB" dirty="0" smtClean="0"/>
            </a:br>
            <a:r>
              <a:rPr lang="en-GB" sz="3600" dirty="0" smtClean="0"/>
              <a:t>Production-rule(Rule-based) systems</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Rule-Based Expert Systems</a:t>
            </a:r>
            <a:endParaRPr lang="en-GB" dirty="0"/>
          </a:p>
        </p:txBody>
      </p:sp>
      <p:sp>
        <p:nvSpPr>
          <p:cNvPr id="3" name="Content Placeholder 2"/>
          <p:cNvSpPr>
            <a:spLocks noGrp="1"/>
          </p:cNvSpPr>
          <p:nvPr>
            <p:ph idx="1"/>
          </p:nvPr>
        </p:nvSpPr>
        <p:spPr/>
        <p:txBody>
          <a:bodyPr>
            <a:normAutofit/>
          </a:bodyPr>
          <a:lstStyle/>
          <a:p>
            <a:r>
              <a:rPr lang="en-GB" dirty="0" smtClean="0">
                <a:latin typeface="Times New Roman" pitchFamily="18" charset="0"/>
                <a:cs typeface="Times New Roman" pitchFamily="18" charset="0"/>
              </a:rPr>
              <a:t>Work with</a:t>
            </a:r>
          </a:p>
          <a:p>
            <a:pPr lvl="1"/>
            <a:r>
              <a:rPr lang="en-GB" dirty="0" smtClean="0">
                <a:latin typeface="Times New Roman" pitchFamily="18" charset="0"/>
                <a:cs typeface="Times New Roman" pitchFamily="18" charset="0"/>
              </a:rPr>
              <a:t>a </a:t>
            </a:r>
            <a:r>
              <a:rPr lang="en-GB" dirty="0">
                <a:latin typeface="Times New Roman" pitchFamily="18" charset="0"/>
                <a:cs typeface="Times New Roman" pitchFamily="18" charset="0"/>
              </a:rPr>
              <a:t>set of facts describing the current </a:t>
            </a:r>
            <a:r>
              <a:rPr lang="en-GB" dirty="0" smtClean="0">
                <a:latin typeface="Times New Roman" pitchFamily="18" charset="0"/>
                <a:cs typeface="Times New Roman" pitchFamily="18" charset="0"/>
              </a:rPr>
              <a:t>world state</a:t>
            </a:r>
          </a:p>
          <a:p>
            <a:pPr lvl="1"/>
            <a:r>
              <a:rPr lang="en-GB" dirty="0" smtClean="0">
                <a:latin typeface="Times New Roman" pitchFamily="18" charset="0"/>
                <a:cs typeface="Times New Roman" pitchFamily="18" charset="0"/>
              </a:rPr>
              <a:t>a </a:t>
            </a:r>
            <a:r>
              <a:rPr lang="en-GB" dirty="0">
                <a:latin typeface="Times New Roman" pitchFamily="18" charset="0"/>
                <a:cs typeface="Times New Roman" pitchFamily="18" charset="0"/>
              </a:rPr>
              <a:t>set of rules describing the </a:t>
            </a:r>
            <a:r>
              <a:rPr lang="en-GB" dirty="0" smtClean="0">
                <a:latin typeface="Times New Roman" pitchFamily="18" charset="0"/>
                <a:cs typeface="Times New Roman" pitchFamily="18" charset="0"/>
              </a:rPr>
              <a:t>expert knowledge</a:t>
            </a:r>
          </a:p>
          <a:p>
            <a:pPr lvl="1"/>
            <a:r>
              <a:rPr lang="en-GB" dirty="0" smtClean="0">
                <a:latin typeface="Times New Roman" pitchFamily="18" charset="0"/>
                <a:cs typeface="Times New Roman" pitchFamily="18" charset="0"/>
              </a:rPr>
              <a:t>inference </a:t>
            </a:r>
            <a:r>
              <a:rPr lang="en-GB" dirty="0">
                <a:latin typeface="Times New Roman" pitchFamily="18" charset="0"/>
                <a:cs typeface="Times New Roman" pitchFamily="18" charset="0"/>
              </a:rPr>
              <a:t>mechanisms for combining </a:t>
            </a:r>
            <a:r>
              <a:rPr lang="en-GB" dirty="0" smtClean="0">
                <a:latin typeface="Times New Roman" pitchFamily="18" charset="0"/>
                <a:cs typeface="Times New Roman" pitchFamily="18" charset="0"/>
              </a:rPr>
              <a:t>facts and </a:t>
            </a:r>
            <a:r>
              <a:rPr lang="en-GB" dirty="0">
                <a:latin typeface="Times New Roman" pitchFamily="18" charset="0"/>
                <a:cs typeface="Times New Roman" pitchFamily="18" charset="0"/>
              </a:rPr>
              <a:t>rules in </a:t>
            </a:r>
            <a:r>
              <a:rPr lang="en-GB" dirty="0" smtClean="0">
                <a:latin typeface="Times New Roman" pitchFamily="18" charset="0"/>
                <a:cs typeface="Times New Roman" pitchFamily="18" charset="0"/>
              </a:rPr>
              <a:t>reasoning</a:t>
            </a:r>
          </a:p>
          <a:p>
            <a:pPr lvl="1"/>
            <a:r>
              <a:rPr lang="en-GB" dirty="0" smtClean="0">
                <a:latin typeface="Times New Roman" pitchFamily="18" charset="0"/>
                <a:cs typeface="Times New Roman" pitchFamily="18" charset="0"/>
              </a:rPr>
              <a:t>Knowledge modelling is in the form of production-rule (IF---Then) form.</a:t>
            </a:r>
            <a:endParaRPr lang="en-GB"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56"/>
          </a:xfrm>
        </p:spPr>
        <p:txBody>
          <a:bodyPr>
            <a:normAutofit fontScale="90000"/>
          </a:bodyPr>
          <a:lstStyle/>
          <a:p>
            <a:r>
              <a:rPr lang="en-GB" sz="3600" dirty="0" smtClean="0"/>
              <a:t>Architecture of Rule-Based ES</a:t>
            </a:r>
            <a:endParaRPr lang="en-US" sz="3600" dirty="0"/>
          </a:p>
        </p:txBody>
      </p:sp>
      <p:pic>
        <p:nvPicPr>
          <p:cNvPr id="1026" name="Picture 2"/>
          <p:cNvPicPr>
            <a:picLocks noGrp="1" noChangeAspect="1" noChangeArrowheads="1"/>
          </p:cNvPicPr>
          <p:nvPr>
            <p:ph idx="1"/>
          </p:nvPr>
        </p:nvPicPr>
        <p:blipFill>
          <a:blip r:embed="rId3"/>
          <a:srcRect l="72620" t="21520" r="3905" b="50550"/>
          <a:stretch>
            <a:fillRect/>
          </a:stretch>
        </p:blipFill>
        <p:spPr bwMode="auto">
          <a:xfrm>
            <a:off x="285720" y="1071546"/>
            <a:ext cx="8429684" cy="5471418"/>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Architecture of Rule-Based ES</a:t>
            </a:r>
            <a:endParaRPr lang="en-GB" sz="3600" dirty="0"/>
          </a:p>
        </p:txBody>
      </p:sp>
      <p:sp>
        <p:nvSpPr>
          <p:cNvPr id="3" name="Content Placeholder 2"/>
          <p:cNvSpPr>
            <a:spLocks noGrp="1"/>
          </p:cNvSpPr>
          <p:nvPr>
            <p:ph idx="1"/>
          </p:nvPr>
        </p:nvSpPr>
        <p:spPr/>
        <p:txBody>
          <a:bodyPr>
            <a:noAutofit/>
          </a:bodyPr>
          <a:lstStyle/>
          <a:p>
            <a:r>
              <a:rPr lang="en-GB" sz="2800" dirty="0" smtClean="0">
                <a:latin typeface="Times New Roman" pitchFamily="18" charset="0"/>
                <a:cs typeface="Times New Roman" pitchFamily="18" charset="0"/>
              </a:rPr>
              <a:t>Knowledge-Base </a:t>
            </a:r>
            <a:r>
              <a:rPr lang="en-GB" sz="2800" dirty="0">
                <a:latin typeface="Times New Roman" pitchFamily="18" charset="0"/>
                <a:cs typeface="Times New Roman" pitchFamily="18" charset="0"/>
              </a:rPr>
              <a:t>/ Rule-Base</a:t>
            </a:r>
          </a:p>
          <a:p>
            <a:pPr lvl="1"/>
            <a:r>
              <a:rPr lang="en-GB" dirty="0" smtClean="0">
                <a:latin typeface="Times New Roman" pitchFamily="18" charset="0"/>
                <a:cs typeface="Times New Roman" pitchFamily="18" charset="0"/>
              </a:rPr>
              <a:t>stores </a:t>
            </a:r>
            <a:r>
              <a:rPr lang="en-GB" dirty="0">
                <a:latin typeface="Times New Roman" pitchFamily="18" charset="0"/>
                <a:cs typeface="Times New Roman" pitchFamily="18" charset="0"/>
              </a:rPr>
              <a:t>expert knowledge as “condition-action-rules” (or: </a:t>
            </a:r>
            <a:r>
              <a:rPr lang="en-GB" dirty="0" smtClean="0">
                <a:latin typeface="Times New Roman" pitchFamily="18" charset="0"/>
                <a:cs typeface="Times New Roman" pitchFamily="18" charset="0"/>
              </a:rPr>
              <a:t>if -then- or </a:t>
            </a:r>
            <a:r>
              <a:rPr lang="en-GB" dirty="0">
                <a:latin typeface="Times New Roman" pitchFamily="18" charset="0"/>
                <a:cs typeface="Times New Roman" pitchFamily="18" charset="0"/>
              </a:rPr>
              <a:t>premise-consequence-rules)</a:t>
            </a:r>
          </a:p>
          <a:p>
            <a:pPr lvl="1"/>
            <a:r>
              <a:rPr lang="en-GB" dirty="0" smtClean="0">
                <a:latin typeface="Times New Roman" pitchFamily="18" charset="0"/>
                <a:cs typeface="Times New Roman" pitchFamily="18" charset="0"/>
              </a:rPr>
              <a:t>objects or frame structures are often used to represent concepts in the domain of expertise, e.g. “club” in the golf domain.</a:t>
            </a:r>
          </a:p>
          <a:p>
            <a:r>
              <a:rPr lang="en-GB" sz="2800" dirty="0" smtClean="0">
                <a:latin typeface="Times New Roman" pitchFamily="18" charset="0"/>
                <a:cs typeface="Times New Roman" pitchFamily="18" charset="0"/>
              </a:rPr>
              <a:t>Working Memory</a:t>
            </a:r>
          </a:p>
          <a:p>
            <a:pPr lvl="1"/>
            <a:r>
              <a:rPr lang="en-GB" dirty="0" smtClean="0">
                <a:latin typeface="Times New Roman" pitchFamily="18" charset="0"/>
                <a:cs typeface="Times New Roman" pitchFamily="18" charset="0"/>
              </a:rPr>
              <a:t>stores </a:t>
            </a:r>
            <a:r>
              <a:rPr lang="en-GB" dirty="0">
                <a:latin typeface="Times New Roman" pitchFamily="18" charset="0"/>
                <a:cs typeface="Times New Roman" pitchFamily="18" charset="0"/>
              </a:rPr>
              <a:t>initial facts and generated facts derived by </a:t>
            </a:r>
            <a:r>
              <a:rPr lang="en-GB" dirty="0" smtClean="0">
                <a:latin typeface="Times New Roman" pitchFamily="18" charset="0"/>
                <a:cs typeface="Times New Roman" pitchFamily="18" charset="0"/>
              </a:rPr>
              <a:t>the inference engine</a:t>
            </a:r>
            <a:endParaRPr lang="en-GB"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Architecture of Rule-Based ES</a:t>
            </a:r>
            <a:endParaRPr lang="en-GB" sz="3600" dirty="0"/>
          </a:p>
        </p:txBody>
      </p:sp>
      <p:sp>
        <p:nvSpPr>
          <p:cNvPr id="3" name="Content Placeholder 2"/>
          <p:cNvSpPr>
            <a:spLocks noGrp="1"/>
          </p:cNvSpPr>
          <p:nvPr>
            <p:ph idx="1"/>
          </p:nvPr>
        </p:nvSpPr>
        <p:spPr/>
        <p:txBody>
          <a:bodyPr>
            <a:noAutofit/>
          </a:bodyPr>
          <a:lstStyle/>
          <a:p>
            <a:r>
              <a:rPr lang="en-GB" sz="2400" dirty="0" smtClean="0">
                <a:latin typeface="Times New Roman" pitchFamily="18" charset="0"/>
                <a:cs typeface="Times New Roman" pitchFamily="18" charset="0"/>
              </a:rPr>
              <a:t>Inference </a:t>
            </a:r>
            <a:r>
              <a:rPr lang="en-GB" sz="2400" dirty="0">
                <a:latin typeface="Times New Roman" pitchFamily="18" charset="0"/>
                <a:cs typeface="Times New Roman" pitchFamily="18" charset="0"/>
              </a:rPr>
              <a:t>Engine</a:t>
            </a:r>
          </a:p>
          <a:p>
            <a:pPr lvl="1"/>
            <a:r>
              <a:rPr lang="en-GB" sz="2400" dirty="0" smtClean="0">
                <a:latin typeface="Times New Roman" pitchFamily="18" charset="0"/>
                <a:cs typeface="Times New Roman" pitchFamily="18" charset="0"/>
              </a:rPr>
              <a:t>matches </a:t>
            </a:r>
            <a:r>
              <a:rPr lang="en-GB" sz="2400" dirty="0">
                <a:latin typeface="Times New Roman" pitchFamily="18" charset="0"/>
                <a:cs typeface="Times New Roman" pitchFamily="18" charset="0"/>
              </a:rPr>
              <a:t>condition-part of rules against facts stored </a:t>
            </a:r>
            <a:r>
              <a:rPr lang="en-GB" sz="2400" dirty="0" smtClean="0">
                <a:latin typeface="Times New Roman" pitchFamily="18" charset="0"/>
                <a:cs typeface="Times New Roman" pitchFamily="18" charset="0"/>
              </a:rPr>
              <a:t>in Working </a:t>
            </a:r>
            <a:r>
              <a:rPr lang="en-GB" sz="2400" dirty="0">
                <a:latin typeface="Times New Roman" pitchFamily="18" charset="0"/>
                <a:cs typeface="Times New Roman" pitchFamily="18" charset="0"/>
              </a:rPr>
              <a:t>Memory (pattern matching</a:t>
            </a:r>
            <a:r>
              <a:rPr lang="en-GB" sz="2400" dirty="0" smtClean="0">
                <a:latin typeface="Times New Roman" pitchFamily="18" charset="0"/>
                <a:cs typeface="Times New Roman" pitchFamily="18" charset="0"/>
              </a:rPr>
              <a:t>);</a:t>
            </a:r>
          </a:p>
          <a:p>
            <a:pPr lvl="1"/>
            <a:r>
              <a:rPr lang="en-GB" sz="2400" dirty="0" smtClean="0">
                <a:latin typeface="Times New Roman" pitchFamily="18" charset="0"/>
                <a:cs typeface="Times New Roman" pitchFamily="18" charset="0"/>
              </a:rPr>
              <a:t>rules </a:t>
            </a:r>
            <a:r>
              <a:rPr lang="en-GB" sz="2400" dirty="0">
                <a:latin typeface="Times New Roman" pitchFamily="18" charset="0"/>
                <a:cs typeface="Times New Roman" pitchFamily="18" charset="0"/>
              </a:rPr>
              <a:t>with satisfied condition are active rules and </a:t>
            </a:r>
            <a:r>
              <a:rPr lang="en-GB" sz="2400" dirty="0" smtClean="0">
                <a:latin typeface="Times New Roman" pitchFamily="18" charset="0"/>
                <a:cs typeface="Times New Roman" pitchFamily="18" charset="0"/>
              </a:rPr>
              <a:t>are placed </a:t>
            </a:r>
            <a:r>
              <a:rPr lang="en-GB" sz="2400" dirty="0">
                <a:latin typeface="Times New Roman" pitchFamily="18" charset="0"/>
                <a:cs typeface="Times New Roman" pitchFamily="18" charset="0"/>
              </a:rPr>
              <a:t>on the agenda;</a:t>
            </a:r>
          </a:p>
          <a:p>
            <a:pPr lvl="1"/>
            <a:r>
              <a:rPr lang="en-GB" sz="2400" dirty="0" smtClean="0">
                <a:latin typeface="Times New Roman" pitchFamily="18" charset="0"/>
                <a:cs typeface="Times New Roman" pitchFamily="18" charset="0"/>
              </a:rPr>
              <a:t>among </a:t>
            </a:r>
            <a:r>
              <a:rPr lang="en-GB" sz="2400" dirty="0">
                <a:latin typeface="Times New Roman" pitchFamily="18" charset="0"/>
                <a:cs typeface="Times New Roman" pitchFamily="18" charset="0"/>
              </a:rPr>
              <a:t>the active rules on the agenda, one is </a:t>
            </a:r>
            <a:r>
              <a:rPr lang="en-GB" sz="2400" dirty="0" smtClean="0">
                <a:latin typeface="Times New Roman" pitchFamily="18" charset="0"/>
                <a:cs typeface="Times New Roman" pitchFamily="18" charset="0"/>
              </a:rPr>
              <a:t>selected (see </a:t>
            </a:r>
            <a:r>
              <a:rPr lang="en-GB" sz="2400" dirty="0">
                <a:latin typeface="Times New Roman" pitchFamily="18" charset="0"/>
                <a:cs typeface="Times New Roman" pitchFamily="18" charset="0"/>
              </a:rPr>
              <a:t>conflict resolution, priorities of rules) as next </a:t>
            </a:r>
            <a:r>
              <a:rPr lang="en-GB" sz="2400" dirty="0" smtClean="0">
                <a:latin typeface="Times New Roman" pitchFamily="18" charset="0"/>
                <a:cs typeface="Times New Roman" pitchFamily="18" charset="0"/>
              </a:rPr>
              <a:t>rule for</a:t>
            </a:r>
          </a:p>
          <a:p>
            <a:pPr lvl="1"/>
            <a:r>
              <a:rPr lang="en-GB" sz="2400" dirty="0" smtClean="0">
                <a:latin typeface="Times New Roman" pitchFamily="18" charset="0"/>
                <a:cs typeface="Times New Roman" pitchFamily="18" charset="0"/>
              </a:rPr>
              <a:t>execution </a:t>
            </a:r>
            <a:r>
              <a:rPr lang="en-GB" sz="2400" dirty="0">
                <a:latin typeface="Times New Roman" pitchFamily="18" charset="0"/>
                <a:cs typeface="Times New Roman" pitchFamily="18" charset="0"/>
              </a:rPr>
              <a:t>(“firing”) – consequence of rule can add </a:t>
            </a:r>
            <a:r>
              <a:rPr lang="en-GB" sz="2400" dirty="0" smtClean="0">
                <a:latin typeface="Times New Roman" pitchFamily="18" charset="0"/>
                <a:cs typeface="Times New Roman" pitchFamily="18" charset="0"/>
              </a:rPr>
              <a:t>new facts </a:t>
            </a:r>
            <a:r>
              <a:rPr lang="en-GB" sz="2400" dirty="0">
                <a:latin typeface="Times New Roman" pitchFamily="18" charset="0"/>
                <a:cs typeface="Times New Roman" pitchFamily="18" charset="0"/>
              </a:rPr>
              <a:t>to Working Memory, modify facts, retract facts, </a:t>
            </a:r>
            <a:r>
              <a:rPr lang="en-GB" sz="2400" dirty="0" smtClean="0">
                <a:latin typeface="Times New Roman" pitchFamily="18" charset="0"/>
                <a:cs typeface="Times New Roman" pitchFamily="18" charset="0"/>
              </a:rPr>
              <a:t>and more</a:t>
            </a:r>
            <a:endParaRPr lang="en-GB" sz="24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Architecture of Rule-Based ES</a:t>
            </a:r>
            <a:endParaRPr lang="en-GB" sz="3600" dirty="0"/>
          </a:p>
        </p:txBody>
      </p:sp>
      <p:sp>
        <p:nvSpPr>
          <p:cNvPr id="3" name="Content Placeholder 2"/>
          <p:cNvSpPr>
            <a:spLocks noGrp="1"/>
          </p:cNvSpPr>
          <p:nvPr>
            <p:ph idx="1"/>
          </p:nvPr>
        </p:nvSpPr>
        <p:spPr/>
        <p:txBody>
          <a:bodyPr/>
          <a:lstStyle/>
          <a:p>
            <a:r>
              <a:rPr lang="en-US" sz="2400" dirty="0" smtClean="0">
                <a:latin typeface="Times New Roman" pitchFamily="18" charset="0"/>
                <a:cs typeface="Times New Roman" pitchFamily="18" charset="0"/>
              </a:rPr>
              <a:t>Inference Engine + additional components</a:t>
            </a:r>
          </a:p>
          <a:p>
            <a:pPr>
              <a:buFont typeface="Zapf Dingbats" charset="2"/>
              <a:buNone/>
            </a:pPr>
            <a:r>
              <a:rPr lang="en-US" sz="2400" dirty="0" smtClean="0">
                <a:latin typeface="Times New Roman" pitchFamily="18" charset="0"/>
                <a:cs typeface="Times New Roman" pitchFamily="18" charset="0"/>
                <a:sym typeface="Symbol" pitchFamily="18" charset="2"/>
              </a:rPr>
              <a:t>	might be necessary for other functions, like </a:t>
            </a:r>
          </a:p>
          <a:p>
            <a:pPr lvl="1"/>
            <a:r>
              <a:rPr lang="en-US" sz="2400" dirty="0" smtClean="0">
                <a:latin typeface="Times New Roman" pitchFamily="18" charset="0"/>
                <a:cs typeface="Times New Roman" pitchFamily="18" charset="0"/>
                <a:sym typeface="Symbol" pitchFamily="18" charset="2"/>
              </a:rPr>
              <a:t>calculation of certainty values,  </a:t>
            </a:r>
          </a:p>
          <a:p>
            <a:pPr lvl="1"/>
            <a:r>
              <a:rPr lang="en-US" sz="2400" dirty="0" smtClean="0">
                <a:latin typeface="Times New Roman" pitchFamily="18" charset="0"/>
                <a:cs typeface="Times New Roman" pitchFamily="18" charset="0"/>
                <a:sym typeface="Symbol" pitchFamily="18" charset="2"/>
              </a:rPr>
              <a:t>determining priorities of rules, </a:t>
            </a:r>
          </a:p>
          <a:p>
            <a:pPr lvl="1"/>
            <a:r>
              <a:rPr lang="en-US" sz="2400" dirty="0" smtClean="0">
                <a:latin typeface="Times New Roman" pitchFamily="18" charset="0"/>
                <a:cs typeface="Times New Roman" pitchFamily="18" charset="0"/>
                <a:sym typeface="Symbol" pitchFamily="18" charset="2"/>
              </a:rPr>
              <a:t>conflict resolution mechanisms, </a:t>
            </a:r>
          </a:p>
          <a:p>
            <a:pPr lvl="1"/>
            <a:r>
              <a:rPr lang="en-US" sz="2400" dirty="0" smtClean="0">
                <a:latin typeface="Times New Roman" pitchFamily="18" charset="0"/>
                <a:cs typeface="Times New Roman" pitchFamily="18" charset="0"/>
                <a:sym typeface="Symbol" pitchFamily="18" charset="2"/>
              </a:rPr>
              <a:t>a truth maintenance system (TMS) if reasoning with defaults and beliefs is requested</a:t>
            </a:r>
          </a:p>
          <a:p>
            <a:pPr>
              <a:buNone/>
            </a:pP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r>
              <a:rPr lang="en-GB" dirty="0" smtClean="0"/>
              <a:t>What is reasoning?</a:t>
            </a:r>
            <a:endParaRPr lang="en-GB" dirty="0"/>
          </a:p>
        </p:txBody>
      </p:sp>
      <p:sp>
        <p:nvSpPr>
          <p:cNvPr id="3" name="Content Placeholder 2"/>
          <p:cNvSpPr>
            <a:spLocks noGrp="1"/>
          </p:cNvSpPr>
          <p:nvPr>
            <p:ph idx="1"/>
          </p:nvPr>
        </p:nvSpPr>
        <p:spPr>
          <a:xfrm>
            <a:off x="214282" y="1285860"/>
            <a:ext cx="8786874" cy="5286412"/>
          </a:xfrm>
        </p:spPr>
        <p:txBody>
          <a:bodyPr>
            <a:normAutofit fontScale="77500" lnSpcReduction="20000"/>
          </a:bodyPr>
          <a:lstStyle/>
          <a:p>
            <a:r>
              <a:rPr lang="en-GB" dirty="0" smtClean="0">
                <a:latin typeface="Palatino Linotype" pitchFamily="18" charset="0"/>
                <a:cs typeface="Times New Roman" pitchFamily="18" charset="0"/>
              </a:rPr>
              <a:t>Reasoning is the act of driving a conclusion </a:t>
            </a:r>
            <a:r>
              <a:rPr lang="en-GB" dirty="0" smtClean="0">
                <a:latin typeface="Palatino Linotype" pitchFamily="18" charset="0"/>
                <a:cs typeface="Times New Roman" pitchFamily="18" charset="0"/>
              </a:rPr>
              <a:t>from certain </a:t>
            </a:r>
            <a:r>
              <a:rPr lang="en-GB" dirty="0" smtClean="0">
                <a:latin typeface="Palatino Linotype" pitchFamily="18" charset="0"/>
                <a:cs typeface="Times New Roman" pitchFamily="18" charset="0"/>
              </a:rPr>
              <a:t>premises using a given methodology.</a:t>
            </a:r>
          </a:p>
          <a:p>
            <a:r>
              <a:rPr lang="en-GB" dirty="0" smtClean="0">
                <a:latin typeface="Palatino Linotype" pitchFamily="18" charset="0"/>
                <a:cs typeface="Times New Roman" pitchFamily="18" charset="0"/>
              </a:rPr>
              <a:t>Reasoning is a process of thinking; reasoning is logically arguing; reasoning is drawing inference.</a:t>
            </a:r>
          </a:p>
          <a:p>
            <a:r>
              <a:rPr lang="en-GB" dirty="0" smtClean="0">
                <a:latin typeface="Palatino Linotype" pitchFamily="18" charset="0"/>
                <a:cs typeface="Times New Roman" pitchFamily="18" charset="0"/>
              </a:rPr>
              <a:t>Any knowledge system must reason, if it is required to do something, which has not been told explicitly .</a:t>
            </a:r>
          </a:p>
          <a:p>
            <a:r>
              <a:rPr lang="en-GB" dirty="0" smtClean="0">
                <a:latin typeface="Palatino Linotype" pitchFamily="18" charset="0"/>
                <a:cs typeface="Times New Roman" pitchFamily="18" charset="0"/>
              </a:rPr>
              <a:t>For reasoning, the system must figure(find) out what it needs to know from what it already knows. </a:t>
            </a:r>
          </a:p>
          <a:p>
            <a:r>
              <a:rPr lang="en-GB" dirty="0" smtClean="0">
                <a:latin typeface="Palatino Linotype" pitchFamily="18" charset="0"/>
                <a:cs typeface="Times New Roman" pitchFamily="18" charset="0"/>
              </a:rPr>
              <a:t>Example</a:t>
            </a:r>
          </a:p>
          <a:p>
            <a:pPr>
              <a:buNone/>
            </a:pPr>
            <a:r>
              <a:rPr lang="en-GB" dirty="0" smtClean="0">
                <a:latin typeface="Palatino Linotype" pitchFamily="18" charset="0"/>
                <a:cs typeface="Times New Roman" pitchFamily="18" charset="0"/>
              </a:rPr>
              <a:t>	</a:t>
            </a:r>
            <a:r>
              <a:rPr lang="en-GB" dirty="0" smtClean="0">
                <a:solidFill>
                  <a:schemeClr val="accent6">
                    <a:lumMod val="50000"/>
                  </a:schemeClr>
                </a:solidFill>
                <a:latin typeface="Palatino Linotype" pitchFamily="18" charset="0"/>
                <a:cs typeface="Times New Roman" pitchFamily="18" charset="0"/>
              </a:rPr>
              <a:t>If we know: 	</a:t>
            </a:r>
            <a:r>
              <a:rPr lang="en-GB" dirty="0" smtClean="0">
                <a:solidFill>
                  <a:schemeClr val="accent6">
                    <a:lumMod val="50000"/>
                  </a:schemeClr>
                </a:solidFill>
                <a:latin typeface="Palatino Linotype" pitchFamily="18" charset="0"/>
                <a:cs typeface="Times New Roman" pitchFamily="18" charset="0"/>
              </a:rPr>
              <a:t>Robins </a:t>
            </a:r>
            <a:r>
              <a:rPr lang="en-GB" dirty="0" smtClean="0">
                <a:solidFill>
                  <a:schemeClr val="accent6">
                    <a:lumMod val="50000"/>
                  </a:schemeClr>
                </a:solidFill>
                <a:latin typeface="Palatino Linotype" pitchFamily="18" charset="0"/>
                <a:cs typeface="Times New Roman" pitchFamily="18" charset="0"/>
              </a:rPr>
              <a:t>are birds. </a:t>
            </a:r>
          </a:p>
          <a:p>
            <a:pPr>
              <a:buNone/>
            </a:pPr>
            <a:r>
              <a:rPr lang="en-GB" dirty="0">
                <a:solidFill>
                  <a:schemeClr val="accent6">
                    <a:lumMod val="50000"/>
                  </a:schemeClr>
                </a:solidFill>
                <a:latin typeface="Palatino Linotype" pitchFamily="18" charset="0"/>
                <a:cs typeface="Times New Roman" pitchFamily="18" charset="0"/>
              </a:rPr>
              <a:t>	</a:t>
            </a:r>
            <a:r>
              <a:rPr lang="en-GB" dirty="0" smtClean="0">
                <a:solidFill>
                  <a:schemeClr val="accent6">
                    <a:lumMod val="50000"/>
                  </a:schemeClr>
                </a:solidFill>
                <a:latin typeface="Palatino Linotype" pitchFamily="18" charset="0"/>
                <a:cs typeface="Times New Roman" pitchFamily="18" charset="0"/>
              </a:rPr>
              <a:t>			All birds have wings.</a:t>
            </a:r>
          </a:p>
          <a:p>
            <a:pPr>
              <a:buNone/>
            </a:pPr>
            <a:r>
              <a:rPr lang="en-GB" dirty="0" smtClean="0">
                <a:solidFill>
                  <a:schemeClr val="accent6">
                    <a:lumMod val="50000"/>
                  </a:schemeClr>
                </a:solidFill>
                <a:latin typeface="Palatino Linotype" pitchFamily="18" charset="0"/>
                <a:cs typeface="Times New Roman" pitchFamily="18" charset="0"/>
              </a:rPr>
              <a:t>	Then we ask : 	Do Robins have wings?</a:t>
            </a:r>
          </a:p>
          <a:p>
            <a:pPr>
              <a:buNone/>
            </a:pPr>
            <a:endParaRPr lang="en-GB" dirty="0" smtClean="0">
              <a:latin typeface="Palatino Linotype" pitchFamily="18" charset="0"/>
              <a:cs typeface="Times New Roman" pitchFamily="18" charset="0"/>
            </a:endParaRPr>
          </a:p>
          <a:p>
            <a:pPr>
              <a:buNone/>
            </a:pPr>
            <a:r>
              <a:rPr lang="en-GB" dirty="0" smtClean="0">
                <a:latin typeface="Palatino Linotype" pitchFamily="18" charset="0"/>
                <a:cs typeface="Times New Roman" pitchFamily="18" charset="0"/>
              </a:rPr>
              <a:t>To answer this question- some reasoning must go.</a:t>
            </a:r>
          </a:p>
          <a:p>
            <a:pPr>
              <a:buNone/>
            </a:pPr>
            <a:endParaRPr lang="en-GB" dirty="0">
              <a:latin typeface="Palatino Linotype"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Rule-Based Systems</a:t>
            </a:r>
            <a:br>
              <a:rPr lang="en-GB" sz="3200" dirty="0" smtClean="0"/>
            </a:br>
            <a:r>
              <a:rPr lang="en-GB" sz="3200" dirty="0" smtClean="0"/>
              <a:t>-Example ‘Grades’ -</a:t>
            </a:r>
            <a:endParaRPr lang="en-GB" sz="3200" dirty="0"/>
          </a:p>
        </p:txBody>
      </p:sp>
      <p:sp>
        <p:nvSpPr>
          <p:cNvPr id="3" name="Content Placeholder 2"/>
          <p:cNvSpPr>
            <a:spLocks noGrp="1"/>
          </p:cNvSpPr>
          <p:nvPr>
            <p:ph idx="1"/>
          </p:nvPr>
        </p:nvSpPr>
        <p:spPr/>
        <p:txBody>
          <a:bodyPr>
            <a:normAutofit/>
          </a:bodyPr>
          <a:lstStyle/>
          <a:p>
            <a:pPr>
              <a:buNone/>
            </a:pPr>
            <a:r>
              <a:rPr lang="en-GB" sz="2400" dirty="0" smtClean="0">
                <a:latin typeface="Times New Roman" pitchFamily="18" charset="0"/>
                <a:cs typeface="Times New Roman" pitchFamily="18" charset="0"/>
              </a:rPr>
              <a:t>Rules </a:t>
            </a:r>
            <a:r>
              <a:rPr lang="en-GB" sz="2400" dirty="0">
                <a:latin typeface="Times New Roman" pitchFamily="18" charset="0"/>
                <a:cs typeface="Times New Roman" pitchFamily="18" charset="0"/>
              </a:rPr>
              <a:t>to determine ‘grade’</a:t>
            </a:r>
          </a:p>
          <a:p>
            <a:pPr marL="914400" lvl="1" indent="-514350">
              <a:buFont typeface="+mj-lt"/>
              <a:buAutoNum type="arabicPeriod"/>
            </a:pPr>
            <a:r>
              <a:rPr lang="en-GB" sz="2400" dirty="0" smtClean="0">
                <a:latin typeface="Times New Roman" pitchFamily="18" charset="0"/>
                <a:cs typeface="Times New Roman" pitchFamily="18" charset="0"/>
              </a:rPr>
              <a:t>study </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good_grade</a:t>
            </a:r>
            <a:endParaRPr lang="en-GB" sz="2400" dirty="0">
              <a:latin typeface="Times New Roman" pitchFamily="18" charset="0"/>
              <a:cs typeface="Times New Roman" pitchFamily="18" charset="0"/>
            </a:endParaRPr>
          </a:p>
          <a:p>
            <a:pPr marL="914400" lvl="1" indent="-514350">
              <a:buFont typeface="+mj-lt"/>
              <a:buAutoNum type="arabicPeriod"/>
            </a:pPr>
            <a:r>
              <a:rPr lang="en-GB" sz="2400" dirty="0" err="1" smtClean="0">
                <a:latin typeface="Times New Roman" pitchFamily="18" charset="0"/>
                <a:cs typeface="Times New Roman" pitchFamily="18" charset="0"/>
              </a:rPr>
              <a:t>not_study</a:t>
            </a:r>
            <a:r>
              <a:rPr lang="en-GB" sz="2400" dirty="0" smtClean="0">
                <a:latin typeface="Times New Roman" pitchFamily="18" charset="0"/>
                <a:cs typeface="Times New Roman" pitchFamily="18" charset="0"/>
              </a:rPr>
              <a:t> </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bad_grade</a:t>
            </a:r>
            <a:endParaRPr lang="en-GB" sz="2400" dirty="0">
              <a:latin typeface="Times New Roman" pitchFamily="18" charset="0"/>
              <a:cs typeface="Times New Roman" pitchFamily="18" charset="0"/>
            </a:endParaRPr>
          </a:p>
          <a:p>
            <a:pPr marL="914400" lvl="1" indent="-514350">
              <a:buFont typeface="+mj-lt"/>
              <a:buAutoNum type="arabicPeriod"/>
            </a:pPr>
            <a:r>
              <a:rPr lang="en-GB" sz="2400" dirty="0" err="1" smtClean="0">
                <a:latin typeface="Times New Roman" pitchFamily="18" charset="0"/>
                <a:cs typeface="Times New Roman" pitchFamily="18" charset="0"/>
              </a:rPr>
              <a:t>sun_shines</a:t>
            </a:r>
            <a:r>
              <a:rPr lang="en-GB" sz="2400" dirty="0" smtClean="0">
                <a:latin typeface="Times New Roman" pitchFamily="18" charset="0"/>
                <a:cs typeface="Times New Roman" pitchFamily="18" charset="0"/>
              </a:rPr>
              <a:t> </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go_out</a:t>
            </a:r>
            <a:endParaRPr lang="en-GB" sz="2400" dirty="0">
              <a:latin typeface="Times New Roman" pitchFamily="18" charset="0"/>
              <a:cs typeface="Times New Roman" pitchFamily="18" charset="0"/>
            </a:endParaRPr>
          </a:p>
          <a:p>
            <a:pPr marL="914400" lvl="1" indent="-514350">
              <a:buFont typeface="+mj-lt"/>
              <a:buAutoNum type="arabicPeriod"/>
            </a:pPr>
            <a:r>
              <a:rPr lang="en-GB" sz="2400" dirty="0" err="1" smtClean="0">
                <a:latin typeface="Times New Roman" pitchFamily="18" charset="0"/>
                <a:cs typeface="Times New Roman" pitchFamily="18" charset="0"/>
              </a:rPr>
              <a:t>go_out</a:t>
            </a:r>
            <a:r>
              <a:rPr lang="en-GB" sz="2400" dirty="0" smtClean="0">
                <a:latin typeface="Times New Roman" pitchFamily="18" charset="0"/>
                <a:cs typeface="Times New Roman" pitchFamily="18" charset="0"/>
              </a:rPr>
              <a:t> </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not_study</a:t>
            </a:r>
            <a:endParaRPr lang="en-GB" sz="2400" dirty="0">
              <a:latin typeface="Times New Roman" pitchFamily="18" charset="0"/>
              <a:cs typeface="Times New Roman" pitchFamily="18" charset="0"/>
            </a:endParaRPr>
          </a:p>
          <a:p>
            <a:pPr marL="914400" lvl="1" indent="-514350">
              <a:buFont typeface="+mj-lt"/>
              <a:buAutoNum type="arabicPeriod"/>
            </a:pPr>
            <a:r>
              <a:rPr lang="en-GB" sz="2400" dirty="0" err="1" smtClean="0">
                <a:latin typeface="Times New Roman" pitchFamily="18" charset="0"/>
                <a:cs typeface="Times New Roman" pitchFamily="18" charset="0"/>
              </a:rPr>
              <a:t>stay_home</a:t>
            </a:r>
            <a:r>
              <a:rPr lang="en-GB" sz="2400" dirty="0" smtClean="0">
                <a:latin typeface="Times New Roman" pitchFamily="18" charset="0"/>
                <a:cs typeface="Times New Roman" pitchFamily="18" charset="0"/>
              </a:rPr>
              <a:t> </a:t>
            </a:r>
            <a:r>
              <a:rPr lang="en-GB" sz="2400" dirty="0">
                <a:latin typeface="Times New Roman" pitchFamily="18" charset="0"/>
                <a:cs typeface="Times New Roman" pitchFamily="18" charset="0"/>
              </a:rPr>
              <a:t>→ study</a:t>
            </a:r>
          </a:p>
          <a:p>
            <a:pPr marL="914400" lvl="1" indent="-514350">
              <a:buFont typeface="+mj-lt"/>
              <a:buAutoNum type="arabicPeriod"/>
            </a:pPr>
            <a:r>
              <a:rPr lang="en-GB" sz="2400" dirty="0" err="1" smtClean="0">
                <a:latin typeface="Times New Roman" pitchFamily="18" charset="0"/>
                <a:cs typeface="Times New Roman" pitchFamily="18" charset="0"/>
              </a:rPr>
              <a:t>awful_weather</a:t>
            </a:r>
            <a:r>
              <a:rPr lang="en-GB" sz="2400" dirty="0" smtClean="0">
                <a:latin typeface="Times New Roman" pitchFamily="18" charset="0"/>
                <a:cs typeface="Times New Roman" pitchFamily="18" charset="0"/>
              </a:rPr>
              <a:t> </a:t>
            </a:r>
            <a:r>
              <a:rPr lang="en-GB" sz="2400" dirty="0">
                <a:latin typeface="Times New Roman" pitchFamily="18" charset="0"/>
                <a:cs typeface="Times New Roman" pitchFamily="18" charset="0"/>
              </a:rPr>
              <a:t>→ </a:t>
            </a:r>
            <a:r>
              <a:rPr lang="en-GB" sz="2400" dirty="0" err="1" smtClean="0">
                <a:latin typeface="Times New Roman" pitchFamily="18" charset="0"/>
                <a:cs typeface="Times New Roman" pitchFamily="18" charset="0"/>
              </a:rPr>
              <a:t>stay_home</a:t>
            </a:r>
            <a:endParaRPr lang="en-GB" sz="2400" dirty="0" smtClean="0">
              <a:latin typeface="Times New Roman" pitchFamily="18" charset="0"/>
              <a:cs typeface="Times New Roman" pitchFamily="18" charset="0"/>
            </a:endParaRPr>
          </a:p>
          <a:p>
            <a:pPr>
              <a:buNone/>
            </a:pPr>
            <a:endParaRPr lang="en-GB" sz="24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Example ‘Grades’</a:t>
            </a:r>
            <a:endParaRPr lang="en-GB" dirty="0"/>
          </a:p>
        </p:txBody>
      </p:sp>
      <p:sp>
        <p:nvSpPr>
          <p:cNvPr id="3" name="Content Placeholder 2"/>
          <p:cNvSpPr>
            <a:spLocks noGrp="1"/>
          </p:cNvSpPr>
          <p:nvPr>
            <p:ph idx="1"/>
          </p:nvPr>
        </p:nvSpPr>
        <p:spPr/>
        <p:txBody>
          <a:bodyPr>
            <a:normAutofit lnSpcReduction="10000"/>
          </a:bodyPr>
          <a:lstStyle/>
          <a:p>
            <a:pPr>
              <a:buNone/>
            </a:pPr>
            <a:r>
              <a:rPr lang="en-GB" dirty="0"/>
              <a:t>Rule-Base to determine the ‘grade’:</a:t>
            </a:r>
            <a:endParaRPr lang="en-GB" dirty="0" smtClean="0"/>
          </a:p>
          <a:p>
            <a:endParaRPr lang="en-GB" dirty="0" smtClean="0"/>
          </a:p>
          <a:p>
            <a:endParaRPr lang="en-GB" dirty="0"/>
          </a:p>
          <a:p>
            <a:endParaRPr lang="en-GB" dirty="0" smtClean="0"/>
          </a:p>
          <a:p>
            <a:endParaRPr lang="en-GB" dirty="0"/>
          </a:p>
          <a:p>
            <a:endParaRPr lang="en-GB" dirty="0" smtClean="0"/>
          </a:p>
          <a:p>
            <a:r>
              <a:rPr lang="en-GB" sz="2600" dirty="0" smtClean="0">
                <a:latin typeface="Times New Roman" pitchFamily="18" charset="0"/>
                <a:cs typeface="Times New Roman" pitchFamily="18" charset="0"/>
              </a:rPr>
              <a:t>Q1</a:t>
            </a:r>
            <a:r>
              <a:rPr lang="en-GB" sz="2600" dirty="0">
                <a:latin typeface="Times New Roman" pitchFamily="18" charset="0"/>
                <a:cs typeface="Times New Roman" pitchFamily="18" charset="0"/>
              </a:rPr>
              <a:t>: If the weather is awful, do you get a good or bad grade?</a:t>
            </a:r>
          </a:p>
          <a:p>
            <a:r>
              <a:rPr lang="en-GB" sz="2600" dirty="0">
                <a:latin typeface="Times New Roman" pitchFamily="18" charset="0"/>
                <a:cs typeface="Times New Roman" pitchFamily="18" charset="0"/>
              </a:rPr>
              <a:t>Q2: When do you get a good grade?</a:t>
            </a:r>
          </a:p>
        </p:txBody>
      </p:sp>
      <p:sp>
        <p:nvSpPr>
          <p:cNvPr id="4" name="Rectangle 3"/>
          <p:cNvSpPr/>
          <p:nvPr/>
        </p:nvSpPr>
        <p:spPr>
          <a:xfrm>
            <a:off x="928662" y="2214554"/>
            <a:ext cx="6357982" cy="25003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914400" lvl="1" indent="-514350">
              <a:spcBef>
                <a:spcPct val="20000"/>
              </a:spcBef>
              <a:buFont typeface="+mj-lt"/>
              <a:buAutoNum type="arabicPeriod"/>
            </a:pPr>
            <a:r>
              <a:rPr lang="en-GB" sz="2400" dirty="0" smtClean="0">
                <a:solidFill>
                  <a:schemeClr val="tx1"/>
                </a:solidFill>
                <a:latin typeface="Times New Roman" pitchFamily="18" charset="0"/>
                <a:cs typeface="Times New Roman" pitchFamily="18" charset="0"/>
              </a:rPr>
              <a:t>study → </a:t>
            </a:r>
            <a:r>
              <a:rPr lang="en-GB" sz="2400" dirty="0" err="1" smtClean="0">
                <a:solidFill>
                  <a:schemeClr val="tx1"/>
                </a:solidFill>
                <a:latin typeface="Times New Roman" pitchFamily="18" charset="0"/>
                <a:cs typeface="Times New Roman" pitchFamily="18" charset="0"/>
              </a:rPr>
              <a:t>good_grade</a:t>
            </a:r>
            <a:endParaRPr lang="en-GB" sz="2400" dirty="0" smtClean="0">
              <a:solidFill>
                <a:schemeClr val="tx1"/>
              </a:solidFill>
              <a:latin typeface="Times New Roman" pitchFamily="18" charset="0"/>
              <a:cs typeface="Times New Roman" pitchFamily="18" charset="0"/>
            </a:endParaRPr>
          </a:p>
          <a:p>
            <a:pPr marL="914400" lvl="1" indent="-514350">
              <a:spcBef>
                <a:spcPct val="20000"/>
              </a:spcBef>
              <a:buFont typeface="+mj-lt"/>
              <a:buAutoNum type="arabicPeriod"/>
            </a:pPr>
            <a:r>
              <a:rPr lang="en-GB" sz="2400" dirty="0" err="1" smtClean="0">
                <a:solidFill>
                  <a:schemeClr val="tx1"/>
                </a:solidFill>
                <a:latin typeface="Times New Roman" pitchFamily="18" charset="0"/>
                <a:cs typeface="Times New Roman" pitchFamily="18" charset="0"/>
              </a:rPr>
              <a:t>not_study</a:t>
            </a:r>
            <a:r>
              <a:rPr lang="en-GB" sz="2400" dirty="0" smtClean="0">
                <a:solidFill>
                  <a:schemeClr val="tx1"/>
                </a:solidFill>
                <a:latin typeface="Times New Roman" pitchFamily="18" charset="0"/>
                <a:cs typeface="Times New Roman" pitchFamily="18" charset="0"/>
              </a:rPr>
              <a:t> → </a:t>
            </a:r>
            <a:r>
              <a:rPr lang="en-GB" sz="2400" dirty="0" err="1" smtClean="0">
                <a:solidFill>
                  <a:schemeClr val="tx1"/>
                </a:solidFill>
                <a:latin typeface="Times New Roman" pitchFamily="18" charset="0"/>
                <a:cs typeface="Times New Roman" pitchFamily="18" charset="0"/>
              </a:rPr>
              <a:t>bad_grade</a:t>
            </a:r>
            <a:endParaRPr lang="en-GB" sz="2400" dirty="0" smtClean="0">
              <a:solidFill>
                <a:schemeClr val="tx1"/>
              </a:solidFill>
              <a:latin typeface="Times New Roman" pitchFamily="18" charset="0"/>
              <a:cs typeface="Times New Roman" pitchFamily="18" charset="0"/>
            </a:endParaRPr>
          </a:p>
          <a:p>
            <a:pPr marL="914400" lvl="1" indent="-514350">
              <a:spcBef>
                <a:spcPct val="20000"/>
              </a:spcBef>
              <a:buFont typeface="+mj-lt"/>
              <a:buAutoNum type="arabicPeriod"/>
            </a:pPr>
            <a:r>
              <a:rPr lang="en-GB" sz="2400" dirty="0" err="1" smtClean="0">
                <a:solidFill>
                  <a:schemeClr val="tx1"/>
                </a:solidFill>
                <a:latin typeface="Times New Roman" pitchFamily="18" charset="0"/>
                <a:cs typeface="Times New Roman" pitchFamily="18" charset="0"/>
              </a:rPr>
              <a:t>sun_shines</a:t>
            </a:r>
            <a:r>
              <a:rPr lang="en-GB" sz="2400" dirty="0" smtClean="0">
                <a:solidFill>
                  <a:schemeClr val="tx1"/>
                </a:solidFill>
                <a:latin typeface="Times New Roman" pitchFamily="18" charset="0"/>
                <a:cs typeface="Times New Roman" pitchFamily="18" charset="0"/>
              </a:rPr>
              <a:t> → </a:t>
            </a:r>
            <a:r>
              <a:rPr lang="en-GB" sz="2400" dirty="0" err="1" smtClean="0">
                <a:solidFill>
                  <a:schemeClr val="tx1"/>
                </a:solidFill>
                <a:latin typeface="Times New Roman" pitchFamily="18" charset="0"/>
                <a:cs typeface="Times New Roman" pitchFamily="18" charset="0"/>
              </a:rPr>
              <a:t>go_out</a:t>
            </a:r>
            <a:endParaRPr lang="en-GB" sz="2400" dirty="0" smtClean="0">
              <a:solidFill>
                <a:schemeClr val="tx1"/>
              </a:solidFill>
              <a:latin typeface="Times New Roman" pitchFamily="18" charset="0"/>
              <a:cs typeface="Times New Roman" pitchFamily="18" charset="0"/>
            </a:endParaRPr>
          </a:p>
          <a:p>
            <a:pPr marL="914400" lvl="1" indent="-514350">
              <a:spcBef>
                <a:spcPct val="20000"/>
              </a:spcBef>
              <a:buFont typeface="+mj-lt"/>
              <a:buAutoNum type="arabicPeriod"/>
            </a:pPr>
            <a:r>
              <a:rPr lang="en-GB" sz="2400" dirty="0" err="1" smtClean="0">
                <a:solidFill>
                  <a:schemeClr val="tx1"/>
                </a:solidFill>
                <a:latin typeface="Times New Roman" pitchFamily="18" charset="0"/>
                <a:cs typeface="Times New Roman" pitchFamily="18" charset="0"/>
              </a:rPr>
              <a:t>go_out</a:t>
            </a:r>
            <a:r>
              <a:rPr lang="en-GB" sz="2400" dirty="0" smtClean="0">
                <a:solidFill>
                  <a:schemeClr val="tx1"/>
                </a:solidFill>
                <a:latin typeface="Times New Roman" pitchFamily="18" charset="0"/>
                <a:cs typeface="Times New Roman" pitchFamily="18" charset="0"/>
              </a:rPr>
              <a:t> → </a:t>
            </a:r>
            <a:r>
              <a:rPr lang="en-GB" sz="2400" dirty="0" err="1" smtClean="0">
                <a:solidFill>
                  <a:schemeClr val="tx1"/>
                </a:solidFill>
                <a:latin typeface="Times New Roman" pitchFamily="18" charset="0"/>
                <a:cs typeface="Times New Roman" pitchFamily="18" charset="0"/>
              </a:rPr>
              <a:t>not_study</a:t>
            </a:r>
            <a:endParaRPr lang="en-GB" sz="2400" dirty="0" smtClean="0">
              <a:solidFill>
                <a:schemeClr val="tx1"/>
              </a:solidFill>
              <a:latin typeface="Times New Roman" pitchFamily="18" charset="0"/>
              <a:cs typeface="Times New Roman" pitchFamily="18" charset="0"/>
            </a:endParaRPr>
          </a:p>
          <a:p>
            <a:pPr marL="914400" lvl="1" indent="-514350">
              <a:spcBef>
                <a:spcPct val="20000"/>
              </a:spcBef>
              <a:buFont typeface="+mj-lt"/>
              <a:buAutoNum type="arabicPeriod"/>
            </a:pPr>
            <a:r>
              <a:rPr lang="en-GB" sz="2400" dirty="0" err="1" smtClean="0">
                <a:solidFill>
                  <a:schemeClr val="tx1"/>
                </a:solidFill>
                <a:latin typeface="Times New Roman" pitchFamily="18" charset="0"/>
                <a:cs typeface="Times New Roman" pitchFamily="18" charset="0"/>
              </a:rPr>
              <a:t>stay_home</a:t>
            </a:r>
            <a:r>
              <a:rPr lang="en-GB" sz="2400" dirty="0" smtClean="0">
                <a:solidFill>
                  <a:schemeClr val="tx1"/>
                </a:solidFill>
                <a:latin typeface="Times New Roman" pitchFamily="18" charset="0"/>
                <a:cs typeface="Times New Roman" pitchFamily="18" charset="0"/>
              </a:rPr>
              <a:t> → study</a:t>
            </a:r>
          </a:p>
          <a:p>
            <a:pPr marL="914400" lvl="1" indent="-514350">
              <a:spcBef>
                <a:spcPct val="20000"/>
              </a:spcBef>
              <a:buFont typeface="+mj-lt"/>
              <a:buAutoNum type="arabicPeriod"/>
            </a:pPr>
            <a:r>
              <a:rPr lang="en-GB" sz="2400" dirty="0" err="1" smtClean="0">
                <a:solidFill>
                  <a:schemeClr val="tx1"/>
                </a:solidFill>
                <a:latin typeface="Times New Roman" pitchFamily="18" charset="0"/>
                <a:cs typeface="Times New Roman" pitchFamily="18" charset="0"/>
              </a:rPr>
              <a:t>awful_weather</a:t>
            </a:r>
            <a:r>
              <a:rPr lang="en-GB" sz="2400" dirty="0" smtClean="0">
                <a:solidFill>
                  <a:schemeClr val="tx1"/>
                </a:solidFill>
                <a:latin typeface="Times New Roman" pitchFamily="18" charset="0"/>
                <a:cs typeface="Times New Roman" pitchFamily="18" charset="0"/>
              </a:rPr>
              <a:t> → </a:t>
            </a:r>
            <a:r>
              <a:rPr lang="en-GB" sz="2400" dirty="0" err="1" smtClean="0">
                <a:solidFill>
                  <a:schemeClr val="tx1"/>
                </a:solidFill>
                <a:latin typeface="Times New Roman" pitchFamily="18" charset="0"/>
                <a:cs typeface="Times New Roman" pitchFamily="18" charset="0"/>
              </a:rPr>
              <a:t>stay_home</a:t>
            </a:r>
            <a:endParaRPr lang="en-GB" sz="2400" dirty="0">
              <a:solidFill>
                <a:schemeClr val="tx1"/>
              </a:solidFill>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Forward and Backward Reasoning</a:t>
            </a:r>
            <a:endParaRPr lang="en-GB" sz="3600" dirty="0"/>
          </a:p>
        </p:txBody>
      </p:sp>
      <p:sp>
        <p:nvSpPr>
          <p:cNvPr id="3" name="Content Placeholder 2"/>
          <p:cNvSpPr>
            <a:spLocks noGrp="1"/>
          </p:cNvSpPr>
          <p:nvPr>
            <p:ph idx="1"/>
          </p:nvPr>
        </p:nvSpPr>
        <p:spPr/>
        <p:txBody>
          <a:bodyPr>
            <a:normAutofit/>
          </a:bodyPr>
          <a:lstStyle/>
          <a:p>
            <a:r>
              <a:rPr lang="en-GB" sz="2400" dirty="0" smtClean="0">
                <a:latin typeface="Times New Roman" pitchFamily="18" charset="0"/>
                <a:cs typeface="Times New Roman" pitchFamily="18" charset="0"/>
              </a:rPr>
              <a:t>Forward </a:t>
            </a:r>
            <a:r>
              <a:rPr lang="en-GB" sz="2400" dirty="0">
                <a:latin typeface="Times New Roman" pitchFamily="18" charset="0"/>
                <a:cs typeface="Times New Roman" pitchFamily="18" charset="0"/>
              </a:rPr>
              <a:t>reasoning</a:t>
            </a:r>
          </a:p>
          <a:p>
            <a:pPr lvl="1">
              <a:buFont typeface="Wingdings" pitchFamily="2" charset="2"/>
              <a:buChar char="Ø"/>
            </a:pPr>
            <a:r>
              <a:rPr lang="en-GB" sz="2400" dirty="0" smtClean="0">
                <a:latin typeface="Times New Roman" pitchFamily="18" charset="0"/>
                <a:cs typeface="Times New Roman" pitchFamily="18" charset="0"/>
              </a:rPr>
              <a:t>  Facts </a:t>
            </a:r>
            <a:r>
              <a:rPr lang="en-GB" sz="2400" dirty="0">
                <a:latin typeface="Times New Roman" pitchFamily="18" charset="0"/>
                <a:cs typeface="Times New Roman" pitchFamily="18" charset="0"/>
              </a:rPr>
              <a:t>are given. What is the conclusion?</a:t>
            </a:r>
          </a:p>
          <a:p>
            <a:pPr lvl="2"/>
            <a:r>
              <a:rPr lang="en-GB" dirty="0">
                <a:latin typeface="Times New Roman" pitchFamily="18" charset="0"/>
                <a:cs typeface="Times New Roman" pitchFamily="18" charset="0"/>
              </a:rPr>
              <a:t>A set of known facts is given (in WM); apply rules </a:t>
            </a:r>
            <a:r>
              <a:rPr lang="en-GB" dirty="0" smtClean="0">
                <a:latin typeface="Times New Roman" pitchFamily="18" charset="0"/>
                <a:cs typeface="Times New Roman" pitchFamily="18" charset="0"/>
              </a:rPr>
              <a:t>to derive </a:t>
            </a:r>
            <a:r>
              <a:rPr lang="en-GB" dirty="0">
                <a:latin typeface="Times New Roman" pitchFamily="18" charset="0"/>
                <a:cs typeface="Times New Roman" pitchFamily="18" charset="0"/>
              </a:rPr>
              <a:t>new facts as conclusions (forward chaining </a:t>
            </a:r>
            <a:r>
              <a:rPr lang="en-GB" dirty="0" smtClean="0">
                <a:latin typeface="Times New Roman" pitchFamily="18" charset="0"/>
                <a:cs typeface="Times New Roman" pitchFamily="18" charset="0"/>
              </a:rPr>
              <a:t>of rules</a:t>
            </a:r>
            <a:r>
              <a:rPr lang="en-GB" dirty="0">
                <a:latin typeface="Times New Roman" pitchFamily="18" charset="0"/>
                <a:cs typeface="Times New Roman" pitchFamily="18" charset="0"/>
              </a:rPr>
              <a:t>) until you come up with a requested final goal fact.</a:t>
            </a:r>
          </a:p>
          <a:p>
            <a:r>
              <a:rPr lang="en-GB" sz="2400" dirty="0" smtClean="0">
                <a:latin typeface="Times New Roman" pitchFamily="18" charset="0"/>
                <a:cs typeface="Times New Roman" pitchFamily="18" charset="0"/>
              </a:rPr>
              <a:t>Backward </a:t>
            </a:r>
            <a:r>
              <a:rPr lang="en-GB" sz="2400" dirty="0">
                <a:latin typeface="Times New Roman" pitchFamily="18" charset="0"/>
                <a:cs typeface="Times New Roman" pitchFamily="18" charset="0"/>
              </a:rPr>
              <a:t>reasoning</a:t>
            </a:r>
          </a:p>
          <a:p>
            <a:pPr lvl="1">
              <a:buFont typeface="Wingdings" pitchFamily="2" charset="2"/>
              <a:buChar char="Ø"/>
            </a:pPr>
            <a:r>
              <a:rPr lang="en-GB" sz="2400" dirty="0" smtClean="0">
                <a:latin typeface="Times New Roman" pitchFamily="18" charset="0"/>
                <a:cs typeface="Times New Roman" pitchFamily="18" charset="0"/>
              </a:rPr>
              <a:t>Hypothesis </a:t>
            </a:r>
            <a:r>
              <a:rPr lang="en-GB" sz="2400" dirty="0">
                <a:latin typeface="Times New Roman" pitchFamily="18" charset="0"/>
                <a:cs typeface="Times New Roman" pitchFamily="18" charset="0"/>
              </a:rPr>
              <a:t>(goal) is given. Is it supported by facts?</a:t>
            </a:r>
          </a:p>
          <a:p>
            <a:pPr lvl="2"/>
            <a:r>
              <a:rPr lang="en-GB" dirty="0">
                <a:latin typeface="Times New Roman" pitchFamily="18" charset="0"/>
                <a:cs typeface="Times New Roman" pitchFamily="18" charset="0"/>
              </a:rPr>
              <a:t>A hypothesis (goal fact) is given; try to derive it based </a:t>
            </a:r>
            <a:r>
              <a:rPr lang="en-GB" dirty="0" smtClean="0">
                <a:latin typeface="Times New Roman" pitchFamily="18" charset="0"/>
                <a:cs typeface="Times New Roman" pitchFamily="18" charset="0"/>
              </a:rPr>
              <a:t>on a </a:t>
            </a:r>
            <a:r>
              <a:rPr lang="en-GB" dirty="0">
                <a:latin typeface="Times New Roman" pitchFamily="18" charset="0"/>
                <a:cs typeface="Times New Roman" pitchFamily="18" charset="0"/>
              </a:rPr>
              <a:t>set of given initial facts using sub-goals (</a:t>
            </a:r>
            <a:r>
              <a:rPr lang="en-GB" dirty="0" smtClean="0">
                <a:latin typeface="Times New Roman" pitchFamily="18" charset="0"/>
                <a:cs typeface="Times New Roman" pitchFamily="18" charset="0"/>
              </a:rPr>
              <a:t>backward chaining </a:t>
            </a:r>
            <a:r>
              <a:rPr lang="en-GB" dirty="0">
                <a:latin typeface="Times New Roman" pitchFamily="18" charset="0"/>
                <a:cs typeface="Times New Roman" pitchFamily="18" charset="0"/>
              </a:rPr>
              <a:t>of rules) until goal is grounded in initial facts.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Forward and Backward Reasoning</a:t>
            </a:r>
            <a:endParaRPr lang="en-US" sz="3600" dirty="0"/>
          </a:p>
        </p:txBody>
      </p:sp>
      <p:pic>
        <p:nvPicPr>
          <p:cNvPr id="2050" name="Picture 2"/>
          <p:cNvPicPr>
            <a:picLocks noGrp="1" noChangeAspect="1" noChangeArrowheads="1"/>
          </p:cNvPicPr>
          <p:nvPr>
            <p:ph idx="1"/>
          </p:nvPr>
        </p:nvPicPr>
        <p:blipFill>
          <a:blip r:embed="rId3"/>
          <a:srcRect l="46539" t="26209" r="31697" b="53260"/>
          <a:stretch>
            <a:fillRect/>
          </a:stretch>
        </p:blipFill>
        <p:spPr bwMode="auto">
          <a:xfrm>
            <a:off x="214282" y="1643050"/>
            <a:ext cx="5357850" cy="4214842"/>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l="76396" t="26209" r="9736" b="53260"/>
          <a:stretch>
            <a:fillRect/>
          </a:stretch>
        </p:blipFill>
        <p:spPr bwMode="auto">
          <a:xfrm>
            <a:off x="5643570" y="1500174"/>
            <a:ext cx="3286148" cy="42672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Forward and Backward Reasoning</a:t>
            </a:r>
            <a:endParaRPr lang="en-US" sz="3600" dirty="0"/>
          </a:p>
        </p:txBody>
      </p:sp>
      <p:pic>
        <p:nvPicPr>
          <p:cNvPr id="4" name="Picture 2"/>
          <p:cNvPicPr>
            <a:picLocks noGrp="1" noChangeAspect="1" noChangeArrowheads="1"/>
          </p:cNvPicPr>
          <p:nvPr>
            <p:ph idx="1"/>
          </p:nvPr>
        </p:nvPicPr>
        <p:blipFill>
          <a:blip r:embed="rId3"/>
          <a:srcRect l="48409" t="58317" r="7371" b="22207"/>
          <a:stretch>
            <a:fillRect/>
          </a:stretch>
        </p:blipFill>
        <p:spPr bwMode="auto">
          <a:xfrm>
            <a:off x="304800" y="1905000"/>
            <a:ext cx="8559800" cy="3505200"/>
          </a:xfrm>
          <a:prstGeom prst="rect">
            <a:avLst/>
          </a:prstGeom>
          <a:noFill/>
          <a:ln w="9525">
            <a:noFill/>
            <a:miter lim="800000"/>
            <a:headEnd/>
            <a:tailEnd/>
          </a:ln>
          <a:effectLst/>
        </p:spPr>
      </p:pic>
      <p:sp>
        <p:nvSpPr>
          <p:cNvPr id="5" name="Rectangle 4"/>
          <p:cNvSpPr/>
          <p:nvPr/>
        </p:nvSpPr>
        <p:spPr>
          <a:xfrm>
            <a:off x="6477000" y="5410200"/>
            <a:ext cx="1600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Done!</a:t>
            </a:r>
            <a:endParaRPr lang="en-US"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3"/>
          <a:srcRect l="74202" t="55271" r="5113" b="40881"/>
          <a:stretch>
            <a:fillRect/>
          </a:stretch>
        </p:blipFill>
        <p:spPr bwMode="auto">
          <a:xfrm>
            <a:off x="1752600" y="304800"/>
            <a:ext cx="5897880" cy="838200"/>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l="74202" t="59889" r="5113" b="20870"/>
          <a:stretch>
            <a:fillRect/>
          </a:stretch>
        </p:blipFill>
        <p:spPr bwMode="auto">
          <a:xfrm>
            <a:off x="685800" y="1447800"/>
            <a:ext cx="7208520" cy="45720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smtClean="0"/>
              <a:t>Case Based Reasoning</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mtClean="0"/>
              <a:t>Faced this situation before?</a:t>
            </a:r>
          </a:p>
        </p:txBody>
      </p:sp>
      <p:sp>
        <p:nvSpPr>
          <p:cNvPr id="3075" name="Rectangle 3"/>
          <p:cNvSpPr>
            <a:spLocks noGrp="1" noChangeArrowheads="1"/>
          </p:cNvSpPr>
          <p:nvPr>
            <p:ph type="body" idx="1"/>
          </p:nvPr>
        </p:nvSpPr>
        <p:spPr/>
        <p:txBody>
          <a:bodyPr/>
          <a:lstStyle/>
          <a:p>
            <a:pPr eaLnBrk="1" hangingPunct="1"/>
            <a:r>
              <a:rPr lang="en-US" sz="2800" smtClean="0">
                <a:latin typeface="Times New Roman" pitchFamily="18" charset="0"/>
                <a:cs typeface="Times New Roman" pitchFamily="18" charset="0"/>
              </a:rPr>
              <a:t>Oops the car stopped. </a:t>
            </a:r>
          </a:p>
          <a:p>
            <a:pPr lvl="1" eaLnBrk="1" hangingPunct="1"/>
            <a:r>
              <a:rPr lang="en-US" sz="2400" smtClean="0">
                <a:latin typeface="Times New Roman" pitchFamily="18" charset="0"/>
                <a:cs typeface="Times New Roman" pitchFamily="18" charset="0"/>
              </a:rPr>
              <a:t>What could have gone wrong?</a:t>
            </a:r>
          </a:p>
          <a:p>
            <a:pPr eaLnBrk="1" hangingPunct="1"/>
            <a:r>
              <a:rPr lang="en-US" sz="2800" smtClean="0">
                <a:latin typeface="Times New Roman" pitchFamily="18" charset="0"/>
                <a:cs typeface="Times New Roman" pitchFamily="18" charset="0"/>
              </a:rPr>
              <a:t>Aah.. Last time it happened, there was no petrol. </a:t>
            </a:r>
          </a:p>
          <a:p>
            <a:pPr lvl="1" eaLnBrk="1" hangingPunct="1"/>
            <a:r>
              <a:rPr lang="en-US" sz="2400" smtClean="0">
                <a:latin typeface="Times New Roman" pitchFamily="18" charset="0"/>
                <a:cs typeface="Times New Roman" pitchFamily="18" charset="0"/>
              </a:rPr>
              <a:t>Is there petrol?</a:t>
            </a:r>
          </a:p>
          <a:p>
            <a:pPr lvl="2" eaLnBrk="1" hangingPunct="1"/>
            <a:r>
              <a:rPr lang="en-US" sz="2000" smtClean="0">
                <a:latin typeface="Times New Roman" pitchFamily="18" charset="0"/>
                <a:cs typeface="Times New Roman" pitchFamily="18" charset="0"/>
              </a:rPr>
              <a:t>Yes. </a:t>
            </a:r>
          </a:p>
          <a:p>
            <a:pPr lvl="1" eaLnBrk="1" hangingPunct="1"/>
            <a:r>
              <a:rPr lang="en-US" sz="2400" smtClean="0">
                <a:latin typeface="Times New Roman" pitchFamily="18" charset="0"/>
                <a:cs typeface="Times New Roman" pitchFamily="18" charset="0"/>
              </a:rPr>
              <a:t>Oh but wait I remember the tyre was punctured</a:t>
            </a:r>
          </a:p>
          <a:p>
            <a:pPr eaLnBrk="1" hangingPunct="1"/>
            <a:r>
              <a:rPr lang="en-US" sz="2800" smtClean="0">
                <a:latin typeface="Times New Roman" pitchFamily="18" charset="0"/>
                <a:cs typeface="Times New Roman" pitchFamily="18" charset="0"/>
              </a:rPr>
              <a:t>This is the normal thought process of a human when faced with a problem which is similar to a problem he/she had faced before.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mtClean="0"/>
              <a:t>How do we solve problems? </a:t>
            </a:r>
          </a:p>
        </p:txBody>
      </p:sp>
      <p:sp>
        <p:nvSpPr>
          <p:cNvPr id="4099" name="Rectangle 3"/>
          <p:cNvSpPr>
            <a:spLocks noGrp="1" noChangeArrowheads="1"/>
          </p:cNvSpPr>
          <p:nvPr>
            <p:ph type="body" idx="1"/>
          </p:nvPr>
        </p:nvSpPr>
        <p:spPr>
          <a:xfrm>
            <a:off x="395288" y="1484313"/>
            <a:ext cx="8153400" cy="4897437"/>
          </a:xfrm>
        </p:spPr>
        <p:txBody>
          <a:bodyPr/>
          <a:lstStyle/>
          <a:p>
            <a:pPr eaLnBrk="1" hangingPunct="1"/>
            <a:r>
              <a:rPr lang="en-GB" sz="2400" smtClean="0">
                <a:latin typeface="Times New Roman" pitchFamily="18" charset="0"/>
                <a:cs typeface="Times New Roman" pitchFamily="18" charset="0"/>
              </a:rPr>
              <a:t>By knowing the steps to apply </a:t>
            </a:r>
          </a:p>
          <a:p>
            <a:pPr lvl="1" eaLnBrk="1" hangingPunct="1"/>
            <a:r>
              <a:rPr lang="en-GB" sz="2400" smtClean="0">
                <a:latin typeface="Times New Roman" pitchFamily="18" charset="0"/>
                <a:cs typeface="Times New Roman" pitchFamily="18" charset="0"/>
              </a:rPr>
              <a:t>from symptoms to a plausible diagnosis</a:t>
            </a:r>
          </a:p>
          <a:p>
            <a:pPr eaLnBrk="1" hangingPunct="1">
              <a:spcBef>
                <a:spcPct val="40000"/>
              </a:spcBef>
            </a:pPr>
            <a:r>
              <a:rPr lang="en-GB" sz="2400" smtClean="0">
                <a:latin typeface="Times New Roman" pitchFamily="18" charset="0"/>
                <a:cs typeface="Times New Roman" pitchFamily="18" charset="0"/>
              </a:rPr>
              <a:t>But not always applying causal knowledge</a:t>
            </a:r>
          </a:p>
          <a:p>
            <a:pPr eaLnBrk="1" hangingPunct="1"/>
            <a:endParaRPr lang="en-GB" sz="2400" smtClean="0">
              <a:latin typeface="Times New Roman" pitchFamily="18" charset="0"/>
              <a:cs typeface="Times New Roman" pitchFamily="18" charset="0"/>
            </a:endParaRPr>
          </a:p>
          <a:p>
            <a:pPr eaLnBrk="1" hangingPunct="1"/>
            <a:r>
              <a:rPr lang="en-GB" sz="2400" smtClean="0">
                <a:latin typeface="Times New Roman" pitchFamily="18" charset="0"/>
                <a:cs typeface="Times New Roman" pitchFamily="18" charset="0"/>
              </a:rPr>
              <a:t>How does an expert solve problems?</a:t>
            </a:r>
          </a:p>
          <a:p>
            <a:pPr lvl="1" eaLnBrk="1" hangingPunct="1"/>
            <a:r>
              <a:rPr lang="en-GB" sz="2400" smtClean="0">
                <a:latin typeface="Times New Roman" pitchFamily="18" charset="0"/>
                <a:cs typeface="Times New Roman" pitchFamily="18" charset="0"/>
              </a:rPr>
              <a:t>uses same “book learning” as a novice</a:t>
            </a:r>
          </a:p>
          <a:p>
            <a:pPr lvl="1" eaLnBrk="1" hangingPunct="1"/>
            <a:r>
              <a:rPr lang="en-GB" sz="2400" smtClean="0">
                <a:latin typeface="Times New Roman" pitchFamily="18" charset="0"/>
                <a:cs typeface="Times New Roman" pitchFamily="18" charset="0"/>
              </a:rPr>
              <a:t>but quickly selects the right knowledge to apply</a:t>
            </a:r>
          </a:p>
          <a:p>
            <a:pPr eaLnBrk="1" hangingPunct="1"/>
            <a:r>
              <a:rPr lang="en-GB" sz="2400" smtClean="0">
                <a:latin typeface="Times New Roman" pitchFamily="18" charset="0"/>
                <a:cs typeface="Times New Roman" pitchFamily="18" charset="0"/>
              </a:rPr>
              <a:t>Heuristic knowledge (“rules of thumb”)</a:t>
            </a:r>
          </a:p>
          <a:p>
            <a:pPr lvl="1" eaLnBrk="1" hangingPunct="1"/>
            <a:r>
              <a:rPr lang="en-GB" sz="2400" smtClean="0">
                <a:latin typeface="Times New Roman" pitchFamily="18" charset="0"/>
                <a:cs typeface="Times New Roman" pitchFamily="18" charset="0"/>
              </a:rPr>
              <a:t>“I don’t know why this works but it does and so I’ll use it again!”</a:t>
            </a:r>
          </a:p>
          <a:p>
            <a:pPr lvl="1" eaLnBrk="1" hangingPunct="1"/>
            <a:r>
              <a:rPr lang="en-GB" sz="2400" smtClean="0">
                <a:latin typeface="Times New Roman" pitchFamily="18" charset="0"/>
                <a:cs typeface="Times New Roman" pitchFamily="18" charset="0"/>
              </a:rPr>
              <a:t>difficult to elicit</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So what?</a:t>
            </a:r>
          </a:p>
        </p:txBody>
      </p:sp>
      <p:sp>
        <p:nvSpPr>
          <p:cNvPr id="6147" name="Rectangle 3"/>
          <p:cNvSpPr>
            <a:spLocks noGrp="1" noChangeArrowheads="1"/>
          </p:cNvSpPr>
          <p:nvPr>
            <p:ph type="body" idx="1"/>
          </p:nvPr>
        </p:nvSpPr>
        <p:spPr/>
        <p:txBody>
          <a:bodyPr/>
          <a:lstStyle/>
          <a:p>
            <a:pPr eaLnBrk="1" hangingPunct="1">
              <a:defRPr/>
            </a:pPr>
            <a:r>
              <a:rPr lang="en-US" sz="2400" dirty="0" smtClean="0">
                <a:latin typeface="Times New Roman" pitchFamily="18" charset="0"/>
                <a:cs typeface="Times New Roman" pitchFamily="18" charset="0"/>
              </a:rPr>
              <a:t>Reuse the solution experience when faced with a similar problem.</a:t>
            </a:r>
          </a:p>
          <a:p>
            <a:pPr eaLnBrk="1" hangingPunct="1">
              <a:spcBef>
                <a:spcPct val="50000"/>
              </a:spcBef>
              <a:defRPr/>
            </a:pPr>
            <a:r>
              <a:rPr lang="en-GB" sz="2400" dirty="0" smtClean="0">
                <a:latin typeface="Times New Roman" pitchFamily="18" charset="0"/>
                <a:cs typeface="Times New Roman" pitchFamily="18" charset="0"/>
              </a:rPr>
              <a:t>This is Case Based Reasoning (CBR)!</a:t>
            </a:r>
          </a:p>
          <a:p>
            <a:pPr lvl="1" eaLnBrk="1" hangingPunct="1">
              <a:defRPr/>
            </a:pPr>
            <a:r>
              <a:rPr lang="en-GB" sz="2400" dirty="0" smtClean="0">
                <a:latin typeface="Times New Roman" pitchFamily="18" charset="0"/>
                <a:ea typeface="+mn-ea"/>
                <a:cs typeface="Times New Roman" pitchFamily="18" charset="0"/>
              </a:rPr>
              <a:t>memory-based problem-solving</a:t>
            </a:r>
          </a:p>
          <a:p>
            <a:pPr lvl="1" eaLnBrk="1" hangingPunct="1">
              <a:defRPr/>
            </a:pPr>
            <a:r>
              <a:rPr lang="en-GB" sz="2400" dirty="0" smtClean="0">
                <a:latin typeface="Times New Roman" pitchFamily="18" charset="0"/>
                <a:ea typeface="+mn-ea"/>
                <a:cs typeface="Times New Roman" pitchFamily="18" charset="0"/>
              </a:rPr>
              <a:t>re-using past experiences</a:t>
            </a:r>
          </a:p>
          <a:p>
            <a:pPr eaLnBrk="1" hangingPunct="1">
              <a:spcBef>
                <a:spcPct val="50000"/>
              </a:spcBef>
              <a:defRPr/>
            </a:pPr>
            <a:r>
              <a:rPr lang="en-GB" sz="2400" dirty="0" smtClean="0">
                <a:latin typeface="Times New Roman" pitchFamily="18" charset="0"/>
                <a:cs typeface="Times New Roman" pitchFamily="18" charset="0"/>
              </a:rPr>
              <a:t>Experts often find it easier to relate stories about past cases than to formulate rules</a:t>
            </a:r>
            <a:endParaRPr lang="en-US" sz="2400" dirty="0" smtClean="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r>
              <a:rPr lang="en-US"/>
              <a:t>2-</a:t>
            </a:r>
            <a:fld id="{BA23062C-FCF9-4D19-8191-8CD699CCA028}" type="slidenum">
              <a:rPr lang="en-US"/>
              <a:pPr>
                <a:defRPr/>
              </a:pPr>
              <a:t>4</a:t>
            </a:fld>
            <a:endParaRPr lang="en-US"/>
          </a:p>
        </p:txBody>
      </p:sp>
      <p:sp>
        <p:nvSpPr>
          <p:cNvPr id="12291" name="Rectangle 2"/>
          <p:cNvSpPr>
            <a:spLocks noGrp="1" noChangeArrowheads="1"/>
          </p:cNvSpPr>
          <p:nvPr>
            <p:ph type="title"/>
          </p:nvPr>
        </p:nvSpPr>
        <p:spPr/>
        <p:txBody>
          <a:bodyPr>
            <a:normAutofit/>
          </a:bodyPr>
          <a:lstStyle/>
          <a:p>
            <a:pPr eaLnBrk="1" hangingPunct="1"/>
            <a:r>
              <a:rPr lang="en-US" dirty="0" smtClean="0"/>
              <a:t>Human reasoning</a:t>
            </a:r>
          </a:p>
        </p:txBody>
      </p:sp>
      <p:sp>
        <p:nvSpPr>
          <p:cNvPr id="12292" name="Rectangle 3"/>
          <p:cNvSpPr>
            <a:spLocks noGrp="1" noChangeArrowheads="1"/>
          </p:cNvSpPr>
          <p:nvPr>
            <p:ph type="body" idx="1"/>
          </p:nvPr>
        </p:nvSpPr>
        <p:spPr>
          <a:xfrm>
            <a:off x="214282" y="1600200"/>
            <a:ext cx="8715436" cy="4525963"/>
          </a:xfrm>
        </p:spPr>
        <p:txBody>
          <a:bodyPr>
            <a:normAutofit/>
          </a:bodyPr>
          <a:lstStyle/>
          <a:p>
            <a:pPr eaLnBrk="1" hangingPunct="1">
              <a:buFont typeface="Wingdings" pitchFamily="2" charset="2"/>
              <a:buNone/>
            </a:pPr>
            <a:r>
              <a:rPr lang="en-US" sz="2800" dirty="0" smtClean="0">
                <a:latin typeface="Times New Roman" pitchFamily="18" charset="0"/>
                <a:cs typeface="Times New Roman" pitchFamily="18" charset="0"/>
              </a:rPr>
              <a:t>Humans reason in a variety of ways:</a:t>
            </a:r>
          </a:p>
          <a:p>
            <a:pPr eaLnBrk="1" hangingPunct="1"/>
            <a:r>
              <a:rPr lang="en-US" sz="2800" b="1" i="1" dirty="0" smtClean="0">
                <a:latin typeface="Times New Roman" pitchFamily="18" charset="0"/>
                <a:cs typeface="Times New Roman" pitchFamily="18" charset="0"/>
              </a:rPr>
              <a:t>Reasoning by analogy</a:t>
            </a:r>
            <a:r>
              <a:rPr lang="en-US" sz="2800" dirty="0" smtClean="0">
                <a:latin typeface="Times New Roman" pitchFamily="18" charset="0"/>
                <a:cs typeface="Times New Roman" pitchFamily="18" charset="0"/>
              </a:rPr>
              <a:t>:  relating one concept to another</a:t>
            </a:r>
          </a:p>
          <a:p>
            <a:pPr eaLnBrk="1" hangingPunct="1"/>
            <a:r>
              <a:rPr lang="en-US" sz="2800" b="1" i="1" dirty="0" smtClean="0">
                <a:latin typeface="Times New Roman" pitchFamily="18" charset="0"/>
                <a:cs typeface="Times New Roman" pitchFamily="18" charset="0"/>
              </a:rPr>
              <a:t>Formal reasoning</a:t>
            </a:r>
            <a:r>
              <a:rPr lang="en-US" sz="2800" dirty="0" smtClean="0">
                <a:latin typeface="Times New Roman" pitchFamily="18" charset="0"/>
                <a:cs typeface="Times New Roman" pitchFamily="18" charset="0"/>
              </a:rPr>
              <a:t>: using deductive or inductive methods</a:t>
            </a:r>
          </a:p>
          <a:p>
            <a:pPr eaLnBrk="1" hangingPunct="1"/>
            <a:r>
              <a:rPr lang="en-US" sz="2800" b="1" i="1" dirty="0" smtClean="0">
                <a:latin typeface="Times New Roman" pitchFamily="18" charset="0"/>
                <a:cs typeface="Times New Roman" pitchFamily="18" charset="0"/>
              </a:rPr>
              <a:t>Case-based reasoning</a:t>
            </a:r>
            <a:r>
              <a:rPr lang="en-US" sz="2800" dirty="0" smtClean="0">
                <a:latin typeface="Times New Roman" pitchFamily="18" charset="0"/>
                <a:cs typeface="Times New Roman" pitchFamily="18" charset="0"/>
              </a:rPr>
              <a:t>:  reasoning from relevant past cases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What’s CBR?</a:t>
            </a:r>
            <a:endParaRPr lang="en-AU" smtClean="0"/>
          </a:p>
        </p:txBody>
      </p:sp>
      <p:sp>
        <p:nvSpPr>
          <p:cNvPr id="7171" name="Rectangle 3"/>
          <p:cNvSpPr>
            <a:spLocks noGrp="1" noChangeArrowheads="1"/>
          </p:cNvSpPr>
          <p:nvPr>
            <p:ph type="body" idx="1"/>
          </p:nvPr>
        </p:nvSpPr>
        <p:spPr>
          <a:xfrm>
            <a:off x="457200" y="1600200"/>
            <a:ext cx="8229600" cy="4924425"/>
          </a:xfrm>
        </p:spPr>
        <p:txBody>
          <a:bodyPr>
            <a:normAutofit lnSpcReduction="10000"/>
          </a:bodyPr>
          <a:lstStyle/>
          <a:p>
            <a:pPr eaLnBrk="1" hangingPunct="1">
              <a:lnSpc>
                <a:spcPct val="90000"/>
              </a:lnSpc>
              <a:defRPr/>
            </a:pPr>
            <a:r>
              <a:rPr lang="en-US" sz="2400" dirty="0" smtClean="0">
                <a:latin typeface="Times New Roman" pitchFamily="18" charset="0"/>
                <a:cs typeface="Times New Roman" pitchFamily="18" charset="0"/>
              </a:rPr>
              <a:t>To solve a new problem by remembering a previous similar situation and by reusing information and knowledge of that situation</a:t>
            </a:r>
          </a:p>
          <a:p>
            <a:pPr eaLnBrk="1" hangingPunct="1">
              <a:lnSpc>
                <a:spcPct val="90000"/>
              </a:lnSpc>
              <a:defRPr/>
            </a:pPr>
            <a:r>
              <a:rPr lang="en-GB" sz="2400" dirty="0" smtClean="0">
                <a:latin typeface="Times New Roman" pitchFamily="18" charset="0"/>
                <a:cs typeface="Times New Roman" pitchFamily="18" charset="0"/>
              </a:rPr>
              <a:t>Ex: Medicine</a:t>
            </a:r>
          </a:p>
          <a:p>
            <a:pPr lvl="1" eaLnBrk="1" hangingPunct="1">
              <a:lnSpc>
                <a:spcPct val="90000"/>
              </a:lnSpc>
              <a:defRPr/>
            </a:pPr>
            <a:r>
              <a:rPr lang="en-GB" sz="2400" dirty="0" smtClean="0">
                <a:latin typeface="Times New Roman" pitchFamily="18" charset="0"/>
                <a:ea typeface="+mn-ea"/>
                <a:cs typeface="Times New Roman" pitchFamily="18" charset="0"/>
              </a:rPr>
              <a:t>doctor remembers previous patients especially for rare combinations of symptoms</a:t>
            </a:r>
          </a:p>
          <a:p>
            <a:pPr eaLnBrk="1" hangingPunct="1">
              <a:lnSpc>
                <a:spcPct val="90000"/>
              </a:lnSpc>
              <a:defRPr/>
            </a:pPr>
            <a:r>
              <a:rPr lang="en-GB" sz="2400" dirty="0" smtClean="0">
                <a:latin typeface="Times New Roman" pitchFamily="18" charset="0"/>
                <a:cs typeface="Times New Roman" pitchFamily="18" charset="0"/>
              </a:rPr>
              <a:t>Ex: Law</a:t>
            </a:r>
          </a:p>
          <a:p>
            <a:pPr lvl="1" eaLnBrk="1" hangingPunct="1">
              <a:lnSpc>
                <a:spcPct val="90000"/>
              </a:lnSpc>
              <a:defRPr/>
            </a:pPr>
            <a:r>
              <a:rPr lang="en-GB" sz="2400" dirty="0" smtClean="0">
                <a:latin typeface="Times New Roman" pitchFamily="18" charset="0"/>
                <a:ea typeface="+mn-ea"/>
                <a:cs typeface="Times New Roman" pitchFamily="18" charset="0"/>
              </a:rPr>
              <a:t>English/US law depends on precedence</a:t>
            </a:r>
          </a:p>
          <a:p>
            <a:pPr lvl="1" eaLnBrk="1" hangingPunct="1">
              <a:lnSpc>
                <a:spcPct val="90000"/>
              </a:lnSpc>
              <a:defRPr/>
            </a:pPr>
            <a:r>
              <a:rPr lang="en-GB" sz="2400" dirty="0" smtClean="0">
                <a:latin typeface="Times New Roman" pitchFamily="18" charset="0"/>
                <a:ea typeface="+mn-ea"/>
                <a:cs typeface="Times New Roman" pitchFamily="18" charset="0"/>
              </a:rPr>
              <a:t>case histories are consulted</a:t>
            </a:r>
          </a:p>
          <a:p>
            <a:pPr eaLnBrk="1" hangingPunct="1">
              <a:lnSpc>
                <a:spcPct val="90000"/>
              </a:lnSpc>
              <a:defRPr/>
            </a:pPr>
            <a:r>
              <a:rPr lang="en-GB" sz="2400" dirty="0" smtClean="0">
                <a:latin typeface="Times New Roman" pitchFamily="18" charset="0"/>
                <a:cs typeface="Times New Roman" pitchFamily="18" charset="0"/>
              </a:rPr>
              <a:t>Ex: Management</a:t>
            </a:r>
          </a:p>
          <a:p>
            <a:pPr lvl="1" eaLnBrk="1" hangingPunct="1">
              <a:lnSpc>
                <a:spcPct val="90000"/>
              </a:lnSpc>
              <a:defRPr/>
            </a:pPr>
            <a:r>
              <a:rPr lang="en-GB" sz="2400" dirty="0" smtClean="0">
                <a:latin typeface="Times New Roman" pitchFamily="18" charset="0"/>
                <a:ea typeface="+mn-ea"/>
                <a:cs typeface="Times New Roman" pitchFamily="18" charset="0"/>
              </a:rPr>
              <a:t>decisions are often based on past rulings</a:t>
            </a:r>
          </a:p>
          <a:p>
            <a:pPr eaLnBrk="1" hangingPunct="1">
              <a:lnSpc>
                <a:spcPct val="90000"/>
              </a:lnSpc>
              <a:defRPr/>
            </a:pPr>
            <a:r>
              <a:rPr lang="en-GB" sz="2400" dirty="0" smtClean="0">
                <a:latin typeface="Times New Roman" pitchFamily="18" charset="0"/>
                <a:cs typeface="Times New Roman" pitchFamily="18" charset="0"/>
              </a:rPr>
              <a:t>Ex: Financial</a:t>
            </a:r>
          </a:p>
          <a:p>
            <a:pPr lvl="1" eaLnBrk="1" hangingPunct="1">
              <a:lnSpc>
                <a:spcPct val="90000"/>
              </a:lnSpc>
              <a:defRPr/>
            </a:pPr>
            <a:r>
              <a:rPr lang="en-GB" sz="2400" dirty="0" smtClean="0">
                <a:latin typeface="Times New Roman" pitchFamily="18" charset="0"/>
                <a:ea typeface="+mn-ea"/>
                <a:cs typeface="Times New Roman" pitchFamily="18" charset="0"/>
              </a:rPr>
              <a:t>performance is predicted by past results</a:t>
            </a:r>
            <a:endParaRPr lang="en-US" sz="2400" dirty="0" smtClean="0">
              <a:latin typeface="Times New Roman" pitchFamily="18" charset="0"/>
              <a:ea typeface="+mn-ea"/>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smtClean="0"/>
              <a:t>Definitions of CBR</a:t>
            </a:r>
          </a:p>
        </p:txBody>
      </p:sp>
      <p:sp>
        <p:nvSpPr>
          <p:cNvPr id="7171" name="Rectangle 3"/>
          <p:cNvSpPr>
            <a:spLocks noGrp="1" noChangeArrowheads="1"/>
          </p:cNvSpPr>
          <p:nvPr>
            <p:ph type="body" idx="1"/>
          </p:nvPr>
        </p:nvSpPr>
        <p:spPr>
          <a:xfrm>
            <a:off x="395288" y="1700213"/>
            <a:ext cx="8424862" cy="4572000"/>
          </a:xfrm>
        </p:spPr>
        <p:txBody>
          <a:bodyPr/>
          <a:lstStyle/>
          <a:p>
            <a:pPr eaLnBrk="1" hangingPunct="1">
              <a:lnSpc>
                <a:spcPct val="90000"/>
              </a:lnSpc>
              <a:spcBef>
                <a:spcPct val="40000"/>
              </a:spcBef>
            </a:pPr>
            <a:r>
              <a:rPr lang="en-GB" smtClean="0"/>
              <a:t>Case-based reasoning is […] reasoning by remembering - </a:t>
            </a:r>
            <a:r>
              <a:rPr lang="en-GB" sz="2800" i="1" smtClean="0">
                <a:solidFill>
                  <a:schemeClr val="hlink"/>
                </a:solidFill>
              </a:rPr>
              <a:t>Leake, 1996</a:t>
            </a:r>
            <a:endParaRPr lang="en-GB" smtClean="0"/>
          </a:p>
          <a:p>
            <a:pPr eaLnBrk="1" hangingPunct="1">
              <a:lnSpc>
                <a:spcPct val="90000"/>
              </a:lnSpc>
              <a:spcBef>
                <a:spcPct val="40000"/>
              </a:spcBef>
            </a:pPr>
            <a:r>
              <a:rPr lang="en-GB" smtClean="0"/>
              <a:t>A case-based reasoner solves new problems by adapting solutions that were used to solve old problems - </a:t>
            </a:r>
            <a:r>
              <a:rPr lang="en-GB" sz="2800" i="1" smtClean="0">
                <a:solidFill>
                  <a:schemeClr val="hlink"/>
                </a:solidFill>
              </a:rPr>
              <a:t>Riesbeck &amp; Schank, 1989</a:t>
            </a:r>
            <a:endParaRPr lang="en-GB" smtClean="0"/>
          </a:p>
          <a:p>
            <a:pPr eaLnBrk="1" hangingPunct="1">
              <a:lnSpc>
                <a:spcPct val="90000"/>
              </a:lnSpc>
              <a:spcBef>
                <a:spcPct val="40000"/>
              </a:spcBef>
            </a:pPr>
            <a:r>
              <a:rPr lang="en-GB" smtClean="0"/>
              <a:t>Case-based reasoning is a recent approach to problem solving and learning […] - </a:t>
            </a:r>
            <a:r>
              <a:rPr lang="en-GB" sz="2800" i="1" smtClean="0">
                <a:solidFill>
                  <a:schemeClr val="hlink"/>
                </a:solidFill>
              </a:rPr>
              <a:t>Aamodt &amp; Plaza, 1994</a:t>
            </a:r>
            <a:r>
              <a:rPr lang="en-GB" smtClean="0"/>
              <a:t>    	</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History</a:t>
            </a:r>
            <a:endParaRPr lang="en-AU" smtClean="0"/>
          </a:p>
        </p:txBody>
      </p:sp>
      <p:sp>
        <p:nvSpPr>
          <p:cNvPr id="9219" name="Rectangle 3"/>
          <p:cNvSpPr>
            <a:spLocks noGrp="1" noChangeArrowheads="1"/>
          </p:cNvSpPr>
          <p:nvPr>
            <p:ph type="body" idx="1"/>
          </p:nvPr>
        </p:nvSpPr>
        <p:spPr/>
        <p:txBody>
          <a:bodyPr/>
          <a:lstStyle/>
          <a:p>
            <a:pPr eaLnBrk="1" hangingPunct="1">
              <a:lnSpc>
                <a:spcPct val="90000"/>
              </a:lnSpc>
              <a:defRPr/>
            </a:pPr>
            <a:r>
              <a:rPr lang="en-US" sz="2400" dirty="0" smtClean="0">
                <a:latin typeface="Times New Roman" pitchFamily="18" charset="0"/>
                <a:cs typeface="Times New Roman" pitchFamily="18" charset="0"/>
              </a:rPr>
              <a:t>Roots of CBR is found in the works of Roger Shank on dynamic memory.</a:t>
            </a:r>
          </a:p>
          <a:p>
            <a:pPr eaLnBrk="1" hangingPunct="1">
              <a:lnSpc>
                <a:spcPct val="90000"/>
              </a:lnSpc>
              <a:defRPr/>
            </a:pPr>
            <a:r>
              <a:rPr lang="en-US" sz="2400" dirty="0" smtClean="0">
                <a:latin typeface="Times New Roman" pitchFamily="18" charset="0"/>
                <a:cs typeface="Times New Roman" pitchFamily="18" charset="0"/>
              </a:rPr>
              <a:t>Other trails into the CBR field has come from</a:t>
            </a:r>
          </a:p>
          <a:p>
            <a:pPr lvl="1" eaLnBrk="1" hangingPunct="1">
              <a:lnSpc>
                <a:spcPct val="90000"/>
              </a:lnSpc>
              <a:defRPr/>
            </a:pPr>
            <a:r>
              <a:rPr lang="en-US" sz="2400" dirty="0" smtClean="0">
                <a:latin typeface="Times New Roman" pitchFamily="18" charset="0"/>
                <a:ea typeface="+mn-ea"/>
                <a:cs typeface="Times New Roman" pitchFamily="18" charset="0"/>
              </a:rPr>
              <a:t>Analogical reasoning</a:t>
            </a:r>
          </a:p>
          <a:p>
            <a:pPr lvl="1" eaLnBrk="1" hangingPunct="1">
              <a:lnSpc>
                <a:spcPct val="90000"/>
              </a:lnSpc>
              <a:defRPr/>
            </a:pPr>
            <a:r>
              <a:rPr lang="en-US" sz="2400" dirty="0" smtClean="0">
                <a:latin typeface="Times New Roman" pitchFamily="18" charset="0"/>
                <a:ea typeface="+mn-ea"/>
                <a:cs typeface="Times New Roman" pitchFamily="18" charset="0"/>
              </a:rPr>
              <a:t>Problem solving and experimental learning within philosophy and psychology</a:t>
            </a:r>
          </a:p>
          <a:p>
            <a:pPr eaLnBrk="1" hangingPunct="1">
              <a:lnSpc>
                <a:spcPct val="90000"/>
              </a:lnSpc>
              <a:defRPr/>
            </a:pPr>
            <a:r>
              <a:rPr lang="en-US" sz="2400" dirty="0" smtClean="0">
                <a:latin typeface="Times New Roman" pitchFamily="18" charset="0"/>
                <a:cs typeface="Times New Roman" pitchFamily="18" charset="0"/>
              </a:rPr>
              <a:t>The first CBR system, CYRUS developed by Janet </a:t>
            </a:r>
            <a:r>
              <a:rPr lang="en-US" sz="2400" dirty="0" err="1" smtClean="0">
                <a:latin typeface="Times New Roman" pitchFamily="18" charset="0"/>
                <a:cs typeface="Times New Roman" pitchFamily="18" charset="0"/>
              </a:rPr>
              <a:t>Kolodner</a:t>
            </a:r>
            <a:r>
              <a:rPr lang="en-US" sz="2400" dirty="0" smtClean="0">
                <a:latin typeface="Times New Roman" pitchFamily="18" charset="0"/>
                <a:cs typeface="Times New Roman" pitchFamily="18" charset="0"/>
              </a:rPr>
              <a:t> at Yale university.</a:t>
            </a:r>
          </a:p>
          <a:p>
            <a:pPr eaLnBrk="1" hangingPunct="1">
              <a:defRPr/>
            </a:pPr>
            <a:endParaRPr lang="en-AU" sz="2800"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smtClean="0"/>
              <a:t>The Limitations of Rules</a:t>
            </a:r>
          </a:p>
        </p:txBody>
      </p:sp>
      <p:sp>
        <p:nvSpPr>
          <p:cNvPr id="10243" name="Rectangle 3"/>
          <p:cNvSpPr>
            <a:spLocks noGrp="1" noChangeArrowheads="1"/>
          </p:cNvSpPr>
          <p:nvPr>
            <p:ph type="body" idx="1"/>
          </p:nvPr>
        </p:nvSpPr>
        <p:spPr>
          <a:xfrm>
            <a:off x="684213" y="1676400"/>
            <a:ext cx="8261350" cy="4572000"/>
          </a:xfrm>
        </p:spPr>
        <p:txBody>
          <a:bodyPr/>
          <a:lstStyle/>
          <a:p>
            <a:pPr eaLnBrk="1" hangingPunct="1">
              <a:lnSpc>
                <a:spcPct val="90000"/>
              </a:lnSpc>
              <a:defRPr/>
            </a:pPr>
            <a:r>
              <a:rPr lang="en-GB" sz="2400" dirty="0" smtClean="0">
                <a:latin typeface="Times New Roman" pitchFamily="18" charset="0"/>
                <a:cs typeface="Times New Roman" pitchFamily="18" charset="0"/>
              </a:rPr>
              <a:t>The success of rule-based expert systems is due to several factors:</a:t>
            </a:r>
          </a:p>
          <a:p>
            <a:pPr lvl="1" eaLnBrk="1" hangingPunct="1">
              <a:lnSpc>
                <a:spcPct val="90000"/>
              </a:lnSpc>
              <a:defRPr/>
            </a:pPr>
            <a:r>
              <a:rPr lang="en-GB" sz="2400" dirty="0" smtClean="0">
                <a:latin typeface="Times New Roman" pitchFamily="18" charset="0"/>
                <a:ea typeface="+mn-ea"/>
                <a:cs typeface="Times New Roman" pitchFamily="18" charset="0"/>
              </a:rPr>
              <a:t>They can mimic some human problem-solving strategies</a:t>
            </a:r>
          </a:p>
          <a:p>
            <a:pPr lvl="1" eaLnBrk="1" hangingPunct="1">
              <a:lnSpc>
                <a:spcPct val="90000"/>
              </a:lnSpc>
              <a:defRPr/>
            </a:pPr>
            <a:r>
              <a:rPr lang="en-GB" sz="2400" dirty="0" smtClean="0">
                <a:latin typeface="Times New Roman" pitchFamily="18" charset="0"/>
                <a:ea typeface="+mn-ea"/>
                <a:cs typeface="Times New Roman" pitchFamily="18" charset="0"/>
              </a:rPr>
              <a:t>Rules are a part of everyday life, so people can relate to them </a:t>
            </a:r>
          </a:p>
          <a:p>
            <a:pPr eaLnBrk="1" hangingPunct="1">
              <a:lnSpc>
                <a:spcPct val="90000"/>
              </a:lnSpc>
              <a:defRPr/>
            </a:pPr>
            <a:r>
              <a:rPr lang="en-GB" sz="2400" dirty="0" smtClean="0">
                <a:latin typeface="Times New Roman" pitchFamily="18" charset="0"/>
                <a:cs typeface="Times New Roman" pitchFamily="18" charset="0"/>
              </a:rPr>
              <a:t>However, a significant limitation is the knowledge elicitation bottleneck</a:t>
            </a:r>
          </a:p>
          <a:p>
            <a:pPr lvl="1" eaLnBrk="1" hangingPunct="1">
              <a:lnSpc>
                <a:spcPct val="90000"/>
              </a:lnSpc>
              <a:defRPr/>
            </a:pPr>
            <a:r>
              <a:rPr lang="en-GB" sz="2400" dirty="0" smtClean="0">
                <a:latin typeface="Times New Roman" pitchFamily="18" charset="0"/>
                <a:ea typeface="+mn-ea"/>
                <a:cs typeface="Times New Roman" pitchFamily="18" charset="0"/>
              </a:rPr>
              <a:t>Experts may be unable to articulate their expertise</a:t>
            </a:r>
          </a:p>
          <a:p>
            <a:pPr lvl="2" eaLnBrk="1" hangingPunct="1">
              <a:lnSpc>
                <a:spcPct val="90000"/>
              </a:lnSpc>
              <a:defRPr/>
            </a:pPr>
            <a:r>
              <a:rPr lang="en-GB" dirty="0" smtClean="0">
                <a:latin typeface="Times New Roman" pitchFamily="18" charset="0"/>
                <a:ea typeface="+mn-ea"/>
                <a:cs typeface="Times New Roman" pitchFamily="18" charset="0"/>
              </a:rPr>
              <a:t>Heuristic knowledge is particularly difficult</a:t>
            </a:r>
          </a:p>
          <a:p>
            <a:pPr lvl="1" eaLnBrk="1" hangingPunct="1">
              <a:lnSpc>
                <a:spcPct val="90000"/>
              </a:lnSpc>
              <a:defRPr/>
            </a:pPr>
            <a:r>
              <a:rPr lang="en-GB" sz="2400" dirty="0" smtClean="0">
                <a:latin typeface="Times New Roman" pitchFamily="18" charset="0"/>
                <a:ea typeface="+mn-ea"/>
                <a:cs typeface="Times New Roman" pitchFamily="18" charset="0"/>
              </a:rPr>
              <a:t>Experts may be too busy…</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BR-cycle-col-big"/>
          <p:cNvPicPr>
            <a:picLocks noChangeAspect="1" noChangeArrowheads="1"/>
          </p:cNvPicPr>
          <p:nvPr/>
        </p:nvPicPr>
        <p:blipFill>
          <a:blip r:embed="rId3"/>
          <a:srcRect/>
          <a:stretch>
            <a:fillRect/>
          </a:stretch>
        </p:blipFill>
        <p:spPr bwMode="auto">
          <a:xfrm>
            <a:off x="1295400" y="52388"/>
            <a:ext cx="5114925" cy="6753225"/>
          </a:xfrm>
          <a:prstGeom prst="rect">
            <a:avLst/>
          </a:prstGeom>
          <a:noFill/>
          <a:ln w="9525">
            <a:noFill/>
            <a:miter lim="800000"/>
            <a:headEnd/>
            <a:tailEnd/>
          </a:ln>
        </p:spPr>
      </p:pic>
      <p:sp>
        <p:nvSpPr>
          <p:cNvPr id="10243" name="Text Box 3"/>
          <p:cNvSpPr txBox="1">
            <a:spLocks noChangeArrowheads="1"/>
          </p:cNvSpPr>
          <p:nvPr/>
        </p:nvSpPr>
        <p:spPr bwMode="auto">
          <a:xfrm>
            <a:off x="6781800" y="5576888"/>
            <a:ext cx="2590800" cy="519112"/>
          </a:xfrm>
          <a:prstGeom prst="rect">
            <a:avLst/>
          </a:prstGeom>
          <a:noFill/>
          <a:ln w="9525">
            <a:noFill/>
            <a:miter lim="800000"/>
            <a:headEnd/>
            <a:tailEnd/>
          </a:ln>
        </p:spPr>
        <p:txBody>
          <a:bodyPr>
            <a:spAutoFit/>
          </a:bodyPr>
          <a:lstStyle/>
          <a:p>
            <a:pPr>
              <a:spcBef>
                <a:spcPct val="50000"/>
              </a:spcBef>
            </a:pPr>
            <a:r>
              <a:rPr lang="en-US" sz="2800" b="1">
                <a:latin typeface="Times New Roman" pitchFamily="18" charset="0"/>
              </a:rPr>
              <a:t>CBR Cycle</a:t>
            </a:r>
            <a:endParaRPr lang="en-AU" sz="2800" b="1">
              <a:latin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smtClean="0"/>
              <a:t>R</a:t>
            </a:r>
            <a:r>
              <a:rPr lang="en-GB" baseline="30000" smtClean="0"/>
              <a:t>4</a:t>
            </a:r>
            <a:r>
              <a:rPr lang="en-GB" smtClean="0"/>
              <a:t> Cycle</a:t>
            </a:r>
          </a:p>
        </p:txBody>
      </p:sp>
      <p:sp>
        <p:nvSpPr>
          <p:cNvPr id="12292" name="Freeform 4"/>
          <p:cNvSpPr>
            <a:spLocks/>
          </p:cNvSpPr>
          <p:nvPr/>
        </p:nvSpPr>
        <p:spPr bwMode="auto">
          <a:xfrm>
            <a:off x="4614863" y="1524000"/>
            <a:ext cx="3992562" cy="2887663"/>
          </a:xfrm>
          <a:custGeom>
            <a:avLst/>
            <a:gdLst>
              <a:gd name="T0" fmla="*/ 0 w 1228"/>
              <a:gd name="T1" fmla="*/ 0 h 2243"/>
              <a:gd name="T2" fmla="*/ 2147483647 w 1228"/>
              <a:gd name="T3" fmla="*/ 2147483647 h 2243"/>
              <a:gd name="T4" fmla="*/ 2147483647 w 1228"/>
              <a:gd name="T5" fmla="*/ 2147483647 h 2243"/>
              <a:gd name="T6" fmla="*/ 2147483647 w 1228"/>
              <a:gd name="T7" fmla="*/ 2147483647 h 2243"/>
              <a:gd name="T8" fmla="*/ 2147483647 w 1228"/>
              <a:gd name="T9" fmla="*/ 2147483647 h 2243"/>
              <a:gd name="T10" fmla="*/ 2147483647 w 1228"/>
              <a:gd name="T11" fmla="*/ 2147483647 h 2243"/>
              <a:gd name="T12" fmla="*/ 2147483647 w 1228"/>
              <a:gd name="T13" fmla="*/ 2147483647 h 2243"/>
              <a:gd name="T14" fmla="*/ 2147483647 w 1228"/>
              <a:gd name="T15" fmla="*/ 2147483647 h 2243"/>
              <a:gd name="T16" fmla="*/ 2147483647 w 1228"/>
              <a:gd name="T17" fmla="*/ 2147483647 h 2243"/>
              <a:gd name="T18" fmla="*/ 2147483647 w 1228"/>
              <a:gd name="T19" fmla="*/ 2147483647 h 2243"/>
              <a:gd name="T20" fmla="*/ 2147483647 w 1228"/>
              <a:gd name="T21" fmla="*/ 2147483647 h 2243"/>
              <a:gd name="T22" fmla="*/ 2147483647 w 1228"/>
              <a:gd name="T23" fmla="*/ 2147483647 h 2243"/>
              <a:gd name="T24" fmla="*/ 2147483647 w 1228"/>
              <a:gd name="T25" fmla="*/ 2147483647 h 2243"/>
              <a:gd name="T26" fmla="*/ 2147483647 w 1228"/>
              <a:gd name="T27" fmla="*/ 2147483647 h 2243"/>
              <a:gd name="T28" fmla="*/ 2147483647 w 1228"/>
              <a:gd name="T29" fmla="*/ 2147483647 h 2243"/>
              <a:gd name="T30" fmla="*/ 2147483647 w 1228"/>
              <a:gd name="T31" fmla="*/ 2147483647 h 2243"/>
              <a:gd name="T32" fmla="*/ 2147483647 w 1228"/>
              <a:gd name="T33" fmla="*/ 2147483647 h 2243"/>
              <a:gd name="T34" fmla="*/ 2147483647 w 1228"/>
              <a:gd name="T35" fmla="*/ 2147483647 h 2243"/>
              <a:gd name="T36" fmla="*/ 2147483647 w 1228"/>
              <a:gd name="T37" fmla="*/ 2147483647 h 2243"/>
              <a:gd name="T38" fmla="*/ 2147483647 w 1228"/>
              <a:gd name="T39" fmla="*/ 2147483647 h 2243"/>
              <a:gd name="T40" fmla="*/ 2147483647 w 1228"/>
              <a:gd name="T41" fmla="*/ 2147483647 h 2243"/>
              <a:gd name="T42" fmla="*/ 2147483647 w 1228"/>
              <a:gd name="T43" fmla="*/ 2147483647 h 2243"/>
              <a:gd name="T44" fmla="*/ 2147483647 w 1228"/>
              <a:gd name="T45" fmla="*/ 2147483647 h 2243"/>
              <a:gd name="T46" fmla="*/ 2147483647 w 1228"/>
              <a:gd name="T47" fmla="*/ 2147483647 h 2243"/>
              <a:gd name="T48" fmla="*/ 2147483647 w 1228"/>
              <a:gd name="T49" fmla="*/ 2147483647 h 2243"/>
              <a:gd name="T50" fmla="*/ 2147483647 w 1228"/>
              <a:gd name="T51" fmla="*/ 2147483647 h 2243"/>
              <a:gd name="T52" fmla="*/ 2147483647 w 1228"/>
              <a:gd name="T53" fmla="*/ 2147483647 h 2243"/>
              <a:gd name="T54" fmla="*/ 2147483647 w 1228"/>
              <a:gd name="T55" fmla="*/ 2147483647 h 2243"/>
              <a:gd name="T56" fmla="*/ 2147483647 w 1228"/>
              <a:gd name="T57" fmla="*/ 2147483647 h 2243"/>
              <a:gd name="T58" fmla="*/ 2147483647 w 1228"/>
              <a:gd name="T59" fmla="*/ 2147483647 h 2243"/>
              <a:gd name="T60" fmla="*/ 2147483647 w 1228"/>
              <a:gd name="T61" fmla="*/ 2147483647 h 2243"/>
              <a:gd name="T62" fmla="*/ 2147483647 w 1228"/>
              <a:gd name="T63" fmla="*/ 2147483647 h 2243"/>
              <a:gd name="T64" fmla="*/ 2147483647 w 1228"/>
              <a:gd name="T65" fmla="*/ 2147483647 h 2243"/>
              <a:gd name="T66" fmla="*/ 2147483647 w 1228"/>
              <a:gd name="T67" fmla="*/ 2147483647 h 2243"/>
              <a:gd name="T68" fmla="*/ 2147483647 w 1228"/>
              <a:gd name="T69" fmla="*/ 2147483647 h 2243"/>
              <a:gd name="T70" fmla="*/ 2147483647 w 1228"/>
              <a:gd name="T71" fmla="*/ 2147483647 h 2243"/>
              <a:gd name="T72" fmla="*/ 2147483647 w 1228"/>
              <a:gd name="T73" fmla="*/ 2147483647 h 2243"/>
              <a:gd name="T74" fmla="*/ 2147483647 w 1228"/>
              <a:gd name="T75" fmla="*/ 2147483647 h 2243"/>
              <a:gd name="T76" fmla="*/ 2147483647 w 1228"/>
              <a:gd name="T77" fmla="*/ 2147483647 h 2243"/>
              <a:gd name="T78" fmla="*/ 2147483647 w 1228"/>
              <a:gd name="T79" fmla="*/ 2060181865 h 2243"/>
              <a:gd name="T80" fmla="*/ 2147483647 w 1228"/>
              <a:gd name="T81" fmla="*/ 1993884087 h 2243"/>
              <a:gd name="T82" fmla="*/ 2147483647 w 1228"/>
              <a:gd name="T83" fmla="*/ 1950791882 h 2243"/>
              <a:gd name="T84" fmla="*/ 2147483647 w 1228"/>
              <a:gd name="T85" fmla="*/ 1907698391 h 2243"/>
              <a:gd name="T86" fmla="*/ 2147483647 w 1228"/>
              <a:gd name="T87" fmla="*/ 1874550145 h 2243"/>
              <a:gd name="T88" fmla="*/ 2147483647 w 1228"/>
              <a:gd name="T89" fmla="*/ 1851345859 h 2243"/>
              <a:gd name="T90" fmla="*/ 2145865481 w 1228"/>
              <a:gd name="T91" fmla="*/ 1818197613 h 2243"/>
              <a:gd name="T92" fmla="*/ 1839312921 w 1228"/>
              <a:gd name="T93" fmla="*/ 1768475245 h 2243"/>
              <a:gd name="T94" fmla="*/ 1596185744 w 1228"/>
              <a:gd name="T95" fmla="*/ 1698862385 h 2243"/>
              <a:gd name="T96" fmla="*/ 1437624523 w 1228"/>
              <a:gd name="T97" fmla="*/ 1612676689 h 2243"/>
              <a:gd name="T98" fmla="*/ 1416481510 w 1228"/>
              <a:gd name="T99" fmla="*/ 1516545747 h 2243"/>
              <a:gd name="T100" fmla="*/ 1501050312 w 1228"/>
              <a:gd name="T101" fmla="*/ 1412127744 h 2243"/>
              <a:gd name="T102" fmla="*/ 1585615863 w 1228"/>
              <a:gd name="T103" fmla="*/ 1292793481 h 2243"/>
              <a:gd name="T104" fmla="*/ 1649038400 w 1228"/>
              <a:gd name="T105" fmla="*/ 1180088417 h 2243"/>
              <a:gd name="T106" fmla="*/ 1585615863 w 1228"/>
              <a:gd name="T107" fmla="*/ 1067383352 h 2243"/>
              <a:gd name="T108" fmla="*/ 1427054642 w 1228"/>
              <a:gd name="T109" fmla="*/ 964622247 h 2243"/>
              <a:gd name="T110" fmla="*/ 1268493422 w 1228"/>
              <a:gd name="T111" fmla="*/ 901640838 h 2243"/>
              <a:gd name="T112" fmla="*/ 1067646174 w 1228"/>
              <a:gd name="T113" fmla="*/ 845288305 h 2243"/>
              <a:gd name="T114" fmla="*/ 835089081 w 1228"/>
              <a:gd name="T115" fmla="*/ 805509896 h 2243"/>
              <a:gd name="T116" fmla="*/ 528539772 w 1228"/>
              <a:gd name="T117" fmla="*/ 778990527 h 2243"/>
              <a:gd name="T118" fmla="*/ 169131152 w 1228"/>
              <a:gd name="T119" fmla="*/ 775675445 h 22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28"/>
              <a:gd name="T181" fmla="*/ 0 h 2243"/>
              <a:gd name="T182" fmla="*/ 1228 w 1228"/>
              <a:gd name="T183" fmla="*/ 2243 h 224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28" h="2243">
                <a:moveTo>
                  <a:pt x="0" y="468"/>
                </a:moveTo>
                <a:lnTo>
                  <a:pt x="0" y="0"/>
                </a:lnTo>
                <a:lnTo>
                  <a:pt x="1227" y="0"/>
                </a:lnTo>
                <a:lnTo>
                  <a:pt x="1228" y="1791"/>
                </a:lnTo>
                <a:lnTo>
                  <a:pt x="1121" y="1791"/>
                </a:lnTo>
                <a:lnTo>
                  <a:pt x="1117" y="1807"/>
                </a:lnTo>
                <a:lnTo>
                  <a:pt x="1114" y="1829"/>
                </a:lnTo>
                <a:lnTo>
                  <a:pt x="1114" y="1847"/>
                </a:lnTo>
                <a:lnTo>
                  <a:pt x="1115" y="1869"/>
                </a:lnTo>
                <a:lnTo>
                  <a:pt x="1119" y="1897"/>
                </a:lnTo>
                <a:lnTo>
                  <a:pt x="1123" y="1933"/>
                </a:lnTo>
                <a:lnTo>
                  <a:pt x="1128" y="1957"/>
                </a:lnTo>
                <a:lnTo>
                  <a:pt x="1131" y="1987"/>
                </a:lnTo>
                <a:lnTo>
                  <a:pt x="1133" y="2015"/>
                </a:lnTo>
                <a:lnTo>
                  <a:pt x="1133" y="2043"/>
                </a:lnTo>
                <a:lnTo>
                  <a:pt x="1131" y="2069"/>
                </a:lnTo>
                <a:lnTo>
                  <a:pt x="1128" y="2097"/>
                </a:lnTo>
                <a:lnTo>
                  <a:pt x="1122" y="2123"/>
                </a:lnTo>
                <a:lnTo>
                  <a:pt x="1114" y="2143"/>
                </a:lnTo>
                <a:lnTo>
                  <a:pt x="1102" y="2167"/>
                </a:lnTo>
                <a:lnTo>
                  <a:pt x="1090" y="2185"/>
                </a:lnTo>
                <a:lnTo>
                  <a:pt x="1080" y="2203"/>
                </a:lnTo>
                <a:lnTo>
                  <a:pt x="1067" y="2217"/>
                </a:lnTo>
                <a:lnTo>
                  <a:pt x="1052" y="2227"/>
                </a:lnTo>
                <a:lnTo>
                  <a:pt x="1034" y="2237"/>
                </a:lnTo>
                <a:lnTo>
                  <a:pt x="1017" y="2241"/>
                </a:lnTo>
                <a:lnTo>
                  <a:pt x="1002" y="2243"/>
                </a:lnTo>
                <a:lnTo>
                  <a:pt x="986" y="2243"/>
                </a:lnTo>
                <a:lnTo>
                  <a:pt x="971" y="2241"/>
                </a:lnTo>
                <a:lnTo>
                  <a:pt x="959" y="2237"/>
                </a:lnTo>
                <a:lnTo>
                  <a:pt x="946" y="2229"/>
                </a:lnTo>
                <a:lnTo>
                  <a:pt x="932" y="2221"/>
                </a:lnTo>
                <a:lnTo>
                  <a:pt x="921" y="2209"/>
                </a:lnTo>
                <a:lnTo>
                  <a:pt x="909" y="2193"/>
                </a:lnTo>
                <a:lnTo>
                  <a:pt x="899" y="2173"/>
                </a:lnTo>
                <a:lnTo>
                  <a:pt x="888" y="2151"/>
                </a:lnTo>
                <a:lnTo>
                  <a:pt x="878" y="2129"/>
                </a:lnTo>
                <a:lnTo>
                  <a:pt x="871" y="2105"/>
                </a:lnTo>
                <a:lnTo>
                  <a:pt x="866" y="2075"/>
                </a:lnTo>
                <a:lnTo>
                  <a:pt x="861" y="2041"/>
                </a:lnTo>
                <a:lnTo>
                  <a:pt x="861" y="2009"/>
                </a:lnTo>
                <a:lnTo>
                  <a:pt x="866" y="1977"/>
                </a:lnTo>
                <a:lnTo>
                  <a:pt x="870" y="1945"/>
                </a:lnTo>
                <a:lnTo>
                  <a:pt x="874" y="1913"/>
                </a:lnTo>
                <a:lnTo>
                  <a:pt x="879" y="1877"/>
                </a:lnTo>
                <a:lnTo>
                  <a:pt x="882" y="1849"/>
                </a:lnTo>
                <a:lnTo>
                  <a:pt x="882" y="1833"/>
                </a:lnTo>
                <a:lnTo>
                  <a:pt x="881" y="1819"/>
                </a:lnTo>
                <a:lnTo>
                  <a:pt x="877" y="1803"/>
                </a:lnTo>
                <a:lnTo>
                  <a:pt x="673" y="1803"/>
                </a:lnTo>
                <a:lnTo>
                  <a:pt x="676" y="1735"/>
                </a:lnTo>
                <a:lnTo>
                  <a:pt x="675" y="1697"/>
                </a:lnTo>
                <a:lnTo>
                  <a:pt x="673" y="1661"/>
                </a:lnTo>
                <a:lnTo>
                  <a:pt x="671" y="1627"/>
                </a:lnTo>
                <a:lnTo>
                  <a:pt x="668" y="1605"/>
                </a:lnTo>
                <a:lnTo>
                  <a:pt x="662" y="1585"/>
                </a:lnTo>
                <a:lnTo>
                  <a:pt x="656" y="1567"/>
                </a:lnTo>
                <a:lnTo>
                  <a:pt x="645" y="1551"/>
                </a:lnTo>
                <a:lnTo>
                  <a:pt x="633" y="1537"/>
                </a:lnTo>
                <a:lnTo>
                  <a:pt x="622" y="1529"/>
                </a:lnTo>
                <a:lnTo>
                  <a:pt x="611" y="1525"/>
                </a:lnTo>
                <a:lnTo>
                  <a:pt x="593" y="1523"/>
                </a:lnTo>
                <a:lnTo>
                  <a:pt x="572" y="1523"/>
                </a:lnTo>
                <a:lnTo>
                  <a:pt x="551" y="1527"/>
                </a:lnTo>
                <a:lnTo>
                  <a:pt x="529" y="1529"/>
                </a:lnTo>
                <a:lnTo>
                  <a:pt x="512" y="1533"/>
                </a:lnTo>
                <a:lnTo>
                  <a:pt x="490" y="1535"/>
                </a:lnTo>
                <a:lnTo>
                  <a:pt x="472" y="1533"/>
                </a:lnTo>
                <a:lnTo>
                  <a:pt x="456" y="1529"/>
                </a:lnTo>
                <a:lnTo>
                  <a:pt x="431" y="1519"/>
                </a:lnTo>
                <a:lnTo>
                  <a:pt x="415" y="1505"/>
                </a:lnTo>
                <a:lnTo>
                  <a:pt x="400" y="1485"/>
                </a:lnTo>
                <a:lnTo>
                  <a:pt x="391" y="1463"/>
                </a:lnTo>
                <a:lnTo>
                  <a:pt x="382" y="1439"/>
                </a:lnTo>
                <a:lnTo>
                  <a:pt x="376" y="1409"/>
                </a:lnTo>
                <a:lnTo>
                  <a:pt x="375" y="1377"/>
                </a:lnTo>
                <a:lnTo>
                  <a:pt x="375" y="1337"/>
                </a:lnTo>
                <a:lnTo>
                  <a:pt x="376" y="1307"/>
                </a:lnTo>
                <a:lnTo>
                  <a:pt x="375" y="1277"/>
                </a:lnTo>
                <a:lnTo>
                  <a:pt x="370" y="1243"/>
                </a:lnTo>
                <a:lnTo>
                  <a:pt x="367" y="1223"/>
                </a:lnTo>
                <a:lnTo>
                  <a:pt x="362" y="1203"/>
                </a:lnTo>
                <a:lnTo>
                  <a:pt x="355" y="1189"/>
                </a:lnTo>
                <a:lnTo>
                  <a:pt x="349" y="1177"/>
                </a:lnTo>
                <a:lnTo>
                  <a:pt x="335" y="1165"/>
                </a:lnTo>
                <a:lnTo>
                  <a:pt x="319" y="1151"/>
                </a:lnTo>
                <a:lnTo>
                  <a:pt x="301" y="1141"/>
                </a:lnTo>
                <a:lnTo>
                  <a:pt x="280" y="1131"/>
                </a:lnTo>
                <a:lnTo>
                  <a:pt x="259" y="1123"/>
                </a:lnTo>
                <a:lnTo>
                  <a:pt x="236" y="1117"/>
                </a:lnTo>
                <a:lnTo>
                  <a:pt x="220" y="1107"/>
                </a:lnTo>
                <a:lnTo>
                  <a:pt x="203" y="1097"/>
                </a:lnTo>
                <a:lnTo>
                  <a:pt x="186" y="1085"/>
                </a:lnTo>
                <a:lnTo>
                  <a:pt x="174" y="1067"/>
                </a:lnTo>
                <a:lnTo>
                  <a:pt x="161" y="1045"/>
                </a:lnTo>
                <a:lnTo>
                  <a:pt x="151" y="1025"/>
                </a:lnTo>
                <a:lnTo>
                  <a:pt x="142" y="1001"/>
                </a:lnTo>
                <a:lnTo>
                  <a:pt x="136" y="973"/>
                </a:lnTo>
                <a:lnTo>
                  <a:pt x="134" y="943"/>
                </a:lnTo>
                <a:lnTo>
                  <a:pt x="134" y="915"/>
                </a:lnTo>
                <a:lnTo>
                  <a:pt x="137" y="890"/>
                </a:lnTo>
                <a:lnTo>
                  <a:pt x="142" y="852"/>
                </a:lnTo>
                <a:lnTo>
                  <a:pt x="148" y="814"/>
                </a:lnTo>
                <a:lnTo>
                  <a:pt x="150" y="780"/>
                </a:lnTo>
                <a:lnTo>
                  <a:pt x="154" y="746"/>
                </a:lnTo>
                <a:lnTo>
                  <a:pt x="156" y="712"/>
                </a:lnTo>
                <a:lnTo>
                  <a:pt x="154" y="676"/>
                </a:lnTo>
                <a:lnTo>
                  <a:pt x="150" y="644"/>
                </a:lnTo>
                <a:lnTo>
                  <a:pt x="144" y="612"/>
                </a:lnTo>
                <a:lnTo>
                  <a:pt x="135" y="582"/>
                </a:lnTo>
                <a:lnTo>
                  <a:pt x="125" y="558"/>
                </a:lnTo>
                <a:lnTo>
                  <a:pt x="120" y="544"/>
                </a:lnTo>
                <a:lnTo>
                  <a:pt x="111" y="526"/>
                </a:lnTo>
                <a:lnTo>
                  <a:pt x="101" y="510"/>
                </a:lnTo>
                <a:lnTo>
                  <a:pt x="91" y="498"/>
                </a:lnTo>
                <a:lnTo>
                  <a:pt x="79" y="486"/>
                </a:lnTo>
                <a:lnTo>
                  <a:pt x="66" y="478"/>
                </a:lnTo>
                <a:lnTo>
                  <a:pt x="50" y="470"/>
                </a:lnTo>
                <a:lnTo>
                  <a:pt x="32" y="468"/>
                </a:lnTo>
                <a:lnTo>
                  <a:pt x="16" y="468"/>
                </a:lnTo>
                <a:lnTo>
                  <a:pt x="0" y="468"/>
                </a:lnTo>
                <a:close/>
              </a:path>
            </a:pathLst>
          </a:custGeom>
          <a:solidFill>
            <a:srgbClr val="9966FF"/>
          </a:solidFill>
          <a:ln w="14288">
            <a:solidFill>
              <a:srgbClr val="9966FF"/>
            </a:solidFill>
            <a:round/>
            <a:headEnd/>
            <a:tailEnd/>
          </a:ln>
        </p:spPr>
        <p:txBody>
          <a:bodyPr/>
          <a:lstStyle/>
          <a:p>
            <a:endParaRPr lang="en-US"/>
          </a:p>
        </p:txBody>
      </p:sp>
      <p:sp>
        <p:nvSpPr>
          <p:cNvPr id="12293" name="Freeform 5"/>
          <p:cNvSpPr>
            <a:spLocks/>
          </p:cNvSpPr>
          <p:nvPr/>
        </p:nvSpPr>
        <p:spPr bwMode="auto">
          <a:xfrm>
            <a:off x="4597400" y="3829050"/>
            <a:ext cx="4013200" cy="2419350"/>
          </a:xfrm>
          <a:custGeom>
            <a:avLst/>
            <a:gdLst>
              <a:gd name="T0" fmla="*/ 0 w 1234"/>
              <a:gd name="T1" fmla="*/ 2147483647 h 1879"/>
              <a:gd name="T2" fmla="*/ 2147483647 w 1234"/>
              <a:gd name="T3" fmla="*/ 0 h 1879"/>
              <a:gd name="T4" fmla="*/ 2147483647 w 1234"/>
              <a:gd name="T5" fmla="*/ 59682884 h 1879"/>
              <a:gd name="T6" fmla="*/ 2147483647 w 1234"/>
              <a:gd name="T7" fmla="*/ 162468557 h 1879"/>
              <a:gd name="T8" fmla="*/ 2147483647 w 1234"/>
              <a:gd name="T9" fmla="*/ 301727325 h 1879"/>
              <a:gd name="T10" fmla="*/ 2147483647 w 1234"/>
              <a:gd name="T11" fmla="*/ 414460846 h 1879"/>
              <a:gd name="T12" fmla="*/ 2147483647 w 1234"/>
              <a:gd name="T13" fmla="*/ 530509786 h 1879"/>
              <a:gd name="T14" fmla="*/ 2147483647 w 1234"/>
              <a:gd name="T15" fmla="*/ 629981226 h 1879"/>
              <a:gd name="T16" fmla="*/ 2147483647 w 1234"/>
              <a:gd name="T17" fmla="*/ 702926251 h 1879"/>
              <a:gd name="T18" fmla="*/ 2147483647 w 1234"/>
              <a:gd name="T19" fmla="*/ 739399327 h 1879"/>
              <a:gd name="T20" fmla="*/ 2147483647 w 1234"/>
              <a:gd name="T21" fmla="*/ 736082540 h 1879"/>
              <a:gd name="T22" fmla="*/ 2147483647 w 1234"/>
              <a:gd name="T23" fmla="*/ 712872752 h 1879"/>
              <a:gd name="T24" fmla="*/ 2147483647 w 1234"/>
              <a:gd name="T25" fmla="*/ 633296726 h 1879"/>
              <a:gd name="T26" fmla="*/ 2147483647 w 1234"/>
              <a:gd name="T27" fmla="*/ 537142074 h 1879"/>
              <a:gd name="T28" fmla="*/ 2147483647 w 1234"/>
              <a:gd name="T29" fmla="*/ 434355134 h 1879"/>
              <a:gd name="T30" fmla="*/ 2147483647 w 1234"/>
              <a:gd name="T31" fmla="*/ 321621613 h 1879"/>
              <a:gd name="T32" fmla="*/ 2147483647 w 1234"/>
              <a:gd name="T33" fmla="*/ 218835961 h 1879"/>
              <a:gd name="T34" fmla="*/ 2147483647 w 1234"/>
              <a:gd name="T35" fmla="*/ 112733480 h 1879"/>
              <a:gd name="T36" fmla="*/ 2147483647 w 1234"/>
              <a:gd name="T37" fmla="*/ 13263293 h 1879"/>
              <a:gd name="T38" fmla="*/ 2147483647 w 1234"/>
              <a:gd name="T39" fmla="*/ 122679981 h 1879"/>
              <a:gd name="T40" fmla="*/ 2147483647 w 1234"/>
              <a:gd name="T41" fmla="*/ 261940037 h 1879"/>
              <a:gd name="T42" fmla="*/ 2147483647 w 1234"/>
              <a:gd name="T43" fmla="*/ 377989058 h 1879"/>
              <a:gd name="T44" fmla="*/ 2147483647 w 1234"/>
              <a:gd name="T45" fmla="*/ 477459210 h 1879"/>
              <a:gd name="T46" fmla="*/ 2147483647 w 1234"/>
              <a:gd name="T47" fmla="*/ 543773074 h 1879"/>
              <a:gd name="T48" fmla="*/ 2147483647 w 1234"/>
              <a:gd name="T49" fmla="*/ 580246150 h 1879"/>
              <a:gd name="T50" fmla="*/ 2147483647 w 1234"/>
              <a:gd name="T51" fmla="*/ 590192650 h 1879"/>
              <a:gd name="T52" fmla="*/ 2147483647 w 1234"/>
              <a:gd name="T53" fmla="*/ 583561650 h 1879"/>
              <a:gd name="T54" fmla="*/ 2147483647 w 1234"/>
              <a:gd name="T55" fmla="*/ 576930650 h 1879"/>
              <a:gd name="T56" fmla="*/ 2147483647 w 1234"/>
              <a:gd name="T57" fmla="*/ 570298362 h 1879"/>
              <a:gd name="T58" fmla="*/ 2147483647 w 1234"/>
              <a:gd name="T59" fmla="*/ 583561650 h 1879"/>
              <a:gd name="T60" fmla="*/ 2147483647 w 1234"/>
              <a:gd name="T61" fmla="*/ 623350226 h 1879"/>
              <a:gd name="T62" fmla="*/ 2147483647 w 1234"/>
              <a:gd name="T63" fmla="*/ 692979751 h 1879"/>
              <a:gd name="T64" fmla="*/ 2147483647 w 1234"/>
              <a:gd name="T65" fmla="*/ 779186616 h 1879"/>
              <a:gd name="T66" fmla="*/ 2147483647 w 1234"/>
              <a:gd name="T67" fmla="*/ 878658056 h 1879"/>
              <a:gd name="T68" fmla="*/ 2147483647 w 1234"/>
              <a:gd name="T69" fmla="*/ 988075996 h 1879"/>
              <a:gd name="T70" fmla="*/ 2147483647 w 1234"/>
              <a:gd name="T71" fmla="*/ 1077599648 h 1879"/>
              <a:gd name="T72" fmla="*/ 2147483647 w 1234"/>
              <a:gd name="T73" fmla="*/ 1150544512 h 1879"/>
              <a:gd name="T74" fmla="*/ 2147483647 w 1234"/>
              <a:gd name="T75" fmla="*/ 1200279589 h 1879"/>
              <a:gd name="T76" fmla="*/ 2147483647 w 1234"/>
              <a:gd name="T77" fmla="*/ 1230120377 h 1879"/>
              <a:gd name="T78" fmla="*/ 2147483647 w 1234"/>
              <a:gd name="T79" fmla="*/ 1256646952 h 1879"/>
              <a:gd name="T80" fmla="*/ 2147483647 w 1234"/>
              <a:gd name="T81" fmla="*/ 1283172241 h 1879"/>
              <a:gd name="T82" fmla="*/ 1988423547 w 1234"/>
              <a:gd name="T83" fmla="*/ 1319644029 h 1879"/>
              <a:gd name="T84" fmla="*/ 1755736092 w 1234"/>
              <a:gd name="T85" fmla="*/ 1372696215 h 1879"/>
              <a:gd name="T86" fmla="*/ 1544200453 w 1234"/>
              <a:gd name="T87" fmla="*/ 1455587579 h 1879"/>
              <a:gd name="T88" fmla="*/ 1449012199 w 1234"/>
              <a:gd name="T89" fmla="*/ 1558374519 h 1879"/>
              <a:gd name="T90" fmla="*/ 1491319896 w 1234"/>
              <a:gd name="T91" fmla="*/ 1662818565 h 1879"/>
              <a:gd name="T92" fmla="*/ 1607663624 w 1234"/>
              <a:gd name="T93" fmla="*/ 1795446294 h 1879"/>
              <a:gd name="T94" fmla="*/ 1671123544 w 1234"/>
              <a:gd name="T95" fmla="*/ 1908179734 h 1879"/>
              <a:gd name="T96" fmla="*/ 1649968069 w 1234"/>
              <a:gd name="T97" fmla="*/ 2017597674 h 1879"/>
              <a:gd name="T98" fmla="*/ 1544200453 w 1234"/>
              <a:gd name="T99" fmla="*/ 2117067826 h 1879"/>
              <a:gd name="T100" fmla="*/ 1385552280 w 1234"/>
              <a:gd name="T101" fmla="*/ 2147483647 h 1879"/>
              <a:gd name="T102" fmla="*/ 1131709350 w 1234"/>
              <a:gd name="T103" fmla="*/ 2147483647 h 1879"/>
              <a:gd name="T104" fmla="*/ 867290309 w 1234"/>
              <a:gd name="T105" fmla="*/ 2147483647 h 1879"/>
              <a:gd name="T106" fmla="*/ 602874316 w 1234"/>
              <a:gd name="T107" fmla="*/ 2147483647 h 1879"/>
              <a:gd name="T108" fmla="*/ 200959173 w 1234"/>
              <a:gd name="T109" fmla="*/ 2147483647 h 18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34"/>
              <a:gd name="T166" fmla="*/ 0 h 1879"/>
              <a:gd name="T167" fmla="*/ 1234 w 1234"/>
              <a:gd name="T168" fmla="*/ 1879 h 18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34" h="1879">
                <a:moveTo>
                  <a:pt x="0" y="1485"/>
                </a:moveTo>
                <a:lnTo>
                  <a:pt x="0" y="1879"/>
                </a:lnTo>
                <a:lnTo>
                  <a:pt x="1234" y="1879"/>
                </a:lnTo>
                <a:lnTo>
                  <a:pt x="1233" y="0"/>
                </a:lnTo>
                <a:lnTo>
                  <a:pt x="1123" y="0"/>
                </a:lnTo>
                <a:lnTo>
                  <a:pt x="1118" y="36"/>
                </a:lnTo>
                <a:lnTo>
                  <a:pt x="1118" y="62"/>
                </a:lnTo>
                <a:lnTo>
                  <a:pt x="1121" y="98"/>
                </a:lnTo>
                <a:lnTo>
                  <a:pt x="1127" y="136"/>
                </a:lnTo>
                <a:lnTo>
                  <a:pt x="1134" y="182"/>
                </a:lnTo>
                <a:lnTo>
                  <a:pt x="1137" y="218"/>
                </a:lnTo>
                <a:lnTo>
                  <a:pt x="1137" y="250"/>
                </a:lnTo>
                <a:lnTo>
                  <a:pt x="1135" y="286"/>
                </a:lnTo>
                <a:lnTo>
                  <a:pt x="1129" y="320"/>
                </a:lnTo>
                <a:lnTo>
                  <a:pt x="1118" y="352"/>
                </a:lnTo>
                <a:lnTo>
                  <a:pt x="1104" y="380"/>
                </a:lnTo>
                <a:lnTo>
                  <a:pt x="1089" y="406"/>
                </a:lnTo>
                <a:lnTo>
                  <a:pt x="1072" y="424"/>
                </a:lnTo>
                <a:lnTo>
                  <a:pt x="1052" y="438"/>
                </a:lnTo>
                <a:lnTo>
                  <a:pt x="1034" y="446"/>
                </a:lnTo>
                <a:lnTo>
                  <a:pt x="1008" y="448"/>
                </a:lnTo>
                <a:lnTo>
                  <a:pt x="978" y="444"/>
                </a:lnTo>
                <a:lnTo>
                  <a:pt x="959" y="438"/>
                </a:lnTo>
                <a:lnTo>
                  <a:pt x="942" y="430"/>
                </a:lnTo>
                <a:lnTo>
                  <a:pt x="926" y="412"/>
                </a:lnTo>
                <a:lnTo>
                  <a:pt x="906" y="382"/>
                </a:lnTo>
                <a:lnTo>
                  <a:pt x="893" y="354"/>
                </a:lnTo>
                <a:lnTo>
                  <a:pt x="881" y="324"/>
                </a:lnTo>
                <a:lnTo>
                  <a:pt x="875" y="292"/>
                </a:lnTo>
                <a:lnTo>
                  <a:pt x="871" y="262"/>
                </a:lnTo>
                <a:lnTo>
                  <a:pt x="871" y="228"/>
                </a:lnTo>
                <a:lnTo>
                  <a:pt x="873" y="194"/>
                </a:lnTo>
                <a:lnTo>
                  <a:pt x="877" y="162"/>
                </a:lnTo>
                <a:lnTo>
                  <a:pt x="881" y="132"/>
                </a:lnTo>
                <a:lnTo>
                  <a:pt x="887" y="100"/>
                </a:lnTo>
                <a:lnTo>
                  <a:pt x="890" y="68"/>
                </a:lnTo>
                <a:lnTo>
                  <a:pt x="890" y="40"/>
                </a:lnTo>
                <a:lnTo>
                  <a:pt x="885" y="8"/>
                </a:lnTo>
                <a:lnTo>
                  <a:pt x="679" y="8"/>
                </a:lnTo>
                <a:lnTo>
                  <a:pt x="681" y="74"/>
                </a:lnTo>
                <a:lnTo>
                  <a:pt x="679" y="120"/>
                </a:lnTo>
                <a:lnTo>
                  <a:pt x="678" y="158"/>
                </a:lnTo>
                <a:lnTo>
                  <a:pt x="678" y="192"/>
                </a:lnTo>
                <a:lnTo>
                  <a:pt x="676" y="228"/>
                </a:lnTo>
                <a:lnTo>
                  <a:pt x="671" y="264"/>
                </a:lnTo>
                <a:lnTo>
                  <a:pt x="666" y="288"/>
                </a:lnTo>
                <a:lnTo>
                  <a:pt x="659" y="310"/>
                </a:lnTo>
                <a:lnTo>
                  <a:pt x="648" y="328"/>
                </a:lnTo>
                <a:lnTo>
                  <a:pt x="636" y="342"/>
                </a:lnTo>
                <a:lnTo>
                  <a:pt x="622" y="350"/>
                </a:lnTo>
                <a:lnTo>
                  <a:pt x="608" y="354"/>
                </a:lnTo>
                <a:lnTo>
                  <a:pt x="594" y="356"/>
                </a:lnTo>
                <a:lnTo>
                  <a:pt x="576" y="356"/>
                </a:lnTo>
                <a:lnTo>
                  <a:pt x="559" y="352"/>
                </a:lnTo>
                <a:lnTo>
                  <a:pt x="545" y="350"/>
                </a:lnTo>
                <a:lnTo>
                  <a:pt x="527" y="348"/>
                </a:lnTo>
                <a:lnTo>
                  <a:pt x="507" y="344"/>
                </a:lnTo>
                <a:lnTo>
                  <a:pt x="486" y="344"/>
                </a:lnTo>
                <a:lnTo>
                  <a:pt x="468" y="348"/>
                </a:lnTo>
                <a:lnTo>
                  <a:pt x="450" y="352"/>
                </a:lnTo>
                <a:lnTo>
                  <a:pt x="431" y="362"/>
                </a:lnTo>
                <a:lnTo>
                  <a:pt x="417" y="376"/>
                </a:lnTo>
                <a:lnTo>
                  <a:pt x="402" y="394"/>
                </a:lnTo>
                <a:lnTo>
                  <a:pt x="392" y="418"/>
                </a:lnTo>
                <a:lnTo>
                  <a:pt x="383" y="444"/>
                </a:lnTo>
                <a:lnTo>
                  <a:pt x="379" y="470"/>
                </a:lnTo>
                <a:lnTo>
                  <a:pt x="376" y="500"/>
                </a:lnTo>
                <a:lnTo>
                  <a:pt x="379" y="530"/>
                </a:lnTo>
                <a:lnTo>
                  <a:pt x="380" y="562"/>
                </a:lnTo>
                <a:lnTo>
                  <a:pt x="379" y="596"/>
                </a:lnTo>
                <a:lnTo>
                  <a:pt x="375" y="622"/>
                </a:lnTo>
                <a:lnTo>
                  <a:pt x="371" y="650"/>
                </a:lnTo>
                <a:lnTo>
                  <a:pt x="365" y="676"/>
                </a:lnTo>
                <a:lnTo>
                  <a:pt x="356" y="694"/>
                </a:lnTo>
                <a:lnTo>
                  <a:pt x="342" y="712"/>
                </a:lnTo>
                <a:lnTo>
                  <a:pt x="325" y="724"/>
                </a:lnTo>
                <a:lnTo>
                  <a:pt x="308" y="734"/>
                </a:lnTo>
                <a:lnTo>
                  <a:pt x="292" y="742"/>
                </a:lnTo>
                <a:lnTo>
                  <a:pt x="275" y="750"/>
                </a:lnTo>
                <a:lnTo>
                  <a:pt x="253" y="758"/>
                </a:lnTo>
                <a:lnTo>
                  <a:pt x="236" y="764"/>
                </a:lnTo>
                <a:lnTo>
                  <a:pt x="218" y="774"/>
                </a:lnTo>
                <a:lnTo>
                  <a:pt x="203" y="784"/>
                </a:lnTo>
                <a:lnTo>
                  <a:pt x="188" y="796"/>
                </a:lnTo>
                <a:lnTo>
                  <a:pt x="176" y="812"/>
                </a:lnTo>
                <a:lnTo>
                  <a:pt x="166" y="828"/>
                </a:lnTo>
                <a:lnTo>
                  <a:pt x="154" y="854"/>
                </a:lnTo>
                <a:lnTo>
                  <a:pt x="146" y="878"/>
                </a:lnTo>
                <a:lnTo>
                  <a:pt x="140" y="906"/>
                </a:lnTo>
                <a:lnTo>
                  <a:pt x="137" y="940"/>
                </a:lnTo>
                <a:lnTo>
                  <a:pt x="139" y="972"/>
                </a:lnTo>
                <a:lnTo>
                  <a:pt x="141" y="1003"/>
                </a:lnTo>
                <a:lnTo>
                  <a:pt x="146" y="1041"/>
                </a:lnTo>
                <a:lnTo>
                  <a:pt x="152" y="1083"/>
                </a:lnTo>
                <a:lnTo>
                  <a:pt x="156" y="1121"/>
                </a:lnTo>
                <a:lnTo>
                  <a:pt x="158" y="1151"/>
                </a:lnTo>
                <a:lnTo>
                  <a:pt x="158" y="1179"/>
                </a:lnTo>
                <a:lnTo>
                  <a:pt x="156" y="1217"/>
                </a:lnTo>
                <a:lnTo>
                  <a:pt x="151" y="1249"/>
                </a:lnTo>
                <a:lnTo>
                  <a:pt x="146" y="1277"/>
                </a:lnTo>
                <a:lnTo>
                  <a:pt x="140" y="1303"/>
                </a:lnTo>
                <a:lnTo>
                  <a:pt x="131" y="1337"/>
                </a:lnTo>
                <a:lnTo>
                  <a:pt x="120" y="1375"/>
                </a:lnTo>
                <a:lnTo>
                  <a:pt x="107" y="1403"/>
                </a:lnTo>
                <a:lnTo>
                  <a:pt x="94" y="1425"/>
                </a:lnTo>
                <a:lnTo>
                  <a:pt x="82" y="1445"/>
                </a:lnTo>
                <a:lnTo>
                  <a:pt x="70" y="1461"/>
                </a:lnTo>
                <a:lnTo>
                  <a:pt x="57" y="1471"/>
                </a:lnTo>
                <a:lnTo>
                  <a:pt x="39" y="1479"/>
                </a:lnTo>
                <a:lnTo>
                  <a:pt x="19" y="1485"/>
                </a:lnTo>
                <a:lnTo>
                  <a:pt x="0" y="1485"/>
                </a:lnTo>
                <a:close/>
              </a:path>
            </a:pathLst>
          </a:custGeom>
          <a:solidFill>
            <a:srgbClr val="FFFF66"/>
          </a:solidFill>
          <a:ln w="14288">
            <a:solidFill>
              <a:srgbClr val="FFFF66"/>
            </a:solidFill>
            <a:round/>
            <a:headEnd/>
            <a:tailEnd/>
          </a:ln>
        </p:spPr>
        <p:txBody>
          <a:bodyPr/>
          <a:lstStyle/>
          <a:p>
            <a:endParaRPr lang="en-US"/>
          </a:p>
        </p:txBody>
      </p:sp>
      <p:sp>
        <p:nvSpPr>
          <p:cNvPr id="12294" name="Freeform 6"/>
          <p:cNvSpPr>
            <a:spLocks/>
          </p:cNvSpPr>
          <p:nvPr/>
        </p:nvSpPr>
        <p:spPr bwMode="auto">
          <a:xfrm>
            <a:off x="1219200" y="3360738"/>
            <a:ext cx="3992563" cy="2887662"/>
          </a:xfrm>
          <a:custGeom>
            <a:avLst/>
            <a:gdLst>
              <a:gd name="T0" fmla="*/ 2147483647 w 1228"/>
              <a:gd name="T1" fmla="*/ 2147483647 h 2243"/>
              <a:gd name="T2" fmla="*/ 0 w 1228"/>
              <a:gd name="T3" fmla="*/ 749155817 h 2243"/>
              <a:gd name="T4" fmla="*/ 1173355032 w 1228"/>
              <a:gd name="T5" fmla="*/ 722637745 h 2243"/>
              <a:gd name="T6" fmla="*/ 1205067935 w 1228"/>
              <a:gd name="T7" fmla="*/ 656341116 h 2243"/>
              <a:gd name="T8" fmla="*/ 1152215265 w 1228"/>
              <a:gd name="T9" fmla="*/ 573469243 h 2243"/>
              <a:gd name="T10" fmla="*/ 1067649693 w 1228"/>
              <a:gd name="T11" fmla="*/ 474023254 h 2243"/>
              <a:gd name="T12" fmla="*/ 1004223889 w 1228"/>
              <a:gd name="T13" fmla="*/ 377893633 h 2243"/>
              <a:gd name="T14" fmla="*/ 1014793772 w 1228"/>
              <a:gd name="T15" fmla="*/ 288391518 h 2243"/>
              <a:gd name="T16" fmla="*/ 1120502363 w 1228"/>
              <a:gd name="T17" fmla="*/ 198890772 h 2243"/>
              <a:gd name="T18" fmla="*/ 1331916293 w 1228"/>
              <a:gd name="T19" fmla="*/ 125964102 h 2243"/>
              <a:gd name="T20" fmla="*/ 1564473241 w 1228"/>
              <a:gd name="T21" fmla="*/ 66296488 h 2243"/>
              <a:gd name="T22" fmla="*/ 1860456401 w 1228"/>
              <a:gd name="T23" fmla="*/ 23204289 h 2243"/>
              <a:gd name="T24" fmla="*/ 2147483647 w 1228"/>
              <a:gd name="T25" fmla="*/ 3315082 h 2243"/>
              <a:gd name="T26" fmla="*/ 2147483647 w 1228"/>
              <a:gd name="T27" fmla="*/ 0 h 2243"/>
              <a:gd name="T28" fmla="*/ 2147483647 w 1228"/>
              <a:gd name="T29" fmla="*/ 9943958 h 2243"/>
              <a:gd name="T30" fmla="*/ 2147483647 w 1228"/>
              <a:gd name="T31" fmla="*/ 36463325 h 2243"/>
              <a:gd name="T32" fmla="*/ 2147483647 w 1228"/>
              <a:gd name="T33" fmla="*/ 82871892 h 2243"/>
              <a:gd name="T34" fmla="*/ 2147483647 w 1228"/>
              <a:gd name="T35" fmla="*/ 152483461 h 2243"/>
              <a:gd name="T36" fmla="*/ 2147483647 w 1228"/>
              <a:gd name="T37" fmla="*/ 228725212 h 2243"/>
              <a:gd name="T38" fmla="*/ 2147483647 w 1228"/>
              <a:gd name="T39" fmla="*/ 334800076 h 2243"/>
              <a:gd name="T40" fmla="*/ 2147483647 w 1228"/>
              <a:gd name="T41" fmla="*/ 440875020 h 2243"/>
              <a:gd name="T42" fmla="*/ 2147483647 w 1228"/>
              <a:gd name="T43" fmla="*/ 546949884 h 2243"/>
              <a:gd name="T44" fmla="*/ 2147483647 w 1228"/>
              <a:gd name="T45" fmla="*/ 653026035 h 2243"/>
              <a:gd name="T46" fmla="*/ 2147483647 w 1228"/>
              <a:gd name="T47" fmla="*/ 702748547 h 2243"/>
              <a:gd name="T48" fmla="*/ 2147483647 w 1228"/>
              <a:gd name="T49" fmla="*/ 729267906 h 2243"/>
              <a:gd name="T50" fmla="*/ 2147483647 w 1228"/>
              <a:gd name="T51" fmla="*/ 924843517 h 2243"/>
              <a:gd name="T52" fmla="*/ 2147483647 w 1228"/>
              <a:gd name="T53" fmla="*/ 1040863623 h 2243"/>
              <a:gd name="T54" fmla="*/ 2147483647 w 1228"/>
              <a:gd name="T55" fmla="*/ 1160197523 h 2243"/>
              <a:gd name="T56" fmla="*/ 2147483647 w 1228"/>
              <a:gd name="T57" fmla="*/ 1233124153 h 2243"/>
              <a:gd name="T58" fmla="*/ 2147483647 w 1228"/>
              <a:gd name="T59" fmla="*/ 1286162872 h 2243"/>
              <a:gd name="T60" fmla="*/ 2147483647 w 1228"/>
              <a:gd name="T61" fmla="*/ 1309365863 h 2243"/>
              <a:gd name="T62" fmla="*/ 2147483647 w 1228"/>
              <a:gd name="T63" fmla="*/ 1312680944 h 2243"/>
              <a:gd name="T64" fmla="*/ 2147483647 w 1228"/>
              <a:gd name="T65" fmla="*/ 1302736989 h 2243"/>
              <a:gd name="T66" fmla="*/ 2147483647 w 1228"/>
              <a:gd name="T67" fmla="*/ 1289476665 h 2243"/>
              <a:gd name="T68" fmla="*/ 2147483647 w 1228"/>
              <a:gd name="T69" fmla="*/ 1296106827 h 2243"/>
              <a:gd name="T70" fmla="*/ 2147483647 w 1228"/>
              <a:gd name="T71" fmla="*/ 1325939980 h 2243"/>
              <a:gd name="T72" fmla="*/ 2147483647 w 1228"/>
              <a:gd name="T73" fmla="*/ 1378977734 h 2243"/>
              <a:gd name="T74" fmla="*/ 2147483647 w 1228"/>
              <a:gd name="T75" fmla="*/ 1458534525 h 2243"/>
              <a:gd name="T76" fmla="*/ 2147483647 w 1228"/>
              <a:gd name="T77" fmla="*/ 1551350353 h 2243"/>
              <a:gd name="T78" fmla="*/ 2147483647 w 1228"/>
              <a:gd name="T79" fmla="*/ 1657425217 h 2243"/>
              <a:gd name="T80" fmla="*/ 2147483647 w 1228"/>
              <a:gd name="T81" fmla="*/ 1756871206 h 2243"/>
              <a:gd name="T82" fmla="*/ 2147483647 w 1228"/>
              <a:gd name="T83" fmla="*/ 1843058159 h 2243"/>
              <a:gd name="T84" fmla="*/ 2147483647 w 1228"/>
              <a:gd name="T85" fmla="*/ 1902724465 h 2243"/>
              <a:gd name="T86" fmla="*/ 2147483647 w 1228"/>
              <a:gd name="T87" fmla="*/ 1939187780 h 2243"/>
              <a:gd name="T88" fmla="*/ 2147483647 w 1228"/>
              <a:gd name="T89" fmla="*/ 1965707140 h 2243"/>
              <a:gd name="T90" fmla="*/ 2147483647 w 1228"/>
              <a:gd name="T91" fmla="*/ 1988911419 h 2243"/>
              <a:gd name="T92" fmla="*/ 2147483647 w 1228"/>
              <a:gd name="T93" fmla="*/ 2022059652 h 2243"/>
              <a:gd name="T94" fmla="*/ 2147483647 w 1228"/>
              <a:gd name="T95" fmla="*/ 2068466923 h 2243"/>
              <a:gd name="T96" fmla="*/ 2147483647 w 1228"/>
              <a:gd name="T97" fmla="*/ 2138079759 h 2243"/>
              <a:gd name="T98" fmla="*/ 2147483647 w 1228"/>
              <a:gd name="T99" fmla="*/ 2147483647 h 2243"/>
              <a:gd name="T100" fmla="*/ 2147483647 w 1228"/>
              <a:gd name="T101" fmla="*/ 2147483647 h 2243"/>
              <a:gd name="T102" fmla="*/ 2147483647 w 1228"/>
              <a:gd name="T103" fmla="*/ 2147483647 h 2243"/>
              <a:gd name="T104" fmla="*/ 2147483647 w 1228"/>
              <a:gd name="T105" fmla="*/ 2147483647 h 2243"/>
              <a:gd name="T106" fmla="*/ 2147483647 w 1228"/>
              <a:gd name="T107" fmla="*/ 2147483647 h 2243"/>
              <a:gd name="T108" fmla="*/ 2147483647 w 1228"/>
              <a:gd name="T109" fmla="*/ 2147483647 h 2243"/>
              <a:gd name="T110" fmla="*/ 2147483647 w 1228"/>
              <a:gd name="T111" fmla="*/ 2147483647 h 2243"/>
              <a:gd name="T112" fmla="*/ 2147483647 w 1228"/>
              <a:gd name="T113" fmla="*/ 2147483647 h 2243"/>
              <a:gd name="T114" fmla="*/ 2147483647 w 1228"/>
              <a:gd name="T115" fmla="*/ 2147483647 h 2243"/>
              <a:gd name="T116" fmla="*/ 2147483647 w 1228"/>
              <a:gd name="T117" fmla="*/ 2147483647 h 2243"/>
              <a:gd name="T118" fmla="*/ 2147483647 w 1228"/>
              <a:gd name="T119" fmla="*/ 2147483647 h 22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28"/>
              <a:gd name="T181" fmla="*/ 0 h 2243"/>
              <a:gd name="T182" fmla="*/ 1228 w 1228"/>
              <a:gd name="T183" fmla="*/ 2243 h 224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28" h="2243">
                <a:moveTo>
                  <a:pt x="1228" y="1847"/>
                </a:moveTo>
                <a:lnTo>
                  <a:pt x="1228" y="2243"/>
                </a:lnTo>
                <a:lnTo>
                  <a:pt x="2" y="2243"/>
                </a:lnTo>
                <a:lnTo>
                  <a:pt x="0" y="452"/>
                </a:lnTo>
                <a:lnTo>
                  <a:pt x="107" y="452"/>
                </a:lnTo>
                <a:lnTo>
                  <a:pt x="111" y="436"/>
                </a:lnTo>
                <a:lnTo>
                  <a:pt x="114" y="414"/>
                </a:lnTo>
                <a:lnTo>
                  <a:pt x="114" y="396"/>
                </a:lnTo>
                <a:lnTo>
                  <a:pt x="113" y="374"/>
                </a:lnTo>
                <a:lnTo>
                  <a:pt x="109" y="346"/>
                </a:lnTo>
                <a:lnTo>
                  <a:pt x="105" y="310"/>
                </a:lnTo>
                <a:lnTo>
                  <a:pt x="101" y="286"/>
                </a:lnTo>
                <a:lnTo>
                  <a:pt x="96" y="256"/>
                </a:lnTo>
                <a:lnTo>
                  <a:pt x="95" y="228"/>
                </a:lnTo>
                <a:lnTo>
                  <a:pt x="95" y="200"/>
                </a:lnTo>
                <a:lnTo>
                  <a:pt x="96" y="174"/>
                </a:lnTo>
                <a:lnTo>
                  <a:pt x="101" y="146"/>
                </a:lnTo>
                <a:lnTo>
                  <a:pt x="106" y="120"/>
                </a:lnTo>
                <a:lnTo>
                  <a:pt x="114" y="100"/>
                </a:lnTo>
                <a:lnTo>
                  <a:pt x="126" y="76"/>
                </a:lnTo>
                <a:lnTo>
                  <a:pt x="137" y="58"/>
                </a:lnTo>
                <a:lnTo>
                  <a:pt x="148" y="40"/>
                </a:lnTo>
                <a:lnTo>
                  <a:pt x="161" y="26"/>
                </a:lnTo>
                <a:lnTo>
                  <a:pt x="176" y="14"/>
                </a:lnTo>
                <a:lnTo>
                  <a:pt x="193" y="6"/>
                </a:lnTo>
                <a:lnTo>
                  <a:pt x="211" y="2"/>
                </a:lnTo>
                <a:lnTo>
                  <a:pt x="226" y="0"/>
                </a:lnTo>
                <a:lnTo>
                  <a:pt x="242" y="0"/>
                </a:lnTo>
                <a:lnTo>
                  <a:pt x="257" y="2"/>
                </a:lnTo>
                <a:lnTo>
                  <a:pt x="269" y="6"/>
                </a:lnTo>
                <a:lnTo>
                  <a:pt x="283" y="14"/>
                </a:lnTo>
                <a:lnTo>
                  <a:pt x="297" y="22"/>
                </a:lnTo>
                <a:lnTo>
                  <a:pt x="307" y="34"/>
                </a:lnTo>
                <a:lnTo>
                  <a:pt x="319" y="50"/>
                </a:lnTo>
                <a:lnTo>
                  <a:pt x="330" y="70"/>
                </a:lnTo>
                <a:lnTo>
                  <a:pt x="340" y="92"/>
                </a:lnTo>
                <a:lnTo>
                  <a:pt x="350" y="114"/>
                </a:lnTo>
                <a:lnTo>
                  <a:pt x="357" y="138"/>
                </a:lnTo>
                <a:lnTo>
                  <a:pt x="363" y="168"/>
                </a:lnTo>
                <a:lnTo>
                  <a:pt x="367" y="202"/>
                </a:lnTo>
                <a:lnTo>
                  <a:pt x="367" y="234"/>
                </a:lnTo>
                <a:lnTo>
                  <a:pt x="363" y="266"/>
                </a:lnTo>
                <a:lnTo>
                  <a:pt x="358" y="298"/>
                </a:lnTo>
                <a:lnTo>
                  <a:pt x="354" y="330"/>
                </a:lnTo>
                <a:lnTo>
                  <a:pt x="349" y="366"/>
                </a:lnTo>
                <a:lnTo>
                  <a:pt x="346" y="394"/>
                </a:lnTo>
                <a:lnTo>
                  <a:pt x="346" y="410"/>
                </a:lnTo>
                <a:lnTo>
                  <a:pt x="348" y="424"/>
                </a:lnTo>
                <a:lnTo>
                  <a:pt x="351" y="440"/>
                </a:lnTo>
                <a:lnTo>
                  <a:pt x="554" y="440"/>
                </a:lnTo>
                <a:lnTo>
                  <a:pt x="550" y="514"/>
                </a:lnTo>
                <a:lnTo>
                  <a:pt x="549" y="558"/>
                </a:lnTo>
                <a:lnTo>
                  <a:pt x="550" y="594"/>
                </a:lnTo>
                <a:lnTo>
                  <a:pt x="551" y="628"/>
                </a:lnTo>
                <a:lnTo>
                  <a:pt x="553" y="664"/>
                </a:lnTo>
                <a:lnTo>
                  <a:pt x="556" y="700"/>
                </a:lnTo>
                <a:lnTo>
                  <a:pt x="563" y="724"/>
                </a:lnTo>
                <a:lnTo>
                  <a:pt x="570" y="744"/>
                </a:lnTo>
                <a:lnTo>
                  <a:pt x="580" y="762"/>
                </a:lnTo>
                <a:lnTo>
                  <a:pt x="593" y="776"/>
                </a:lnTo>
                <a:lnTo>
                  <a:pt x="606" y="786"/>
                </a:lnTo>
                <a:lnTo>
                  <a:pt x="620" y="790"/>
                </a:lnTo>
                <a:lnTo>
                  <a:pt x="635" y="792"/>
                </a:lnTo>
                <a:lnTo>
                  <a:pt x="652" y="792"/>
                </a:lnTo>
                <a:lnTo>
                  <a:pt x="670" y="788"/>
                </a:lnTo>
                <a:lnTo>
                  <a:pt x="683" y="786"/>
                </a:lnTo>
                <a:lnTo>
                  <a:pt x="702" y="782"/>
                </a:lnTo>
                <a:lnTo>
                  <a:pt x="721" y="778"/>
                </a:lnTo>
                <a:lnTo>
                  <a:pt x="743" y="778"/>
                </a:lnTo>
                <a:lnTo>
                  <a:pt x="761" y="782"/>
                </a:lnTo>
                <a:lnTo>
                  <a:pt x="779" y="788"/>
                </a:lnTo>
                <a:lnTo>
                  <a:pt x="797" y="800"/>
                </a:lnTo>
                <a:lnTo>
                  <a:pt x="812" y="812"/>
                </a:lnTo>
                <a:lnTo>
                  <a:pt x="827" y="832"/>
                </a:lnTo>
                <a:lnTo>
                  <a:pt x="837" y="854"/>
                </a:lnTo>
                <a:lnTo>
                  <a:pt x="845" y="880"/>
                </a:lnTo>
                <a:lnTo>
                  <a:pt x="850" y="908"/>
                </a:lnTo>
                <a:lnTo>
                  <a:pt x="852" y="936"/>
                </a:lnTo>
                <a:lnTo>
                  <a:pt x="850" y="968"/>
                </a:lnTo>
                <a:lnTo>
                  <a:pt x="849" y="1000"/>
                </a:lnTo>
                <a:lnTo>
                  <a:pt x="850" y="1032"/>
                </a:lnTo>
                <a:lnTo>
                  <a:pt x="852" y="1060"/>
                </a:lnTo>
                <a:lnTo>
                  <a:pt x="858" y="1086"/>
                </a:lnTo>
                <a:lnTo>
                  <a:pt x="864" y="1112"/>
                </a:lnTo>
                <a:lnTo>
                  <a:pt x="873" y="1130"/>
                </a:lnTo>
                <a:lnTo>
                  <a:pt x="886" y="1148"/>
                </a:lnTo>
                <a:lnTo>
                  <a:pt x="903" y="1160"/>
                </a:lnTo>
                <a:lnTo>
                  <a:pt x="921" y="1170"/>
                </a:lnTo>
                <a:lnTo>
                  <a:pt x="936" y="1178"/>
                </a:lnTo>
                <a:lnTo>
                  <a:pt x="954" y="1186"/>
                </a:lnTo>
                <a:lnTo>
                  <a:pt x="975" y="1194"/>
                </a:lnTo>
                <a:lnTo>
                  <a:pt x="993" y="1200"/>
                </a:lnTo>
                <a:lnTo>
                  <a:pt x="1011" y="1210"/>
                </a:lnTo>
                <a:lnTo>
                  <a:pt x="1026" y="1220"/>
                </a:lnTo>
                <a:lnTo>
                  <a:pt x="1041" y="1232"/>
                </a:lnTo>
                <a:lnTo>
                  <a:pt x="1053" y="1248"/>
                </a:lnTo>
                <a:lnTo>
                  <a:pt x="1062" y="1264"/>
                </a:lnTo>
                <a:lnTo>
                  <a:pt x="1075" y="1290"/>
                </a:lnTo>
                <a:lnTo>
                  <a:pt x="1083" y="1314"/>
                </a:lnTo>
                <a:lnTo>
                  <a:pt x="1089" y="1340"/>
                </a:lnTo>
                <a:lnTo>
                  <a:pt x="1092" y="1375"/>
                </a:lnTo>
                <a:lnTo>
                  <a:pt x="1090" y="1409"/>
                </a:lnTo>
                <a:lnTo>
                  <a:pt x="1087" y="1439"/>
                </a:lnTo>
                <a:lnTo>
                  <a:pt x="1083" y="1477"/>
                </a:lnTo>
                <a:lnTo>
                  <a:pt x="1077" y="1519"/>
                </a:lnTo>
                <a:lnTo>
                  <a:pt x="1072" y="1557"/>
                </a:lnTo>
                <a:lnTo>
                  <a:pt x="1070" y="1589"/>
                </a:lnTo>
                <a:lnTo>
                  <a:pt x="1070" y="1615"/>
                </a:lnTo>
                <a:lnTo>
                  <a:pt x="1073" y="1653"/>
                </a:lnTo>
                <a:lnTo>
                  <a:pt x="1077" y="1685"/>
                </a:lnTo>
                <a:lnTo>
                  <a:pt x="1084" y="1709"/>
                </a:lnTo>
                <a:lnTo>
                  <a:pt x="1091" y="1733"/>
                </a:lnTo>
                <a:lnTo>
                  <a:pt x="1102" y="1759"/>
                </a:lnTo>
                <a:lnTo>
                  <a:pt x="1113" y="1785"/>
                </a:lnTo>
                <a:lnTo>
                  <a:pt x="1127" y="1807"/>
                </a:lnTo>
                <a:lnTo>
                  <a:pt x="1143" y="1825"/>
                </a:lnTo>
                <a:lnTo>
                  <a:pt x="1158" y="1835"/>
                </a:lnTo>
                <a:lnTo>
                  <a:pt x="1174" y="1843"/>
                </a:lnTo>
                <a:lnTo>
                  <a:pt x="1190" y="1847"/>
                </a:lnTo>
                <a:lnTo>
                  <a:pt x="1209" y="1849"/>
                </a:lnTo>
                <a:lnTo>
                  <a:pt x="1228" y="1847"/>
                </a:lnTo>
                <a:close/>
              </a:path>
            </a:pathLst>
          </a:custGeom>
          <a:solidFill>
            <a:srgbClr val="FFCC00"/>
          </a:solidFill>
          <a:ln w="14288">
            <a:solidFill>
              <a:srgbClr val="FFCC00"/>
            </a:solidFill>
            <a:round/>
            <a:headEnd/>
            <a:tailEnd/>
          </a:ln>
        </p:spPr>
        <p:txBody>
          <a:bodyPr/>
          <a:lstStyle/>
          <a:p>
            <a:endParaRPr lang="en-US"/>
          </a:p>
        </p:txBody>
      </p:sp>
      <p:sp>
        <p:nvSpPr>
          <p:cNvPr id="12295" name="Freeform 7"/>
          <p:cNvSpPr>
            <a:spLocks/>
          </p:cNvSpPr>
          <p:nvPr/>
        </p:nvSpPr>
        <p:spPr bwMode="auto">
          <a:xfrm>
            <a:off x="2971800" y="2120900"/>
            <a:ext cx="4191000" cy="3622675"/>
          </a:xfrm>
          <a:custGeom>
            <a:avLst/>
            <a:gdLst>
              <a:gd name="T0" fmla="*/ 2147483647 w 1367"/>
              <a:gd name="T1" fmla="*/ 741883194 h 2812"/>
              <a:gd name="T2" fmla="*/ 2147483647 w 1367"/>
              <a:gd name="T3" fmla="*/ 355174206 h 2812"/>
              <a:gd name="T4" fmla="*/ 2147483647 w 1367"/>
              <a:gd name="T5" fmla="*/ 43152609 h 2812"/>
              <a:gd name="T6" fmla="*/ 2147483647 w 1367"/>
              <a:gd name="T7" fmla="*/ 9958490 h 2812"/>
              <a:gd name="T8" fmla="*/ 2147483647 w 1367"/>
              <a:gd name="T9" fmla="*/ 192524835 h 2812"/>
              <a:gd name="T10" fmla="*/ 2147483647 w 1367"/>
              <a:gd name="T11" fmla="*/ 511186222 h 2812"/>
              <a:gd name="T12" fmla="*/ 2147483647 w 1367"/>
              <a:gd name="T13" fmla="*/ 851422697 h 2812"/>
              <a:gd name="T14" fmla="*/ 2147483647 w 1367"/>
              <a:gd name="T15" fmla="*/ 1053905939 h 2812"/>
              <a:gd name="T16" fmla="*/ 2147483647 w 1367"/>
              <a:gd name="T17" fmla="*/ 1140209828 h 2812"/>
              <a:gd name="T18" fmla="*/ 2147483647 w 1367"/>
              <a:gd name="T19" fmla="*/ 1299540482 h 2812"/>
              <a:gd name="T20" fmla="*/ 2147483647 w 1367"/>
              <a:gd name="T21" fmla="*/ 1525259659 h 2812"/>
              <a:gd name="T22" fmla="*/ 2147483647 w 1367"/>
              <a:gd name="T23" fmla="*/ 1727741613 h 2812"/>
              <a:gd name="T24" fmla="*/ 2147483647 w 1367"/>
              <a:gd name="T25" fmla="*/ 1767574276 h 2812"/>
              <a:gd name="T26" fmla="*/ 2147483647 w 1367"/>
              <a:gd name="T27" fmla="*/ 1750977226 h 2812"/>
              <a:gd name="T28" fmla="*/ 2147483647 w 1367"/>
              <a:gd name="T29" fmla="*/ 1850559529 h 2812"/>
              <a:gd name="T30" fmla="*/ 2147483647 w 1367"/>
              <a:gd name="T31" fmla="*/ 2147483647 h 2812"/>
              <a:gd name="T32" fmla="*/ 2147483647 w 1367"/>
              <a:gd name="T33" fmla="*/ 2147483647 h 2812"/>
              <a:gd name="T34" fmla="*/ 2147483647 w 1367"/>
              <a:gd name="T35" fmla="*/ 2147483647 h 2812"/>
              <a:gd name="T36" fmla="*/ 2147483647 w 1367"/>
              <a:gd name="T37" fmla="*/ 2147483647 h 2812"/>
              <a:gd name="T38" fmla="*/ 2147483647 w 1367"/>
              <a:gd name="T39" fmla="*/ 2147483647 h 2812"/>
              <a:gd name="T40" fmla="*/ 2147483647 w 1367"/>
              <a:gd name="T41" fmla="*/ 2147483647 h 2812"/>
              <a:gd name="T42" fmla="*/ 2147483647 w 1367"/>
              <a:gd name="T43" fmla="*/ 2147483647 h 2812"/>
              <a:gd name="T44" fmla="*/ 2147483647 w 1367"/>
              <a:gd name="T45" fmla="*/ 2147483647 h 2812"/>
              <a:gd name="T46" fmla="*/ 2147483647 w 1367"/>
              <a:gd name="T47" fmla="*/ 2147483647 h 2812"/>
              <a:gd name="T48" fmla="*/ 2147483647 w 1367"/>
              <a:gd name="T49" fmla="*/ 2147483647 h 2812"/>
              <a:gd name="T50" fmla="*/ 2147483647 w 1367"/>
              <a:gd name="T51" fmla="*/ 2147483647 h 2812"/>
              <a:gd name="T52" fmla="*/ 2147483647 w 1367"/>
              <a:gd name="T53" fmla="*/ 2147483647 h 2812"/>
              <a:gd name="T54" fmla="*/ 2147483647 w 1367"/>
              <a:gd name="T55" fmla="*/ 2147483647 h 2812"/>
              <a:gd name="T56" fmla="*/ 2147483647 w 1367"/>
              <a:gd name="T57" fmla="*/ 2147483647 h 2812"/>
              <a:gd name="T58" fmla="*/ 2147483647 w 1367"/>
              <a:gd name="T59" fmla="*/ 2147483647 h 2812"/>
              <a:gd name="T60" fmla="*/ 2147483647 w 1367"/>
              <a:gd name="T61" fmla="*/ 2147483647 h 2812"/>
              <a:gd name="T62" fmla="*/ 2147483647 w 1367"/>
              <a:gd name="T63" fmla="*/ 2147483647 h 2812"/>
              <a:gd name="T64" fmla="*/ 2147483647 w 1367"/>
              <a:gd name="T65" fmla="*/ 2147483647 h 2812"/>
              <a:gd name="T66" fmla="*/ 2147483647 w 1367"/>
              <a:gd name="T67" fmla="*/ 2147483647 h 2812"/>
              <a:gd name="T68" fmla="*/ 2147483647 w 1367"/>
              <a:gd name="T69" fmla="*/ 2147483647 h 2812"/>
              <a:gd name="T70" fmla="*/ 2147483647 w 1367"/>
              <a:gd name="T71" fmla="*/ 2147483647 h 2812"/>
              <a:gd name="T72" fmla="*/ 2147483647 w 1367"/>
              <a:gd name="T73" fmla="*/ 2147483647 h 2812"/>
              <a:gd name="T74" fmla="*/ 2147483647 w 1367"/>
              <a:gd name="T75" fmla="*/ 2147483647 h 2812"/>
              <a:gd name="T76" fmla="*/ 2147483647 w 1367"/>
              <a:gd name="T77" fmla="*/ 2147483647 h 2812"/>
              <a:gd name="T78" fmla="*/ 1851674041 w 1367"/>
              <a:gd name="T79" fmla="*/ 2147483647 h 2812"/>
              <a:gd name="T80" fmla="*/ 1080925426 w 1367"/>
              <a:gd name="T81" fmla="*/ 2147483647 h 2812"/>
              <a:gd name="T82" fmla="*/ 244384055 w 1367"/>
              <a:gd name="T83" fmla="*/ 2147483647 h 2812"/>
              <a:gd name="T84" fmla="*/ 9399858 w 1367"/>
              <a:gd name="T85" fmla="*/ 2147483647 h 2812"/>
              <a:gd name="T86" fmla="*/ 56396086 w 1367"/>
              <a:gd name="T87" fmla="*/ 2086235584 h 2812"/>
              <a:gd name="T88" fmla="*/ 310179973 w 1367"/>
              <a:gd name="T89" fmla="*/ 1817365428 h 2812"/>
              <a:gd name="T90" fmla="*/ 949336657 w 1367"/>
              <a:gd name="T91" fmla="*/ 1747658589 h 2812"/>
              <a:gd name="T92" fmla="*/ 1898670248 w 1367"/>
              <a:gd name="T93" fmla="*/ 1770894202 h 2812"/>
              <a:gd name="T94" fmla="*/ 2147483647 w 1367"/>
              <a:gd name="T95" fmla="*/ 1664673337 h 2812"/>
              <a:gd name="T96" fmla="*/ 2147483647 w 1367"/>
              <a:gd name="T97" fmla="*/ 1415718869 h 2812"/>
              <a:gd name="T98" fmla="*/ 2147483647 w 1367"/>
              <a:gd name="T99" fmla="*/ 1170084004 h 2812"/>
              <a:gd name="T100" fmla="*/ 2147483647 w 1367"/>
              <a:gd name="T101" fmla="*/ 1083780114 h 28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67"/>
              <a:gd name="T154" fmla="*/ 0 h 2812"/>
              <a:gd name="T155" fmla="*/ 1367 w 1367"/>
              <a:gd name="T156" fmla="*/ 2812 h 28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67" h="2812">
                <a:moveTo>
                  <a:pt x="520" y="587"/>
                </a:moveTo>
                <a:lnTo>
                  <a:pt x="534" y="555"/>
                </a:lnTo>
                <a:lnTo>
                  <a:pt x="544" y="525"/>
                </a:lnTo>
                <a:lnTo>
                  <a:pt x="549" y="491"/>
                </a:lnTo>
                <a:lnTo>
                  <a:pt x="549" y="447"/>
                </a:lnTo>
                <a:lnTo>
                  <a:pt x="543" y="398"/>
                </a:lnTo>
                <a:lnTo>
                  <a:pt x="538" y="356"/>
                </a:lnTo>
                <a:lnTo>
                  <a:pt x="530" y="304"/>
                </a:lnTo>
                <a:lnTo>
                  <a:pt x="527" y="248"/>
                </a:lnTo>
                <a:lnTo>
                  <a:pt x="530" y="214"/>
                </a:lnTo>
                <a:lnTo>
                  <a:pt x="535" y="172"/>
                </a:lnTo>
                <a:lnTo>
                  <a:pt x="546" y="128"/>
                </a:lnTo>
                <a:lnTo>
                  <a:pt x="561" y="86"/>
                </a:lnTo>
                <a:lnTo>
                  <a:pt x="580" y="52"/>
                </a:lnTo>
                <a:lnTo>
                  <a:pt x="597" y="26"/>
                </a:lnTo>
                <a:lnTo>
                  <a:pt x="621" y="10"/>
                </a:lnTo>
                <a:lnTo>
                  <a:pt x="648" y="2"/>
                </a:lnTo>
                <a:lnTo>
                  <a:pt x="678" y="0"/>
                </a:lnTo>
                <a:lnTo>
                  <a:pt x="719" y="0"/>
                </a:lnTo>
                <a:lnTo>
                  <a:pt x="751" y="6"/>
                </a:lnTo>
                <a:lnTo>
                  <a:pt x="769" y="18"/>
                </a:lnTo>
                <a:lnTo>
                  <a:pt x="782" y="34"/>
                </a:lnTo>
                <a:lnTo>
                  <a:pt x="797" y="52"/>
                </a:lnTo>
                <a:lnTo>
                  <a:pt x="812" y="80"/>
                </a:lnTo>
                <a:lnTo>
                  <a:pt x="826" y="116"/>
                </a:lnTo>
                <a:lnTo>
                  <a:pt x="837" y="148"/>
                </a:lnTo>
                <a:lnTo>
                  <a:pt x="842" y="176"/>
                </a:lnTo>
                <a:lnTo>
                  <a:pt x="846" y="224"/>
                </a:lnTo>
                <a:lnTo>
                  <a:pt x="846" y="266"/>
                </a:lnTo>
                <a:lnTo>
                  <a:pt x="843" y="308"/>
                </a:lnTo>
                <a:lnTo>
                  <a:pt x="839" y="340"/>
                </a:lnTo>
                <a:lnTo>
                  <a:pt x="834" y="392"/>
                </a:lnTo>
                <a:lnTo>
                  <a:pt x="826" y="446"/>
                </a:lnTo>
                <a:lnTo>
                  <a:pt x="823" y="479"/>
                </a:lnTo>
                <a:lnTo>
                  <a:pt x="828" y="513"/>
                </a:lnTo>
                <a:lnTo>
                  <a:pt x="835" y="537"/>
                </a:lnTo>
                <a:lnTo>
                  <a:pt x="846" y="569"/>
                </a:lnTo>
                <a:lnTo>
                  <a:pt x="863" y="595"/>
                </a:lnTo>
                <a:lnTo>
                  <a:pt x="879" y="617"/>
                </a:lnTo>
                <a:lnTo>
                  <a:pt x="903" y="635"/>
                </a:lnTo>
                <a:lnTo>
                  <a:pt x="926" y="647"/>
                </a:lnTo>
                <a:lnTo>
                  <a:pt x="949" y="657"/>
                </a:lnTo>
                <a:lnTo>
                  <a:pt x="972" y="663"/>
                </a:lnTo>
                <a:lnTo>
                  <a:pt x="997" y="675"/>
                </a:lnTo>
                <a:lnTo>
                  <a:pt x="1016" y="687"/>
                </a:lnTo>
                <a:lnTo>
                  <a:pt x="1031" y="701"/>
                </a:lnTo>
                <a:lnTo>
                  <a:pt x="1042" y="717"/>
                </a:lnTo>
                <a:lnTo>
                  <a:pt x="1051" y="735"/>
                </a:lnTo>
                <a:lnTo>
                  <a:pt x="1057" y="757"/>
                </a:lnTo>
                <a:lnTo>
                  <a:pt x="1063" y="783"/>
                </a:lnTo>
                <a:lnTo>
                  <a:pt x="1065" y="807"/>
                </a:lnTo>
                <a:lnTo>
                  <a:pt x="1067" y="829"/>
                </a:lnTo>
                <a:lnTo>
                  <a:pt x="1067" y="859"/>
                </a:lnTo>
                <a:lnTo>
                  <a:pt x="1065" y="893"/>
                </a:lnTo>
                <a:lnTo>
                  <a:pt x="1065" y="919"/>
                </a:lnTo>
                <a:lnTo>
                  <a:pt x="1068" y="951"/>
                </a:lnTo>
                <a:lnTo>
                  <a:pt x="1075" y="979"/>
                </a:lnTo>
                <a:lnTo>
                  <a:pt x="1084" y="1003"/>
                </a:lnTo>
                <a:lnTo>
                  <a:pt x="1095" y="1021"/>
                </a:lnTo>
                <a:lnTo>
                  <a:pt x="1108" y="1041"/>
                </a:lnTo>
                <a:lnTo>
                  <a:pt x="1122" y="1053"/>
                </a:lnTo>
                <a:lnTo>
                  <a:pt x="1144" y="1061"/>
                </a:lnTo>
                <a:lnTo>
                  <a:pt x="1162" y="1065"/>
                </a:lnTo>
                <a:lnTo>
                  <a:pt x="1179" y="1067"/>
                </a:lnTo>
                <a:lnTo>
                  <a:pt x="1198" y="1065"/>
                </a:lnTo>
                <a:lnTo>
                  <a:pt x="1221" y="1061"/>
                </a:lnTo>
                <a:lnTo>
                  <a:pt x="1239" y="1059"/>
                </a:lnTo>
                <a:lnTo>
                  <a:pt x="1258" y="1055"/>
                </a:lnTo>
                <a:lnTo>
                  <a:pt x="1275" y="1053"/>
                </a:lnTo>
                <a:lnTo>
                  <a:pt x="1295" y="1055"/>
                </a:lnTo>
                <a:lnTo>
                  <a:pt x="1305" y="1059"/>
                </a:lnTo>
                <a:lnTo>
                  <a:pt x="1318" y="1065"/>
                </a:lnTo>
                <a:lnTo>
                  <a:pt x="1330" y="1077"/>
                </a:lnTo>
                <a:lnTo>
                  <a:pt x="1343" y="1095"/>
                </a:lnTo>
                <a:lnTo>
                  <a:pt x="1352" y="1115"/>
                </a:lnTo>
                <a:lnTo>
                  <a:pt x="1360" y="1145"/>
                </a:lnTo>
                <a:lnTo>
                  <a:pt x="1363" y="1171"/>
                </a:lnTo>
                <a:lnTo>
                  <a:pt x="1365" y="1203"/>
                </a:lnTo>
                <a:lnTo>
                  <a:pt x="1367" y="1261"/>
                </a:lnTo>
                <a:lnTo>
                  <a:pt x="1366" y="1329"/>
                </a:lnTo>
                <a:lnTo>
                  <a:pt x="1367" y="1401"/>
                </a:lnTo>
                <a:lnTo>
                  <a:pt x="1364" y="1485"/>
                </a:lnTo>
                <a:lnTo>
                  <a:pt x="1361" y="1543"/>
                </a:lnTo>
                <a:lnTo>
                  <a:pt x="1358" y="1589"/>
                </a:lnTo>
                <a:lnTo>
                  <a:pt x="1352" y="1615"/>
                </a:lnTo>
                <a:lnTo>
                  <a:pt x="1344" y="1639"/>
                </a:lnTo>
                <a:lnTo>
                  <a:pt x="1334" y="1655"/>
                </a:lnTo>
                <a:lnTo>
                  <a:pt x="1321" y="1669"/>
                </a:lnTo>
                <a:lnTo>
                  <a:pt x="1306" y="1677"/>
                </a:lnTo>
                <a:lnTo>
                  <a:pt x="1294" y="1683"/>
                </a:lnTo>
                <a:lnTo>
                  <a:pt x="1267" y="1685"/>
                </a:lnTo>
                <a:lnTo>
                  <a:pt x="1244" y="1683"/>
                </a:lnTo>
                <a:lnTo>
                  <a:pt x="1224" y="1677"/>
                </a:lnTo>
                <a:lnTo>
                  <a:pt x="1207" y="1675"/>
                </a:lnTo>
                <a:lnTo>
                  <a:pt x="1188" y="1673"/>
                </a:lnTo>
                <a:lnTo>
                  <a:pt x="1171" y="1673"/>
                </a:lnTo>
                <a:lnTo>
                  <a:pt x="1156" y="1675"/>
                </a:lnTo>
                <a:lnTo>
                  <a:pt x="1140" y="1677"/>
                </a:lnTo>
                <a:lnTo>
                  <a:pt x="1121" y="1687"/>
                </a:lnTo>
                <a:lnTo>
                  <a:pt x="1111" y="1695"/>
                </a:lnTo>
                <a:lnTo>
                  <a:pt x="1101" y="1703"/>
                </a:lnTo>
                <a:lnTo>
                  <a:pt x="1088" y="1719"/>
                </a:lnTo>
                <a:lnTo>
                  <a:pt x="1080" y="1739"/>
                </a:lnTo>
                <a:lnTo>
                  <a:pt x="1073" y="1757"/>
                </a:lnTo>
                <a:lnTo>
                  <a:pt x="1067" y="1779"/>
                </a:lnTo>
                <a:lnTo>
                  <a:pt x="1064" y="1801"/>
                </a:lnTo>
                <a:lnTo>
                  <a:pt x="1063" y="1825"/>
                </a:lnTo>
                <a:lnTo>
                  <a:pt x="1064" y="1851"/>
                </a:lnTo>
                <a:lnTo>
                  <a:pt x="1064" y="1895"/>
                </a:lnTo>
                <a:lnTo>
                  <a:pt x="1063" y="1941"/>
                </a:lnTo>
                <a:lnTo>
                  <a:pt x="1056" y="1975"/>
                </a:lnTo>
                <a:lnTo>
                  <a:pt x="1050" y="2003"/>
                </a:lnTo>
                <a:lnTo>
                  <a:pt x="1040" y="2023"/>
                </a:lnTo>
                <a:lnTo>
                  <a:pt x="1026" y="2039"/>
                </a:lnTo>
                <a:lnTo>
                  <a:pt x="1013" y="2053"/>
                </a:lnTo>
                <a:lnTo>
                  <a:pt x="997" y="2061"/>
                </a:lnTo>
                <a:lnTo>
                  <a:pt x="976" y="2069"/>
                </a:lnTo>
                <a:lnTo>
                  <a:pt x="959" y="2079"/>
                </a:lnTo>
                <a:lnTo>
                  <a:pt x="939" y="2085"/>
                </a:lnTo>
                <a:lnTo>
                  <a:pt x="922" y="2091"/>
                </a:lnTo>
                <a:lnTo>
                  <a:pt x="903" y="2099"/>
                </a:lnTo>
                <a:lnTo>
                  <a:pt x="888" y="2113"/>
                </a:lnTo>
                <a:lnTo>
                  <a:pt x="871" y="2127"/>
                </a:lnTo>
                <a:lnTo>
                  <a:pt x="855" y="2145"/>
                </a:lnTo>
                <a:lnTo>
                  <a:pt x="843" y="2169"/>
                </a:lnTo>
                <a:lnTo>
                  <a:pt x="833" y="2197"/>
                </a:lnTo>
                <a:lnTo>
                  <a:pt x="824" y="2231"/>
                </a:lnTo>
                <a:lnTo>
                  <a:pt x="822" y="2261"/>
                </a:lnTo>
                <a:lnTo>
                  <a:pt x="823" y="2295"/>
                </a:lnTo>
                <a:lnTo>
                  <a:pt x="826" y="2326"/>
                </a:lnTo>
                <a:lnTo>
                  <a:pt x="831" y="2360"/>
                </a:lnTo>
                <a:lnTo>
                  <a:pt x="836" y="2398"/>
                </a:lnTo>
                <a:lnTo>
                  <a:pt x="839" y="2432"/>
                </a:lnTo>
                <a:lnTo>
                  <a:pt x="843" y="2476"/>
                </a:lnTo>
                <a:lnTo>
                  <a:pt x="843" y="2520"/>
                </a:lnTo>
                <a:lnTo>
                  <a:pt x="838" y="2564"/>
                </a:lnTo>
                <a:lnTo>
                  <a:pt x="833" y="2598"/>
                </a:lnTo>
                <a:lnTo>
                  <a:pt x="826" y="2632"/>
                </a:lnTo>
                <a:lnTo>
                  <a:pt x="818" y="2664"/>
                </a:lnTo>
                <a:lnTo>
                  <a:pt x="806" y="2704"/>
                </a:lnTo>
                <a:lnTo>
                  <a:pt x="793" y="2730"/>
                </a:lnTo>
                <a:lnTo>
                  <a:pt x="782" y="2748"/>
                </a:lnTo>
                <a:lnTo>
                  <a:pt x="769" y="2770"/>
                </a:lnTo>
                <a:lnTo>
                  <a:pt x="754" y="2790"/>
                </a:lnTo>
                <a:lnTo>
                  <a:pt x="740" y="2800"/>
                </a:lnTo>
                <a:lnTo>
                  <a:pt x="727" y="2806"/>
                </a:lnTo>
                <a:lnTo>
                  <a:pt x="706" y="2810"/>
                </a:lnTo>
                <a:lnTo>
                  <a:pt x="681" y="2812"/>
                </a:lnTo>
                <a:lnTo>
                  <a:pt x="651" y="2810"/>
                </a:lnTo>
                <a:lnTo>
                  <a:pt x="638" y="2810"/>
                </a:lnTo>
                <a:lnTo>
                  <a:pt x="620" y="2804"/>
                </a:lnTo>
                <a:lnTo>
                  <a:pt x="600" y="2794"/>
                </a:lnTo>
                <a:lnTo>
                  <a:pt x="583" y="2776"/>
                </a:lnTo>
                <a:lnTo>
                  <a:pt x="573" y="2760"/>
                </a:lnTo>
                <a:lnTo>
                  <a:pt x="561" y="2738"/>
                </a:lnTo>
                <a:lnTo>
                  <a:pt x="551" y="2718"/>
                </a:lnTo>
                <a:lnTo>
                  <a:pt x="542" y="2692"/>
                </a:lnTo>
                <a:lnTo>
                  <a:pt x="534" y="2666"/>
                </a:lnTo>
                <a:lnTo>
                  <a:pt x="528" y="2634"/>
                </a:lnTo>
                <a:lnTo>
                  <a:pt x="525" y="2600"/>
                </a:lnTo>
                <a:lnTo>
                  <a:pt x="524" y="2574"/>
                </a:lnTo>
                <a:lnTo>
                  <a:pt x="524" y="2538"/>
                </a:lnTo>
                <a:lnTo>
                  <a:pt x="525" y="2508"/>
                </a:lnTo>
                <a:lnTo>
                  <a:pt x="530" y="2476"/>
                </a:lnTo>
                <a:lnTo>
                  <a:pt x="534" y="2438"/>
                </a:lnTo>
                <a:lnTo>
                  <a:pt x="540" y="2402"/>
                </a:lnTo>
                <a:lnTo>
                  <a:pt x="543" y="2370"/>
                </a:lnTo>
                <a:lnTo>
                  <a:pt x="544" y="2340"/>
                </a:lnTo>
                <a:lnTo>
                  <a:pt x="543" y="2316"/>
                </a:lnTo>
                <a:lnTo>
                  <a:pt x="540" y="2293"/>
                </a:lnTo>
                <a:lnTo>
                  <a:pt x="531" y="2263"/>
                </a:lnTo>
                <a:lnTo>
                  <a:pt x="523" y="2243"/>
                </a:lnTo>
                <a:lnTo>
                  <a:pt x="512" y="2221"/>
                </a:lnTo>
                <a:lnTo>
                  <a:pt x="500" y="2205"/>
                </a:lnTo>
                <a:lnTo>
                  <a:pt x="489" y="2189"/>
                </a:lnTo>
                <a:lnTo>
                  <a:pt x="472" y="2177"/>
                </a:lnTo>
                <a:lnTo>
                  <a:pt x="457" y="2169"/>
                </a:lnTo>
                <a:lnTo>
                  <a:pt x="437" y="2161"/>
                </a:lnTo>
                <a:lnTo>
                  <a:pt x="420" y="2157"/>
                </a:lnTo>
                <a:lnTo>
                  <a:pt x="404" y="2149"/>
                </a:lnTo>
                <a:lnTo>
                  <a:pt x="385" y="2141"/>
                </a:lnTo>
                <a:lnTo>
                  <a:pt x="369" y="2129"/>
                </a:lnTo>
                <a:lnTo>
                  <a:pt x="350" y="2119"/>
                </a:lnTo>
                <a:lnTo>
                  <a:pt x="335" y="2107"/>
                </a:lnTo>
                <a:lnTo>
                  <a:pt x="323" y="2089"/>
                </a:lnTo>
                <a:lnTo>
                  <a:pt x="314" y="2065"/>
                </a:lnTo>
                <a:lnTo>
                  <a:pt x="307" y="2035"/>
                </a:lnTo>
                <a:lnTo>
                  <a:pt x="302" y="1995"/>
                </a:lnTo>
                <a:lnTo>
                  <a:pt x="301" y="1963"/>
                </a:lnTo>
                <a:lnTo>
                  <a:pt x="302" y="1927"/>
                </a:lnTo>
                <a:lnTo>
                  <a:pt x="304" y="1899"/>
                </a:lnTo>
                <a:lnTo>
                  <a:pt x="302" y="1865"/>
                </a:lnTo>
                <a:lnTo>
                  <a:pt x="297" y="1839"/>
                </a:lnTo>
                <a:lnTo>
                  <a:pt x="287" y="1811"/>
                </a:lnTo>
                <a:lnTo>
                  <a:pt x="278" y="1793"/>
                </a:lnTo>
                <a:lnTo>
                  <a:pt x="266" y="1775"/>
                </a:lnTo>
                <a:lnTo>
                  <a:pt x="250" y="1763"/>
                </a:lnTo>
                <a:lnTo>
                  <a:pt x="232" y="1751"/>
                </a:lnTo>
                <a:lnTo>
                  <a:pt x="213" y="1747"/>
                </a:lnTo>
                <a:lnTo>
                  <a:pt x="197" y="1743"/>
                </a:lnTo>
                <a:lnTo>
                  <a:pt x="179" y="1743"/>
                </a:lnTo>
                <a:lnTo>
                  <a:pt x="163" y="1747"/>
                </a:lnTo>
                <a:lnTo>
                  <a:pt x="147" y="1749"/>
                </a:lnTo>
                <a:lnTo>
                  <a:pt x="131" y="1753"/>
                </a:lnTo>
                <a:lnTo>
                  <a:pt x="115" y="1757"/>
                </a:lnTo>
                <a:lnTo>
                  <a:pt x="88" y="1757"/>
                </a:lnTo>
                <a:lnTo>
                  <a:pt x="71" y="1755"/>
                </a:lnTo>
                <a:lnTo>
                  <a:pt x="53" y="1747"/>
                </a:lnTo>
                <a:lnTo>
                  <a:pt x="40" y="1735"/>
                </a:lnTo>
                <a:lnTo>
                  <a:pt x="26" y="1715"/>
                </a:lnTo>
                <a:lnTo>
                  <a:pt x="17" y="1693"/>
                </a:lnTo>
                <a:lnTo>
                  <a:pt x="10" y="1669"/>
                </a:lnTo>
                <a:lnTo>
                  <a:pt x="3" y="1623"/>
                </a:lnTo>
                <a:lnTo>
                  <a:pt x="2" y="1575"/>
                </a:lnTo>
                <a:lnTo>
                  <a:pt x="1" y="1527"/>
                </a:lnTo>
                <a:lnTo>
                  <a:pt x="0" y="1467"/>
                </a:lnTo>
                <a:lnTo>
                  <a:pt x="2" y="1415"/>
                </a:lnTo>
                <a:lnTo>
                  <a:pt x="3" y="1359"/>
                </a:lnTo>
                <a:lnTo>
                  <a:pt x="4" y="1309"/>
                </a:lnTo>
                <a:lnTo>
                  <a:pt x="6" y="1257"/>
                </a:lnTo>
                <a:lnTo>
                  <a:pt x="9" y="1217"/>
                </a:lnTo>
                <a:lnTo>
                  <a:pt x="12" y="1173"/>
                </a:lnTo>
                <a:lnTo>
                  <a:pt x="17" y="1139"/>
                </a:lnTo>
                <a:lnTo>
                  <a:pt x="23" y="1117"/>
                </a:lnTo>
                <a:lnTo>
                  <a:pt x="33" y="1095"/>
                </a:lnTo>
                <a:lnTo>
                  <a:pt x="42" y="1081"/>
                </a:lnTo>
                <a:lnTo>
                  <a:pt x="55" y="1065"/>
                </a:lnTo>
                <a:lnTo>
                  <a:pt x="67" y="1061"/>
                </a:lnTo>
                <a:lnTo>
                  <a:pt x="82" y="1055"/>
                </a:lnTo>
                <a:lnTo>
                  <a:pt x="101" y="1053"/>
                </a:lnTo>
                <a:lnTo>
                  <a:pt x="118" y="1055"/>
                </a:lnTo>
                <a:lnTo>
                  <a:pt x="141" y="1061"/>
                </a:lnTo>
                <a:lnTo>
                  <a:pt x="162" y="1063"/>
                </a:lnTo>
                <a:lnTo>
                  <a:pt x="179" y="1065"/>
                </a:lnTo>
                <a:lnTo>
                  <a:pt x="202" y="1067"/>
                </a:lnTo>
                <a:lnTo>
                  <a:pt x="227" y="1061"/>
                </a:lnTo>
                <a:lnTo>
                  <a:pt x="247" y="1053"/>
                </a:lnTo>
                <a:lnTo>
                  <a:pt x="266" y="1039"/>
                </a:lnTo>
                <a:lnTo>
                  <a:pt x="279" y="1025"/>
                </a:lnTo>
                <a:lnTo>
                  <a:pt x="292" y="1003"/>
                </a:lnTo>
                <a:lnTo>
                  <a:pt x="301" y="975"/>
                </a:lnTo>
                <a:lnTo>
                  <a:pt x="307" y="947"/>
                </a:lnTo>
                <a:lnTo>
                  <a:pt x="310" y="917"/>
                </a:lnTo>
                <a:lnTo>
                  <a:pt x="309" y="895"/>
                </a:lnTo>
                <a:lnTo>
                  <a:pt x="307" y="853"/>
                </a:lnTo>
                <a:lnTo>
                  <a:pt x="309" y="811"/>
                </a:lnTo>
                <a:lnTo>
                  <a:pt x="313" y="779"/>
                </a:lnTo>
                <a:lnTo>
                  <a:pt x="318" y="749"/>
                </a:lnTo>
                <a:lnTo>
                  <a:pt x="326" y="727"/>
                </a:lnTo>
                <a:lnTo>
                  <a:pt x="341" y="705"/>
                </a:lnTo>
                <a:lnTo>
                  <a:pt x="356" y="689"/>
                </a:lnTo>
                <a:lnTo>
                  <a:pt x="377" y="677"/>
                </a:lnTo>
                <a:lnTo>
                  <a:pt x="397" y="667"/>
                </a:lnTo>
                <a:lnTo>
                  <a:pt x="414" y="659"/>
                </a:lnTo>
                <a:lnTo>
                  <a:pt x="435" y="653"/>
                </a:lnTo>
                <a:lnTo>
                  <a:pt x="456" y="645"/>
                </a:lnTo>
                <a:lnTo>
                  <a:pt x="479" y="633"/>
                </a:lnTo>
                <a:lnTo>
                  <a:pt x="501" y="615"/>
                </a:lnTo>
                <a:lnTo>
                  <a:pt x="520" y="587"/>
                </a:lnTo>
                <a:close/>
              </a:path>
            </a:pathLst>
          </a:custGeom>
          <a:solidFill>
            <a:schemeClr val="hlink"/>
          </a:solidFill>
          <a:ln w="14288">
            <a:noFill/>
            <a:round/>
            <a:headEnd/>
            <a:tailEnd/>
          </a:ln>
        </p:spPr>
        <p:txBody>
          <a:bodyPr/>
          <a:lstStyle/>
          <a:p>
            <a:endParaRPr lang="en-US"/>
          </a:p>
        </p:txBody>
      </p:sp>
      <p:sp>
        <p:nvSpPr>
          <p:cNvPr id="12296" name="Text Box 8"/>
          <p:cNvSpPr txBox="1">
            <a:spLocks noChangeArrowheads="1"/>
          </p:cNvSpPr>
          <p:nvPr/>
        </p:nvSpPr>
        <p:spPr bwMode="auto">
          <a:xfrm>
            <a:off x="1352550" y="4683125"/>
            <a:ext cx="3062288" cy="1433513"/>
          </a:xfrm>
          <a:prstGeom prst="rect">
            <a:avLst/>
          </a:prstGeom>
          <a:noFill/>
          <a:ln w="9525">
            <a:noFill/>
            <a:miter lim="800000"/>
            <a:headEnd/>
            <a:tailEnd/>
          </a:ln>
          <a:effectLst/>
        </p:spPr>
        <p:txBody>
          <a:bodyPr wrap="none" anchor="ctr">
            <a:spAutoFit/>
          </a:bodyPr>
          <a:lstStyle/>
          <a:p>
            <a:pPr defTabSz="762000" eaLnBrk="0" hangingPunct="0">
              <a:defRPr/>
            </a:pPr>
            <a:r>
              <a:rPr lang="en-US" sz="3200">
                <a:solidFill>
                  <a:schemeClr val="tx2"/>
                </a:solidFill>
                <a:effectLst>
                  <a:outerShdw blurRad="38100" dist="38100" dir="2700000" algn="tl">
                    <a:srgbClr val="C0C0C0"/>
                  </a:outerShdw>
                </a:effectLst>
                <a:latin typeface="Palatino" pitchFamily="18" charset="0"/>
              </a:rPr>
              <a:t>REUSE</a:t>
            </a:r>
          </a:p>
          <a:p>
            <a:pPr defTabSz="762000" eaLnBrk="0" hangingPunct="0">
              <a:defRPr/>
            </a:pPr>
            <a:r>
              <a:rPr lang="en-US" sz="2800">
                <a:latin typeface="Palatino" pitchFamily="18" charset="0"/>
              </a:rPr>
              <a:t>propose solutions </a:t>
            </a:r>
          </a:p>
          <a:p>
            <a:pPr defTabSz="762000" eaLnBrk="0" hangingPunct="0">
              <a:defRPr/>
            </a:pPr>
            <a:r>
              <a:rPr lang="en-US" sz="2800">
                <a:latin typeface="Palatino" pitchFamily="18" charset="0"/>
              </a:rPr>
              <a:t>from retrieved cases</a:t>
            </a:r>
            <a:endParaRPr lang="en-US" sz="2400">
              <a:latin typeface="Palatino" pitchFamily="18" charset="0"/>
            </a:endParaRPr>
          </a:p>
        </p:txBody>
      </p:sp>
      <p:sp>
        <p:nvSpPr>
          <p:cNvPr id="12297" name="Text Box 9"/>
          <p:cNvSpPr txBox="1">
            <a:spLocks noChangeArrowheads="1"/>
          </p:cNvSpPr>
          <p:nvPr/>
        </p:nvSpPr>
        <p:spPr bwMode="auto">
          <a:xfrm>
            <a:off x="5106988" y="4683125"/>
            <a:ext cx="3306762" cy="1433513"/>
          </a:xfrm>
          <a:prstGeom prst="rect">
            <a:avLst/>
          </a:prstGeom>
          <a:noFill/>
          <a:ln w="9525">
            <a:noFill/>
            <a:miter lim="800000"/>
            <a:headEnd/>
            <a:tailEnd/>
          </a:ln>
          <a:effectLst/>
        </p:spPr>
        <p:txBody>
          <a:bodyPr anchor="ctr">
            <a:spAutoFit/>
          </a:bodyPr>
          <a:lstStyle/>
          <a:p>
            <a:pPr algn="r" defTabSz="762000" eaLnBrk="0" hangingPunct="0">
              <a:defRPr/>
            </a:pPr>
            <a:r>
              <a:rPr lang="en-US" sz="3200">
                <a:solidFill>
                  <a:schemeClr val="tx2"/>
                </a:solidFill>
                <a:effectLst>
                  <a:outerShdw blurRad="38100" dist="38100" dir="2700000" algn="tl">
                    <a:srgbClr val="C0C0C0"/>
                  </a:outerShdw>
                </a:effectLst>
                <a:latin typeface="Palatino" pitchFamily="18" charset="0"/>
              </a:rPr>
              <a:t>REVISE</a:t>
            </a:r>
          </a:p>
          <a:p>
            <a:pPr algn="r" defTabSz="762000" eaLnBrk="0" hangingPunct="0">
              <a:defRPr/>
            </a:pPr>
            <a:r>
              <a:rPr lang="en-US" sz="2800">
                <a:latin typeface="Palatino" pitchFamily="18" charset="0"/>
              </a:rPr>
              <a:t>adapt and repair</a:t>
            </a:r>
          </a:p>
          <a:p>
            <a:pPr algn="r" defTabSz="762000" eaLnBrk="0" hangingPunct="0">
              <a:defRPr/>
            </a:pPr>
            <a:r>
              <a:rPr lang="en-US" sz="2800">
                <a:latin typeface="Palatino" pitchFamily="18" charset="0"/>
              </a:rPr>
              <a:t>proposed solution</a:t>
            </a:r>
            <a:endParaRPr lang="en-US" sz="2400">
              <a:latin typeface="Palatino" pitchFamily="18" charset="0"/>
            </a:endParaRPr>
          </a:p>
        </p:txBody>
      </p:sp>
      <p:sp>
        <p:nvSpPr>
          <p:cNvPr id="12298" name="Text Box 10"/>
          <p:cNvSpPr txBox="1">
            <a:spLocks noChangeArrowheads="1"/>
          </p:cNvSpPr>
          <p:nvPr/>
        </p:nvSpPr>
        <p:spPr bwMode="auto">
          <a:xfrm>
            <a:off x="4376738" y="3609975"/>
            <a:ext cx="1149350" cy="641350"/>
          </a:xfrm>
          <a:prstGeom prst="rect">
            <a:avLst/>
          </a:prstGeom>
          <a:noFill/>
          <a:ln w="9525">
            <a:noFill/>
            <a:miter lim="800000"/>
            <a:headEnd/>
            <a:tailEnd/>
          </a:ln>
          <a:effectLst/>
        </p:spPr>
        <p:txBody>
          <a:bodyPr wrap="none" anchor="ctr">
            <a:spAutoFit/>
          </a:bodyPr>
          <a:lstStyle/>
          <a:p>
            <a:pPr algn="ctr" defTabSz="762000" eaLnBrk="0" hangingPunct="0">
              <a:defRPr/>
            </a:pPr>
            <a:r>
              <a:rPr lang="en-US" sz="36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Palatino" pitchFamily="18" charset="0"/>
              </a:rPr>
              <a:t>CBR</a:t>
            </a:r>
          </a:p>
        </p:txBody>
      </p:sp>
      <p:sp>
        <p:nvSpPr>
          <p:cNvPr id="12299" name="Text Box 11"/>
          <p:cNvSpPr txBox="1">
            <a:spLocks noChangeArrowheads="1"/>
          </p:cNvSpPr>
          <p:nvPr/>
        </p:nvSpPr>
        <p:spPr bwMode="auto">
          <a:xfrm>
            <a:off x="6623050" y="1682750"/>
            <a:ext cx="1790700" cy="1433513"/>
          </a:xfrm>
          <a:prstGeom prst="rect">
            <a:avLst/>
          </a:prstGeom>
          <a:noFill/>
          <a:ln w="9525">
            <a:noFill/>
            <a:miter lim="800000"/>
            <a:headEnd/>
            <a:tailEnd/>
          </a:ln>
          <a:effectLst/>
        </p:spPr>
        <p:txBody>
          <a:bodyPr wrap="none" anchor="ctr">
            <a:spAutoFit/>
          </a:bodyPr>
          <a:lstStyle/>
          <a:p>
            <a:pPr algn="r" defTabSz="762000" eaLnBrk="0" hangingPunct="0">
              <a:defRPr/>
            </a:pPr>
            <a:r>
              <a:rPr lang="en-US" sz="3200">
                <a:solidFill>
                  <a:schemeClr val="tx2"/>
                </a:solidFill>
                <a:effectLst>
                  <a:outerShdw blurRad="38100" dist="38100" dir="2700000" algn="tl">
                    <a:srgbClr val="C0C0C0"/>
                  </a:outerShdw>
                </a:effectLst>
                <a:latin typeface="Palatino" pitchFamily="18" charset="0"/>
              </a:rPr>
              <a:t>RETAIN</a:t>
            </a:r>
          </a:p>
          <a:p>
            <a:pPr algn="r" defTabSz="762000" eaLnBrk="0" hangingPunct="0">
              <a:defRPr/>
            </a:pPr>
            <a:r>
              <a:rPr lang="en-US" sz="2800">
                <a:latin typeface="Palatino" pitchFamily="18" charset="0"/>
              </a:rPr>
              <a:t>integrate in</a:t>
            </a:r>
          </a:p>
          <a:p>
            <a:pPr algn="r" defTabSz="762000" eaLnBrk="0" hangingPunct="0">
              <a:defRPr/>
            </a:pPr>
            <a:r>
              <a:rPr lang="en-US" sz="2800">
                <a:latin typeface="Palatino" pitchFamily="18" charset="0"/>
              </a:rPr>
              <a:t>case-base</a:t>
            </a:r>
            <a:endParaRPr lang="en-US" sz="2400">
              <a:latin typeface="Palatino" pitchFamily="18" charset="0"/>
            </a:endParaRPr>
          </a:p>
        </p:txBody>
      </p:sp>
      <p:sp>
        <p:nvSpPr>
          <p:cNvPr id="12300" name="AutoShape 12"/>
          <p:cNvSpPr>
            <a:spLocks noChangeArrowheads="1"/>
          </p:cNvSpPr>
          <p:nvPr/>
        </p:nvSpPr>
        <p:spPr bwMode="auto">
          <a:xfrm>
            <a:off x="3352800" y="2895600"/>
            <a:ext cx="3657600" cy="1828800"/>
          </a:xfrm>
          <a:prstGeom prst="curvedUpArrow">
            <a:avLst>
              <a:gd name="adj1" fmla="val 40000"/>
              <a:gd name="adj2" fmla="val 80000"/>
              <a:gd name="adj3" fmla="val 33333"/>
            </a:avLst>
          </a:prstGeom>
          <a:gradFill rotWithShape="0">
            <a:gsLst>
              <a:gs pos="0">
                <a:srgbClr val="9966FF"/>
              </a:gs>
              <a:gs pos="100000">
                <a:srgbClr val="FFCC00"/>
              </a:gs>
            </a:gsLst>
            <a:lin ang="5400000" scaled="1"/>
          </a:gradFill>
          <a:ln w="9525">
            <a:solidFill>
              <a:schemeClr val="tx1"/>
            </a:solidFill>
            <a:miter lim="800000"/>
            <a:headEnd/>
            <a:tailEnd/>
          </a:ln>
        </p:spPr>
        <p:txBody>
          <a:bodyPr wrap="none" anchor="ctr"/>
          <a:lstStyle/>
          <a:p>
            <a:endParaRPr lang="en-US"/>
          </a:p>
        </p:txBody>
      </p:sp>
      <p:sp>
        <p:nvSpPr>
          <p:cNvPr id="12301" name="Freeform 13"/>
          <p:cNvSpPr>
            <a:spLocks/>
          </p:cNvSpPr>
          <p:nvPr/>
        </p:nvSpPr>
        <p:spPr bwMode="auto">
          <a:xfrm>
            <a:off x="1219200" y="1524000"/>
            <a:ext cx="4013200" cy="2419350"/>
          </a:xfrm>
          <a:custGeom>
            <a:avLst/>
            <a:gdLst>
              <a:gd name="T0" fmla="*/ 2147483647 w 1234"/>
              <a:gd name="T1" fmla="*/ 0 h 1879"/>
              <a:gd name="T2" fmla="*/ 21152229 w 1234"/>
              <a:gd name="T3" fmla="*/ 2147483647 h 1879"/>
              <a:gd name="T4" fmla="*/ 1237476966 w 1234"/>
              <a:gd name="T5" fmla="*/ 2147483647 h 1879"/>
              <a:gd name="T6" fmla="*/ 1195169269 w 1234"/>
              <a:gd name="T7" fmla="*/ 2147483647 h 1879"/>
              <a:gd name="T8" fmla="*/ 1068249431 w 1234"/>
              <a:gd name="T9" fmla="*/ 2147483647 h 1879"/>
              <a:gd name="T10" fmla="*/ 1015365622 w 1234"/>
              <a:gd name="T11" fmla="*/ 2147483647 h 1879"/>
              <a:gd name="T12" fmla="*/ 1110557128 w 1234"/>
              <a:gd name="T13" fmla="*/ 2147483647 h 1879"/>
              <a:gd name="T14" fmla="*/ 1374972917 w 1234"/>
              <a:gd name="T15" fmla="*/ 2147483647 h 1879"/>
              <a:gd name="T16" fmla="*/ 1713428395 w 1234"/>
              <a:gd name="T17" fmla="*/ 2147483647 h 1879"/>
              <a:gd name="T18" fmla="*/ 2125922750 w 1234"/>
              <a:gd name="T19" fmla="*/ 2147483647 h 1879"/>
              <a:gd name="T20" fmla="*/ 2147483647 w 1234"/>
              <a:gd name="T21" fmla="*/ 2147483647 h 1879"/>
              <a:gd name="T22" fmla="*/ 2147483647 w 1234"/>
              <a:gd name="T23" fmla="*/ 2147483647 h 1879"/>
              <a:gd name="T24" fmla="*/ 2147483647 w 1234"/>
              <a:gd name="T25" fmla="*/ 2147483647 h 1879"/>
              <a:gd name="T26" fmla="*/ 2147483647 w 1234"/>
              <a:gd name="T27" fmla="*/ 2147483647 h 1879"/>
              <a:gd name="T28" fmla="*/ 2147483647 w 1234"/>
              <a:gd name="T29" fmla="*/ 2147483647 h 1879"/>
              <a:gd name="T30" fmla="*/ 2147483647 w 1234"/>
              <a:gd name="T31" fmla="*/ 2147483647 h 1879"/>
              <a:gd name="T32" fmla="*/ 2147483647 w 1234"/>
              <a:gd name="T33" fmla="*/ 2147483647 h 1879"/>
              <a:gd name="T34" fmla="*/ 2147483647 w 1234"/>
              <a:gd name="T35" fmla="*/ 2147483647 h 1879"/>
              <a:gd name="T36" fmla="*/ 2147483647 w 1234"/>
              <a:gd name="T37" fmla="*/ 2147483647 h 1879"/>
              <a:gd name="T38" fmla="*/ 2147483647 w 1234"/>
              <a:gd name="T39" fmla="*/ 2147483647 h 1879"/>
              <a:gd name="T40" fmla="*/ 2147483647 w 1234"/>
              <a:gd name="T41" fmla="*/ 2147483647 h 1879"/>
              <a:gd name="T42" fmla="*/ 2147483647 w 1234"/>
              <a:gd name="T43" fmla="*/ 2147483647 h 1879"/>
              <a:gd name="T44" fmla="*/ 2147483647 w 1234"/>
              <a:gd name="T45" fmla="*/ 2147483647 h 1879"/>
              <a:gd name="T46" fmla="*/ 2147483647 w 1234"/>
              <a:gd name="T47" fmla="*/ 2147483647 h 1879"/>
              <a:gd name="T48" fmla="*/ 2147483647 w 1234"/>
              <a:gd name="T49" fmla="*/ 2147483647 h 1879"/>
              <a:gd name="T50" fmla="*/ 2147483647 w 1234"/>
              <a:gd name="T51" fmla="*/ 2147483647 h 1879"/>
              <a:gd name="T52" fmla="*/ 2147483647 w 1234"/>
              <a:gd name="T53" fmla="*/ 2147483647 h 1879"/>
              <a:gd name="T54" fmla="*/ 2147483647 w 1234"/>
              <a:gd name="T55" fmla="*/ 2147483647 h 1879"/>
              <a:gd name="T56" fmla="*/ 2147483647 w 1234"/>
              <a:gd name="T57" fmla="*/ 2147483647 h 1879"/>
              <a:gd name="T58" fmla="*/ 2147483647 w 1234"/>
              <a:gd name="T59" fmla="*/ 2147483647 h 1879"/>
              <a:gd name="T60" fmla="*/ 2147483647 w 1234"/>
              <a:gd name="T61" fmla="*/ 2147483647 h 1879"/>
              <a:gd name="T62" fmla="*/ 2147483647 w 1234"/>
              <a:gd name="T63" fmla="*/ 2147483647 h 1879"/>
              <a:gd name="T64" fmla="*/ 2147483647 w 1234"/>
              <a:gd name="T65" fmla="*/ 2147483647 h 1879"/>
              <a:gd name="T66" fmla="*/ 2147483647 w 1234"/>
              <a:gd name="T67" fmla="*/ 2147483647 h 1879"/>
              <a:gd name="T68" fmla="*/ 2147483647 w 1234"/>
              <a:gd name="T69" fmla="*/ 2127015614 h 1879"/>
              <a:gd name="T70" fmla="*/ 2147483647 w 1234"/>
              <a:gd name="T71" fmla="*/ 2037491962 h 1879"/>
              <a:gd name="T72" fmla="*/ 2147483647 w 1234"/>
              <a:gd name="T73" fmla="*/ 1964545810 h 1879"/>
              <a:gd name="T74" fmla="*/ 2147483647 w 1234"/>
              <a:gd name="T75" fmla="*/ 1914810734 h 1879"/>
              <a:gd name="T76" fmla="*/ 2147483647 w 1234"/>
              <a:gd name="T77" fmla="*/ 1884969946 h 1879"/>
              <a:gd name="T78" fmla="*/ 2147483647 w 1234"/>
              <a:gd name="T79" fmla="*/ 1858444658 h 1879"/>
              <a:gd name="T80" fmla="*/ 2147483647 w 1234"/>
              <a:gd name="T81" fmla="*/ 1831919370 h 1879"/>
              <a:gd name="T82" fmla="*/ 2147483647 w 1234"/>
              <a:gd name="T83" fmla="*/ 1795446294 h 1879"/>
              <a:gd name="T84" fmla="*/ 2147483647 w 1234"/>
              <a:gd name="T85" fmla="*/ 1742395717 h 1879"/>
              <a:gd name="T86" fmla="*/ 2147483647 w 1234"/>
              <a:gd name="T87" fmla="*/ 1659503065 h 1879"/>
              <a:gd name="T88" fmla="*/ 2147483647 w 1234"/>
              <a:gd name="T89" fmla="*/ 1553400625 h 1879"/>
              <a:gd name="T90" fmla="*/ 2147483647 w 1234"/>
              <a:gd name="T91" fmla="*/ 1452272079 h 1879"/>
              <a:gd name="T92" fmla="*/ 2147483647 w 1234"/>
              <a:gd name="T93" fmla="*/ 1319644029 h 1879"/>
              <a:gd name="T94" fmla="*/ 2147483647 w 1234"/>
              <a:gd name="T95" fmla="*/ 1206910589 h 1879"/>
              <a:gd name="T96" fmla="*/ 2147483647 w 1234"/>
              <a:gd name="T97" fmla="*/ 1097493936 h 1879"/>
              <a:gd name="T98" fmla="*/ 2147483647 w 1234"/>
              <a:gd name="T99" fmla="*/ 1004653496 h 1879"/>
              <a:gd name="T100" fmla="*/ 2147483647 w 1234"/>
              <a:gd name="T101" fmla="*/ 921762132 h 1879"/>
              <a:gd name="T102" fmla="*/ 2147483647 w 1234"/>
              <a:gd name="T103" fmla="*/ 842184980 h 1879"/>
              <a:gd name="T104" fmla="*/ 2147483647 w 1234"/>
              <a:gd name="T105" fmla="*/ 795765404 h 1879"/>
              <a:gd name="T106" fmla="*/ 2147483647 w 1234"/>
              <a:gd name="T107" fmla="*/ 775871116 h 1879"/>
              <a:gd name="T108" fmla="*/ 2147483647 w 1234"/>
              <a:gd name="T109" fmla="*/ 775871116 h 18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34"/>
              <a:gd name="T166" fmla="*/ 0 h 1879"/>
              <a:gd name="T167" fmla="*/ 1234 w 1234"/>
              <a:gd name="T168" fmla="*/ 1879 h 18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34" h="1879">
                <a:moveTo>
                  <a:pt x="1234" y="468"/>
                </a:moveTo>
                <a:lnTo>
                  <a:pt x="1234" y="0"/>
                </a:lnTo>
                <a:lnTo>
                  <a:pt x="0" y="0"/>
                </a:lnTo>
                <a:lnTo>
                  <a:pt x="2" y="1879"/>
                </a:lnTo>
                <a:lnTo>
                  <a:pt x="111" y="1879"/>
                </a:lnTo>
                <a:lnTo>
                  <a:pt x="117" y="1843"/>
                </a:lnTo>
                <a:lnTo>
                  <a:pt x="117" y="1817"/>
                </a:lnTo>
                <a:lnTo>
                  <a:pt x="113" y="1781"/>
                </a:lnTo>
                <a:lnTo>
                  <a:pt x="107" y="1743"/>
                </a:lnTo>
                <a:lnTo>
                  <a:pt x="101" y="1697"/>
                </a:lnTo>
                <a:lnTo>
                  <a:pt x="97" y="1661"/>
                </a:lnTo>
                <a:lnTo>
                  <a:pt x="96" y="1629"/>
                </a:lnTo>
                <a:lnTo>
                  <a:pt x="100" y="1593"/>
                </a:lnTo>
                <a:lnTo>
                  <a:pt x="105" y="1559"/>
                </a:lnTo>
                <a:lnTo>
                  <a:pt x="117" y="1525"/>
                </a:lnTo>
                <a:lnTo>
                  <a:pt x="130" y="1499"/>
                </a:lnTo>
                <a:lnTo>
                  <a:pt x="145" y="1473"/>
                </a:lnTo>
                <a:lnTo>
                  <a:pt x="162" y="1455"/>
                </a:lnTo>
                <a:lnTo>
                  <a:pt x="183" y="1439"/>
                </a:lnTo>
                <a:lnTo>
                  <a:pt x="201" y="1433"/>
                </a:lnTo>
                <a:lnTo>
                  <a:pt x="226" y="1431"/>
                </a:lnTo>
                <a:lnTo>
                  <a:pt x="256" y="1435"/>
                </a:lnTo>
                <a:lnTo>
                  <a:pt x="275" y="1439"/>
                </a:lnTo>
                <a:lnTo>
                  <a:pt x="292" y="1449"/>
                </a:lnTo>
                <a:lnTo>
                  <a:pt x="308" y="1467"/>
                </a:lnTo>
                <a:lnTo>
                  <a:pt x="328" y="1497"/>
                </a:lnTo>
                <a:lnTo>
                  <a:pt x="341" y="1525"/>
                </a:lnTo>
                <a:lnTo>
                  <a:pt x="353" y="1555"/>
                </a:lnTo>
                <a:lnTo>
                  <a:pt x="359" y="1587"/>
                </a:lnTo>
                <a:lnTo>
                  <a:pt x="364" y="1617"/>
                </a:lnTo>
                <a:lnTo>
                  <a:pt x="364" y="1651"/>
                </a:lnTo>
                <a:lnTo>
                  <a:pt x="362" y="1685"/>
                </a:lnTo>
                <a:lnTo>
                  <a:pt x="357" y="1717"/>
                </a:lnTo>
                <a:lnTo>
                  <a:pt x="353" y="1747"/>
                </a:lnTo>
                <a:lnTo>
                  <a:pt x="348" y="1779"/>
                </a:lnTo>
                <a:lnTo>
                  <a:pt x="344" y="1811"/>
                </a:lnTo>
                <a:lnTo>
                  <a:pt x="344" y="1839"/>
                </a:lnTo>
                <a:lnTo>
                  <a:pt x="349" y="1871"/>
                </a:lnTo>
                <a:lnTo>
                  <a:pt x="555" y="1871"/>
                </a:lnTo>
                <a:lnTo>
                  <a:pt x="553" y="1805"/>
                </a:lnTo>
                <a:lnTo>
                  <a:pt x="555" y="1757"/>
                </a:lnTo>
                <a:lnTo>
                  <a:pt x="555" y="1721"/>
                </a:lnTo>
                <a:lnTo>
                  <a:pt x="556" y="1687"/>
                </a:lnTo>
                <a:lnTo>
                  <a:pt x="559" y="1651"/>
                </a:lnTo>
                <a:lnTo>
                  <a:pt x="563" y="1615"/>
                </a:lnTo>
                <a:lnTo>
                  <a:pt x="568" y="1591"/>
                </a:lnTo>
                <a:lnTo>
                  <a:pt x="576" y="1569"/>
                </a:lnTo>
                <a:lnTo>
                  <a:pt x="586" y="1551"/>
                </a:lnTo>
                <a:lnTo>
                  <a:pt x="598" y="1537"/>
                </a:lnTo>
                <a:lnTo>
                  <a:pt x="612" y="1529"/>
                </a:lnTo>
                <a:lnTo>
                  <a:pt x="627" y="1525"/>
                </a:lnTo>
                <a:lnTo>
                  <a:pt x="641" y="1523"/>
                </a:lnTo>
                <a:lnTo>
                  <a:pt x="659" y="1523"/>
                </a:lnTo>
                <a:lnTo>
                  <a:pt x="676" y="1525"/>
                </a:lnTo>
                <a:lnTo>
                  <a:pt x="690" y="1529"/>
                </a:lnTo>
                <a:lnTo>
                  <a:pt x="708" y="1531"/>
                </a:lnTo>
                <a:lnTo>
                  <a:pt x="727" y="1535"/>
                </a:lnTo>
                <a:lnTo>
                  <a:pt x="748" y="1535"/>
                </a:lnTo>
                <a:lnTo>
                  <a:pt x="766" y="1531"/>
                </a:lnTo>
                <a:lnTo>
                  <a:pt x="784" y="1525"/>
                </a:lnTo>
                <a:lnTo>
                  <a:pt x="803" y="1517"/>
                </a:lnTo>
                <a:lnTo>
                  <a:pt x="817" y="1503"/>
                </a:lnTo>
                <a:lnTo>
                  <a:pt x="832" y="1485"/>
                </a:lnTo>
                <a:lnTo>
                  <a:pt x="842" y="1461"/>
                </a:lnTo>
                <a:lnTo>
                  <a:pt x="851" y="1435"/>
                </a:lnTo>
                <a:lnTo>
                  <a:pt x="856" y="1409"/>
                </a:lnTo>
                <a:lnTo>
                  <a:pt x="858" y="1379"/>
                </a:lnTo>
                <a:lnTo>
                  <a:pt x="856" y="1349"/>
                </a:lnTo>
                <a:lnTo>
                  <a:pt x="855" y="1317"/>
                </a:lnTo>
                <a:lnTo>
                  <a:pt x="856" y="1283"/>
                </a:lnTo>
                <a:lnTo>
                  <a:pt x="859" y="1257"/>
                </a:lnTo>
                <a:lnTo>
                  <a:pt x="863" y="1229"/>
                </a:lnTo>
                <a:lnTo>
                  <a:pt x="870" y="1203"/>
                </a:lnTo>
                <a:lnTo>
                  <a:pt x="878" y="1185"/>
                </a:lnTo>
                <a:lnTo>
                  <a:pt x="892" y="1167"/>
                </a:lnTo>
                <a:lnTo>
                  <a:pt x="909" y="1155"/>
                </a:lnTo>
                <a:lnTo>
                  <a:pt x="926" y="1145"/>
                </a:lnTo>
                <a:lnTo>
                  <a:pt x="942" y="1137"/>
                </a:lnTo>
                <a:lnTo>
                  <a:pt x="959" y="1129"/>
                </a:lnTo>
                <a:lnTo>
                  <a:pt x="981" y="1121"/>
                </a:lnTo>
                <a:lnTo>
                  <a:pt x="998" y="1115"/>
                </a:lnTo>
                <a:lnTo>
                  <a:pt x="1017" y="1105"/>
                </a:lnTo>
                <a:lnTo>
                  <a:pt x="1031" y="1095"/>
                </a:lnTo>
                <a:lnTo>
                  <a:pt x="1046" y="1083"/>
                </a:lnTo>
                <a:lnTo>
                  <a:pt x="1058" y="1067"/>
                </a:lnTo>
                <a:lnTo>
                  <a:pt x="1069" y="1051"/>
                </a:lnTo>
                <a:lnTo>
                  <a:pt x="1080" y="1025"/>
                </a:lnTo>
                <a:lnTo>
                  <a:pt x="1088" y="1001"/>
                </a:lnTo>
                <a:lnTo>
                  <a:pt x="1094" y="973"/>
                </a:lnTo>
                <a:lnTo>
                  <a:pt x="1097" y="937"/>
                </a:lnTo>
                <a:lnTo>
                  <a:pt x="1095" y="908"/>
                </a:lnTo>
                <a:lnTo>
                  <a:pt x="1093" y="876"/>
                </a:lnTo>
                <a:lnTo>
                  <a:pt x="1088" y="838"/>
                </a:lnTo>
                <a:lnTo>
                  <a:pt x="1083" y="796"/>
                </a:lnTo>
                <a:lnTo>
                  <a:pt x="1077" y="758"/>
                </a:lnTo>
                <a:lnTo>
                  <a:pt x="1076" y="728"/>
                </a:lnTo>
                <a:lnTo>
                  <a:pt x="1076" y="700"/>
                </a:lnTo>
                <a:lnTo>
                  <a:pt x="1078" y="662"/>
                </a:lnTo>
                <a:lnTo>
                  <a:pt x="1084" y="630"/>
                </a:lnTo>
                <a:lnTo>
                  <a:pt x="1089" y="606"/>
                </a:lnTo>
                <a:lnTo>
                  <a:pt x="1096" y="582"/>
                </a:lnTo>
                <a:lnTo>
                  <a:pt x="1107" y="556"/>
                </a:lnTo>
                <a:lnTo>
                  <a:pt x="1119" y="530"/>
                </a:lnTo>
                <a:lnTo>
                  <a:pt x="1134" y="508"/>
                </a:lnTo>
                <a:lnTo>
                  <a:pt x="1150" y="490"/>
                </a:lnTo>
                <a:lnTo>
                  <a:pt x="1165" y="480"/>
                </a:lnTo>
                <a:lnTo>
                  <a:pt x="1179" y="472"/>
                </a:lnTo>
                <a:lnTo>
                  <a:pt x="1195" y="468"/>
                </a:lnTo>
                <a:lnTo>
                  <a:pt x="1215" y="468"/>
                </a:lnTo>
                <a:lnTo>
                  <a:pt x="1234" y="468"/>
                </a:lnTo>
                <a:close/>
              </a:path>
            </a:pathLst>
          </a:custGeom>
          <a:solidFill>
            <a:srgbClr val="CC99FF"/>
          </a:solidFill>
          <a:ln w="14288">
            <a:solidFill>
              <a:srgbClr val="CC99FF"/>
            </a:solidFill>
            <a:round/>
            <a:headEnd/>
            <a:tailEnd/>
          </a:ln>
        </p:spPr>
        <p:txBody>
          <a:bodyPr/>
          <a:lstStyle/>
          <a:p>
            <a:endParaRPr lang="en-US"/>
          </a:p>
        </p:txBody>
      </p:sp>
      <p:sp>
        <p:nvSpPr>
          <p:cNvPr id="12302" name="Text Box 14"/>
          <p:cNvSpPr txBox="1">
            <a:spLocks noChangeArrowheads="1"/>
          </p:cNvSpPr>
          <p:nvPr/>
        </p:nvSpPr>
        <p:spPr bwMode="auto">
          <a:xfrm>
            <a:off x="1352550" y="1682750"/>
            <a:ext cx="2217738" cy="1433513"/>
          </a:xfrm>
          <a:prstGeom prst="rect">
            <a:avLst/>
          </a:prstGeom>
          <a:noFill/>
          <a:ln w="9525">
            <a:noFill/>
            <a:miter lim="800000"/>
            <a:headEnd/>
            <a:tailEnd/>
          </a:ln>
          <a:effectLst/>
        </p:spPr>
        <p:txBody>
          <a:bodyPr wrap="none" anchor="ctr">
            <a:spAutoFit/>
          </a:bodyPr>
          <a:lstStyle/>
          <a:p>
            <a:pPr defTabSz="762000" eaLnBrk="0" hangingPunct="0">
              <a:defRPr/>
            </a:pPr>
            <a:r>
              <a:rPr lang="en-US" sz="3200">
                <a:solidFill>
                  <a:schemeClr val="tx2"/>
                </a:solidFill>
                <a:effectLst>
                  <a:outerShdw blurRad="38100" dist="38100" dir="2700000" algn="tl">
                    <a:srgbClr val="C0C0C0"/>
                  </a:outerShdw>
                </a:effectLst>
                <a:latin typeface="Palatino" pitchFamily="18" charset="0"/>
              </a:rPr>
              <a:t>RETRIEVE</a:t>
            </a:r>
          </a:p>
          <a:p>
            <a:pPr defTabSz="762000" eaLnBrk="0" hangingPunct="0">
              <a:defRPr/>
            </a:pPr>
            <a:r>
              <a:rPr lang="en-US" sz="2800">
                <a:solidFill>
                  <a:schemeClr val="tx2"/>
                </a:solidFill>
                <a:latin typeface="Palatino" pitchFamily="18" charset="0"/>
              </a:rPr>
              <a:t>find similar </a:t>
            </a:r>
          </a:p>
          <a:p>
            <a:pPr defTabSz="762000" eaLnBrk="0" hangingPunct="0">
              <a:defRPr/>
            </a:pPr>
            <a:r>
              <a:rPr lang="en-US" sz="2800">
                <a:solidFill>
                  <a:schemeClr val="tx2"/>
                </a:solidFill>
                <a:latin typeface="Palatino" pitchFamily="18" charset="0"/>
              </a:rPr>
              <a:t>problems</a:t>
            </a:r>
            <a:endParaRPr lang="en-US" sz="2800">
              <a:solidFill>
                <a:schemeClr val="bg2"/>
              </a:solidFill>
              <a:latin typeface="Palatino"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5"/>
                                        </p:tgtEl>
                                        <p:attrNameLst>
                                          <p:attrName>style.visibility</p:attrName>
                                        </p:attrNameLst>
                                      </p:cBhvr>
                                      <p:to>
                                        <p:strVal val="visible"/>
                                      </p:to>
                                    </p:set>
                                  </p:childTnLst>
                                </p:cTn>
                              </p:par>
                            </p:childTnLst>
                          </p:cTn>
                        </p:par>
                        <p:par>
                          <p:cTn id="7" fill="hold">
                            <p:stCondLst>
                              <p:cond delay="500"/>
                            </p:stCondLst>
                            <p:childTnLst>
                              <p:par>
                                <p:cTn id="8" presetID="22" presetClass="entr" presetSubtype="8" fill="hold" grpId="0" nodeType="afterEffect">
                                  <p:stCondLst>
                                    <p:cond delay="0"/>
                                  </p:stCondLst>
                                  <p:childTnLst>
                                    <p:set>
                                      <p:cBhvr>
                                        <p:cTn id="9" dur="1" fill="hold">
                                          <p:stCondLst>
                                            <p:cond delay="0"/>
                                          </p:stCondLst>
                                        </p:cTn>
                                        <p:tgtEl>
                                          <p:spTgt spid="12298"/>
                                        </p:tgtEl>
                                        <p:attrNameLst>
                                          <p:attrName>style.visibility</p:attrName>
                                        </p:attrNameLst>
                                      </p:cBhvr>
                                      <p:to>
                                        <p:strVal val="visible"/>
                                      </p:to>
                                    </p:set>
                                    <p:animEffect transition="in" filter="wipe(left)">
                                      <p:cBhvr>
                                        <p:cTn id="10" dur="500"/>
                                        <p:tgtEl>
                                          <p:spTgt spid="1229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301"/>
                                        </p:tgtEl>
                                        <p:attrNameLst>
                                          <p:attrName>style.visibility</p:attrName>
                                        </p:attrNameLst>
                                      </p:cBhvr>
                                      <p:to>
                                        <p:strVal val="visible"/>
                                      </p:to>
                                    </p:set>
                                  </p:childTnLst>
                                </p:cTn>
                              </p:par>
                            </p:childTnLst>
                          </p:cTn>
                        </p:par>
                        <p:par>
                          <p:cTn id="15" fill="hold">
                            <p:stCondLst>
                              <p:cond delay="500"/>
                            </p:stCondLst>
                            <p:childTnLst>
                              <p:par>
                                <p:cTn id="16" presetID="4" presetClass="entr" presetSubtype="32" fill="hold" grpId="0" nodeType="afterEffect">
                                  <p:stCondLst>
                                    <p:cond delay="0"/>
                                  </p:stCondLst>
                                  <p:childTnLst>
                                    <p:set>
                                      <p:cBhvr>
                                        <p:cTn id="17" dur="1" fill="hold">
                                          <p:stCondLst>
                                            <p:cond delay="0"/>
                                          </p:stCondLst>
                                        </p:cTn>
                                        <p:tgtEl>
                                          <p:spTgt spid="12302"/>
                                        </p:tgtEl>
                                        <p:attrNameLst>
                                          <p:attrName>style.visibility</p:attrName>
                                        </p:attrNameLst>
                                      </p:cBhvr>
                                      <p:to>
                                        <p:strVal val="visible"/>
                                      </p:to>
                                    </p:set>
                                    <p:animEffect transition="in" filter="box(out)">
                                      <p:cBhvr>
                                        <p:cTn id="18" dur="500"/>
                                        <p:tgtEl>
                                          <p:spTgt spid="1230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294"/>
                                        </p:tgtEl>
                                        <p:attrNameLst>
                                          <p:attrName>style.visibility</p:attrName>
                                        </p:attrNameLst>
                                      </p:cBhvr>
                                      <p:to>
                                        <p:strVal val="visible"/>
                                      </p:to>
                                    </p:set>
                                  </p:childTnLst>
                                </p:cTn>
                              </p:par>
                            </p:childTnLst>
                          </p:cTn>
                        </p:par>
                        <p:par>
                          <p:cTn id="23" fill="hold">
                            <p:stCondLst>
                              <p:cond delay="500"/>
                            </p:stCondLst>
                            <p:childTnLst>
                              <p:par>
                                <p:cTn id="24" presetID="4" presetClass="entr" presetSubtype="32" fill="hold" grpId="0" nodeType="afterEffect">
                                  <p:stCondLst>
                                    <p:cond delay="0"/>
                                  </p:stCondLst>
                                  <p:childTnLst>
                                    <p:set>
                                      <p:cBhvr>
                                        <p:cTn id="25" dur="1" fill="hold">
                                          <p:stCondLst>
                                            <p:cond delay="0"/>
                                          </p:stCondLst>
                                        </p:cTn>
                                        <p:tgtEl>
                                          <p:spTgt spid="12296"/>
                                        </p:tgtEl>
                                        <p:attrNameLst>
                                          <p:attrName>style.visibility</p:attrName>
                                        </p:attrNameLst>
                                      </p:cBhvr>
                                      <p:to>
                                        <p:strVal val="visible"/>
                                      </p:to>
                                    </p:set>
                                    <p:animEffect transition="in" filter="box(out)">
                                      <p:cBhvr>
                                        <p:cTn id="26" dur="500"/>
                                        <p:tgtEl>
                                          <p:spTgt spid="1229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2293"/>
                                        </p:tgtEl>
                                        <p:attrNameLst>
                                          <p:attrName>style.visibility</p:attrName>
                                        </p:attrNameLst>
                                      </p:cBhvr>
                                      <p:to>
                                        <p:strVal val="visible"/>
                                      </p:to>
                                    </p:set>
                                  </p:childTnLst>
                                </p:cTn>
                              </p:par>
                            </p:childTnLst>
                          </p:cTn>
                        </p:par>
                        <p:par>
                          <p:cTn id="31" fill="hold">
                            <p:stCondLst>
                              <p:cond delay="500"/>
                            </p:stCondLst>
                            <p:childTnLst>
                              <p:par>
                                <p:cTn id="32" presetID="4" presetClass="entr" presetSubtype="32" fill="hold" grpId="0" nodeType="afterEffect">
                                  <p:stCondLst>
                                    <p:cond delay="0"/>
                                  </p:stCondLst>
                                  <p:childTnLst>
                                    <p:set>
                                      <p:cBhvr>
                                        <p:cTn id="33" dur="1" fill="hold">
                                          <p:stCondLst>
                                            <p:cond delay="0"/>
                                          </p:stCondLst>
                                        </p:cTn>
                                        <p:tgtEl>
                                          <p:spTgt spid="12297"/>
                                        </p:tgtEl>
                                        <p:attrNameLst>
                                          <p:attrName>style.visibility</p:attrName>
                                        </p:attrNameLst>
                                      </p:cBhvr>
                                      <p:to>
                                        <p:strVal val="visible"/>
                                      </p:to>
                                    </p:set>
                                    <p:animEffect transition="in" filter="box(out)">
                                      <p:cBhvr>
                                        <p:cTn id="34" dur="500"/>
                                        <p:tgtEl>
                                          <p:spTgt spid="1229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2292"/>
                                        </p:tgtEl>
                                        <p:attrNameLst>
                                          <p:attrName>style.visibility</p:attrName>
                                        </p:attrNameLst>
                                      </p:cBhvr>
                                      <p:to>
                                        <p:strVal val="visible"/>
                                      </p:to>
                                    </p:set>
                                  </p:childTnLst>
                                </p:cTn>
                              </p:par>
                            </p:childTnLst>
                          </p:cTn>
                        </p:par>
                        <p:par>
                          <p:cTn id="39" fill="hold">
                            <p:stCondLst>
                              <p:cond delay="500"/>
                            </p:stCondLst>
                            <p:childTnLst>
                              <p:par>
                                <p:cTn id="40" presetID="4" presetClass="entr" presetSubtype="32" fill="hold" grpId="0" nodeType="afterEffect">
                                  <p:stCondLst>
                                    <p:cond delay="0"/>
                                  </p:stCondLst>
                                  <p:childTnLst>
                                    <p:set>
                                      <p:cBhvr>
                                        <p:cTn id="41" dur="1" fill="hold">
                                          <p:stCondLst>
                                            <p:cond delay="0"/>
                                          </p:stCondLst>
                                        </p:cTn>
                                        <p:tgtEl>
                                          <p:spTgt spid="12299"/>
                                        </p:tgtEl>
                                        <p:attrNameLst>
                                          <p:attrName>style.visibility</p:attrName>
                                        </p:attrNameLst>
                                      </p:cBhvr>
                                      <p:to>
                                        <p:strVal val="visible"/>
                                      </p:to>
                                    </p:set>
                                    <p:animEffect transition="in" filter="box(out)">
                                      <p:cBhvr>
                                        <p:cTn id="42" dur="500"/>
                                        <p:tgtEl>
                                          <p:spTgt spid="1229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300"/>
                                        </p:tgtEl>
                                        <p:attrNameLst>
                                          <p:attrName>style.visibility</p:attrName>
                                        </p:attrNameLst>
                                      </p:cBhvr>
                                      <p:to>
                                        <p:strVal val="visible"/>
                                      </p:to>
                                    </p:set>
                                    <p:animEffect transition="in" filter="wipe(left)">
                                      <p:cBhvr>
                                        <p:cTn id="47" dur="500"/>
                                        <p:tgtEl>
                                          <p:spTgt spid="12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P spid="12293" grpId="0" animBg="1"/>
      <p:bldP spid="12294" grpId="0" animBg="1"/>
      <p:bldP spid="12295" grpId="0" animBg="1"/>
      <p:bldP spid="12296" grpId="0" autoUpdateAnimBg="0"/>
      <p:bldP spid="12297" grpId="0" autoUpdateAnimBg="0"/>
      <p:bldP spid="12298" grpId="0" autoUpdateAnimBg="0"/>
      <p:bldP spid="12299" grpId="0" autoUpdateAnimBg="0"/>
      <p:bldP spid="12300" grpId="0" animBg="1"/>
      <p:bldP spid="12301" grpId="0" animBg="1"/>
      <p:bldP spid="12302"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smtClean="0"/>
              <a:t>CBR System Components</a:t>
            </a:r>
          </a:p>
        </p:txBody>
      </p:sp>
      <p:sp>
        <p:nvSpPr>
          <p:cNvPr id="13315" name="Rectangle 3"/>
          <p:cNvSpPr>
            <a:spLocks noGrp="1" noChangeArrowheads="1"/>
          </p:cNvSpPr>
          <p:nvPr>
            <p:ph type="body" idx="1"/>
          </p:nvPr>
        </p:nvSpPr>
        <p:spPr/>
        <p:txBody>
          <a:bodyPr/>
          <a:lstStyle/>
          <a:p>
            <a:pPr eaLnBrk="1" hangingPunct="1">
              <a:lnSpc>
                <a:spcPct val="90000"/>
              </a:lnSpc>
              <a:defRPr/>
            </a:pPr>
            <a:r>
              <a:rPr lang="en-GB" sz="2400" dirty="0" smtClean="0">
                <a:latin typeface="Times New Roman" pitchFamily="18" charset="0"/>
                <a:cs typeface="Times New Roman" pitchFamily="18" charset="0"/>
              </a:rPr>
              <a:t>Case-base </a:t>
            </a:r>
          </a:p>
          <a:p>
            <a:pPr lvl="1" eaLnBrk="1" hangingPunct="1">
              <a:lnSpc>
                <a:spcPct val="90000"/>
              </a:lnSpc>
              <a:defRPr/>
            </a:pPr>
            <a:r>
              <a:rPr lang="en-GB" sz="2400" dirty="0" smtClean="0">
                <a:latin typeface="Times New Roman" pitchFamily="18" charset="0"/>
                <a:ea typeface="+mn-ea"/>
                <a:cs typeface="Times New Roman" pitchFamily="18" charset="0"/>
              </a:rPr>
              <a:t>database of previous cases (experience)</a:t>
            </a:r>
          </a:p>
          <a:p>
            <a:pPr eaLnBrk="1" hangingPunct="1">
              <a:lnSpc>
                <a:spcPct val="90000"/>
              </a:lnSpc>
              <a:defRPr/>
            </a:pPr>
            <a:r>
              <a:rPr lang="en-GB" sz="2400" dirty="0" smtClean="0">
                <a:latin typeface="Times New Roman" pitchFamily="18" charset="0"/>
                <a:cs typeface="Times New Roman" pitchFamily="18" charset="0"/>
              </a:rPr>
              <a:t>Retrieval of relevant cases</a:t>
            </a:r>
          </a:p>
          <a:p>
            <a:pPr lvl="1" eaLnBrk="1" hangingPunct="1">
              <a:lnSpc>
                <a:spcPct val="90000"/>
              </a:lnSpc>
              <a:defRPr/>
            </a:pPr>
            <a:r>
              <a:rPr lang="en-GB" sz="2400" dirty="0" smtClean="0">
                <a:latin typeface="Times New Roman" pitchFamily="18" charset="0"/>
                <a:ea typeface="+mn-ea"/>
                <a:cs typeface="Times New Roman" pitchFamily="18" charset="0"/>
              </a:rPr>
              <a:t>index for cases in library</a:t>
            </a:r>
          </a:p>
          <a:p>
            <a:pPr lvl="1" eaLnBrk="1" hangingPunct="1">
              <a:lnSpc>
                <a:spcPct val="90000"/>
              </a:lnSpc>
              <a:defRPr/>
            </a:pPr>
            <a:r>
              <a:rPr lang="en-GB" sz="2400" dirty="0" smtClean="0">
                <a:latin typeface="Times New Roman" pitchFamily="18" charset="0"/>
                <a:ea typeface="+mn-ea"/>
                <a:cs typeface="Times New Roman" pitchFamily="18" charset="0"/>
              </a:rPr>
              <a:t>matching most similar case(s)</a:t>
            </a:r>
          </a:p>
          <a:p>
            <a:pPr lvl="1" eaLnBrk="1" hangingPunct="1">
              <a:lnSpc>
                <a:spcPct val="90000"/>
              </a:lnSpc>
              <a:defRPr/>
            </a:pPr>
            <a:r>
              <a:rPr lang="en-GB" sz="2400" dirty="0" smtClean="0">
                <a:latin typeface="Times New Roman" pitchFamily="18" charset="0"/>
                <a:ea typeface="+mn-ea"/>
                <a:cs typeface="Times New Roman" pitchFamily="18" charset="0"/>
              </a:rPr>
              <a:t>retrieving the solution(s) from these case(s) </a:t>
            </a:r>
          </a:p>
          <a:p>
            <a:pPr eaLnBrk="1" hangingPunct="1">
              <a:lnSpc>
                <a:spcPct val="90000"/>
              </a:lnSpc>
              <a:defRPr/>
            </a:pPr>
            <a:r>
              <a:rPr lang="en-GB" sz="2400" dirty="0" smtClean="0">
                <a:latin typeface="Times New Roman" pitchFamily="18" charset="0"/>
                <a:cs typeface="Times New Roman" pitchFamily="18" charset="0"/>
              </a:rPr>
              <a:t>Adaptation of solution</a:t>
            </a:r>
          </a:p>
          <a:p>
            <a:pPr lvl="1" eaLnBrk="1" hangingPunct="1">
              <a:lnSpc>
                <a:spcPct val="90000"/>
              </a:lnSpc>
              <a:defRPr/>
            </a:pPr>
            <a:r>
              <a:rPr lang="en-GB" sz="2400" dirty="0" smtClean="0">
                <a:latin typeface="Times New Roman" pitchFamily="18" charset="0"/>
                <a:ea typeface="+mn-ea"/>
                <a:cs typeface="Times New Roman" pitchFamily="18" charset="0"/>
              </a:rPr>
              <a:t>alter the retrieved solution(s) to reflect differences between new case and retrieved case(s)</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smtClean="0"/>
              <a:t>CBR Assumption(s)</a:t>
            </a:r>
          </a:p>
        </p:txBody>
      </p:sp>
      <p:sp>
        <p:nvSpPr>
          <p:cNvPr id="14339" name="Rectangle 3"/>
          <p:cNvSpPr>
            <a:spLocks noGrp="1" noChangeArrowheads="1"/>
          </p:cNvSpPr>
          <p:nvPr>
            <p:ph type="body" idx="1"/>
          </p:nvPr>
        </p:nvSpPr>
        <p:spPr>
          <a:xfrm>
            <a:off x="468313" y="1412875"/>
            <a:ext cx="7974012" cy="4992688"/>
          </a:xfrm>
        </p:spPr>
        <p:txBody>
          <a:bodyPr/>
          <a:lstStyle/>
          <a:p>
            <a:pPr eaLnBrk="1" hangingPunct="1">
              <a:lnSpc>
                <a:spcPct val="90000"/>
              </a:lnSpc>
              <a:defRPr/>
            </a:pPr>
            <a:r>
              <a:rPr lang="en-GB" sz="2400" dirty="0" smtClean="0">
                <a:latin typeface="Times New Roman" pitchFamily="18" charset="0"/>
                <a:cs typeface="Times New Roman" pitchFamily="18" charset="0"/>
              </a:rPr>
              <a:t>The main assumption is that:</a:t>
            </a:r>
          </a:p>
          <a:p>
            <a:pPr lvl="1" eaLnBrk="1" hangingPunct="1">
              <a:lnSpc>
                <a:spcPct val="90000"/>
              </a:lnSpc>
              <a:defRPr/>
            </a:pPr>
            <a:r>
              <a:rPr lang="en-GB" sz="2400" dirty="0" smtClean="0">
                <a:latin typeface="Times New Roman" pitchFamily="18" charset="0"/>
                <a:ea typeface="+mn-ea"/>
                <a:cs typeface="Times New Roman" pitchFamily="18" charset="0"/>
              </a:rPr>
              <a:t>Similar problems have similar solutions: </a:t>
            </a:r>
          </a:p>
          <a:p>
            <a:pPr lvl="2" eaLnBrk="1" hangingPunct="1">
              <a:lnSpc>
                <a:spcPct val="90000"/>
              </a:lnSpc>
              <a:defRPr/>
            </a:pPr>
            <a:r>
              <a:rPr lang="en-GB" dirty="0" smtClean="0">
                <a:latin typeface="Times New Roman" pitchFamily="18" charset="0"/>
                <a:ea typeface="+mn-ea"/>
                <a:cs typeface="Times New Roman" pitchFamily="18" charset="0"/>
              </a:rPr>
              <a:t>e.g., an aspirin can be taken for any mild pain</a:t>
            </a:r>
          </a:p>
          <a:p>
            <a:pPr eaLnBrk="1" hangingPunct="1">
              <a:lnSpc>
                <a:spcPct val="90000"/>
              </a:lnSpc>
              <a:defRPr/>
            </a:pPr>
            <a:r>
              <a:rPr lang="en-GB" sz="2400" dirty="0" smtClean="0">
                <a:latin typeface="Times New Roman" pitchFamily="18" charset="0"/>
                <a:cs typeface="Times New Roman" pitchFamily="18" charset="0"/>
              </a:rPr>
              <a:t>Two other assumptions:</a:t>
            </a:r>
          </a:p>
          <a:p>
            <a:pPr lvl="1" eaLnBrk="1" hangingPunct="1">
              <a:lnSpc>
                <a:spcPct val="90000"/>
              </a:lnSpc>
              <a:defRPr/>
            </a:pPr>
            <a:r>
              <a:rPr lang="en-GB" sz="2400" dirty="0" smtClean="0">
                <a:latin typeface="Times New Roman" pitchFamily="18" charset="0"/>
                <a:ea typeface="+mn-ea"/>
                <a:cs typeface="Times New Roman" pitchFamily="18" charset="0"/>
              </a:rPr>
              <a:t>The world is a regular place: what holds true today will probably hold true tomorrow </a:t>
            </a:r>
          </a:p>
          <a:p>
            <a:pPr lvl="2" eaLnBrk="1" hangingPunct="1">
              <a:lnSpc>
                <a:spcPct val="90000"/>
              </a:lnSpc>
              <a:defRPr/>
            </a:pPr>
            <a:r>
              <a:rPr lang="en-GB" dirty="0" smtClean="0">
                <a:latin typeface="Times New Roman" pitchFamily="18" charset="0"/>
                <a:ea typeface="+mn-ea"/>
                <a:cs typeface="Times New Roman" pitchFamily="18" charset="0"/>
              </a:rPr>
              <a:t>(e.g., if you have a headache, you take aspirin, because it has always helped)</a:t>
            </a:r>
          </a:p>
          <a:p>
            <a:pPr lvl="1" eaLnBrk="1" hangingPunct="1">
              <a:lnSpc>
                <a:spcPct val="90000"/>
              </a:lnSpc>
              <a:defRPr/>
            </a:pPr>
            <a:r>
              <a:rPr lang="en-GB" sz="2400" dirty="0" smtClean="0">
                <a:latin typeface="Times New Roman" pitchFamily="18" charset="0"/>
                <a:ea typeface="+mn-ea"/>
                <a:cs typeface="Times New Roman" pitchFamily="18" charset="0"/>
              </a:rPr>
              <a:t>Situations repeat: if they do not, there is no point in remembering them </a:t>
            </a:r>
          </a:p>
          <a:p>
            <a:pPr lvl="2" eaLnBrk="1" hangingPunct="1">
              <a:lnSpc>
                <a:spcPct val="90000"/>
              </a:lnSpc>
              <a:defRPr/>
            </a:pPr>
            <a:r>
              <a:rPr lang="en-GB" dirty="0" smtClean="0">
                <a:latin typeface="Times New Roman" pitchFamily="18" charset="0"/>
                <a:ea typeface="+mn-ea"/>
                <a:cs typeface="Times New Roman" pitchFamily="18" charset="0"/>
              </a:rPr>
              <a:t>(e.g., it helps to remember how you found a parking space near that restaurant)</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57188"/>
            <a:ext cx="8229600" cy="642937"/>
          </a:xfrm>
        </p:spPr>
        <p:txBody>
          <a:bodyPr>
            <a:normAutofit fontScale="90000"/>
          </a:bodyPr>
          <a:lstStyle/>
          <a:p>
            <a:pPr eaLnBrk="1" hangingPunct="1"/>
            <a:r>
              <a:rPr lang="en-GB" smtClean="0"/>
              <a:t>How CBR solves problems</a:t>
            </a:r>
          </a:p>
        </p:txBody>
      </p:sp>
      <p:sp>
        <p:nvSpPr>
          <p:cNvPr id="22531" name="Rectangle 3"/>
          <p:cNvSpPr>
            <a:spLocks noGrp="1" noChangeArrowheads="1"/>
          </p:cNvSpPr>
          <p:nvPr>
            <p:ph type="body" idx="1"/>
          </p:nvPr>
        </p:nvSpPr>
        <p:spPr>
          <a:xfrm>
            <a:off x="1223963" y="1676400"/>
            <a:ext cx="7772400" cy="4800600"/>
          </a:xfrm>
        </p:spPr>
        <p:txBody>
          <a:bodyPr/>
          <a:lstStyle/>
          <a:p>
            <a:pPr eaLnBrk="1" hangingPunct="1">
              <a:lnSpc>
                <a:spcPct val="90000"/>
              </a:lnSpc>
              <a:defRPr/>
            </a:pPr>
            <a:r>
              <a:rPr lang="en-GB" sz="2400" dirty="0" smtClean="0">
                <a:latin typeface="Times New Roman" pitchFamily="18" charset="0"/>
                <a:cs typeface="Times New Roman" pitchFamily="18" charset="0"/>
              </a:rPr>
              <a:t>New problem can be solved by</a:t>
            </a:r>
          </a:p>
          <a:p>
            <a:pPr marL="819150" lvl="1" eaLnBrk="1" hangingPunct="1">
              <a:lnSpc>
                <a:spcPct val="90000"/>
              </a:lnSpc>
              <a:defRPr/>
            </a:pPr>
            <a:r>
              <a:rPr lang="en-GB" sz="2400" dirty="0" smtClean="0">
                <a:latin typeface="Times New Roman" pitchFamily="18" charset="0"/>
                <a:ea typeface="+mn-ea"/>
                <a:cs typeface="Times New Roman" pitchFamily="18" charset="0"/>
              </a:rPr>
              <a:t>retrieving similar problems</a:t>
            </a:r>
          </a:p>
          <a:p>
            <a:pPr marL="819150" lvl="1" eaLnBrk="1" hangingPunct="1">
              <a:lnSpc>
                <a:spcPct val="90000"/>
              </a:lnSpc>
              <a:defRPr/>
            </a:pPr>
            <a:r>
              <a:rPr lang="en-GB" sz="2400" dirty="0" smtClean="0">
                <a:latin typeface="Times New Roman" pitchFamily="18" charset="0"/>
                <a:ea typeface="+mn-ea"/>
                <a:cs typeface="Times New Roman" pitchFamily="18" charset="0"/>
              </a:rPr>
              <a:t>adapting retrieved solutions</a:t>
            </a:r>
          </a:p>
          <a:p>
            <a:pPr eaLnBrk="1" hangingPunct="1">
              <a:lnSpc>
                <a:spcPct val="90000"/>
              </a:lnSpc>
              <a:defRPr/>
            </a:pPr>
            <a:r>
              <a:rPr lang="en-GB" sz="2400" dirty="0" smtClean="0">
                <a:latin typeface="Times New Roman" pitchFamily="18" charset="0"/>
                <a:cs typeface="Times New Roman" pitchFamily="18" charset="0"/>
              </a:rPr>
              <a:t>Similar problems have similar solutions</a:t>
            </a:r>
          </a:p>
        </p:txBody>
      </p:sp>
      <p:sp>
        <p:nvSpPr>
          <p:cNvPr id="22532" name="Freeform 4"/>
          <p:cNvSpPr>
            <a:spLocks/>
          </p:cNvSpPr>
          <p:nvPr/>
        </p:nvSpPr>
        <p:spPr bwMode="auto">
          <a:xfrm>
            <a:off x="1447800" y="3635375"/>
            <a:ext cx="4352925" cy="1514475"/>
          </a:xfrm>
          <a:custGeom>
            <a:avLst/>
            <a:gdLst>
              <a:gd name="T0" fmla="*/ 1038540015 w 2897"/>
              <a:gd name="T1" fmla="*/ 456149157 h 954"/>
              <a:gd name="T2" fmla="*/ 203193122 w 2897"/>
              <a:gd name="T3" fmla="*/ 582156937 h 954"/>
              <a:gd name="T4" fmla="*/ 45153517 w 2897"/>
              <a:gd name="T5" fmla="*/ 834172696 h 954"/>
              <a:gd name="T6" fmla="*/ 0 w 2897"/>
              <a:gd name="T7" fmla="*/ 985382032 h 954"/>
              <a:gd name="T8" fmla="*/ 22577510 w 2897"/>
              <a:gd name="T9" fmla="*/ 1262597561 h 954"/>
              <a:gd name="T10" fmla="*/ 112884562 w 2897"/>
              <a:gd name="T11" fmla="*/ 1413808485 h 954"/>
              <a:gd name="T12" fmla="*/ 451539749 w 2897"/>
              <a:gd name="T13" fmla="*/ 1615420933 h 954"/>
              <a:gd name="T14" fmla="*/ 812770985 w 2897"/>
              <a:gd name="T15" fmla="*/ 1615420933 h 954"/>
              <a:gd name="T16" fmla="*/ 880501995 w 2897"/>
              <a:gd name="T17" fmla="*/ 1766630667 h 954"/>
              <a:gd name="T18" fmla="*/ 1264309044 w 2897"/>
              <a:gd name="T19" fmla="*/ 2043847783 h 954"/>
              <a:gd name="T20" fmla="*/ 1602964467 w 2897"/>
              <a:gd name="T21" fmla="*/ 2147483647 h 954"/>
              <a:gd name="T22" fmla="*/ 2077080029 w 2897"/>
              <a:gd name="T23" fmla="*/ 1993444671 h 954"/>
              <a:gd name="T24" fmla="*/ 2147483647 w 2897"/>
              <a:gd name="T25" fmla="*/ 2069049339 h 954"/>
              <a:gd name="T26" fmla="*/ 2147483647 w 2897"/>
              <a:gd name="T27" fmla="*/ 2119452451 h 954"/>
              <a:gd name="T28" fmla="*/ 2147483647 w 2897"/>
              <a:gd name="T29" fmla="*/ 2147483647 h 954"/>
              <a:gd name="T30" fmla="*/ 2147483647 w 2897"/>
              <a:gd name="T31" fmla="*/ 1943041559 h 954"/>
              <a:gd name="T32" fmla="*/ 2147483647 w 2897"/>
              <a:gd name="T33" fmla="*/ 2069049339 h 954"/>
              <a:gd name="T34" fmla="*/ 2147483647 w 2897"/>
              <a:gd name="T35" fmla="*/ 1892638447 h 954"/>
              <a:gd name="T36" fmla="*/ 2147483647 w 2897"/>
              <a:gd name="T37" fmla="*/ 1640622490 h 954"/>
              <a:gd name="T38" fmla="*/ 2147483647 w 2897"/>
              <a:gd name="T39" fmla="*/ 1615420933 h 954"/>
              <a:gd name="T40" fmla="*/ 2147483647 w 2897"/>
              <a:gd name="T41" fmla="*/ 1640622490 h 954"/>
              <a:gd name="T42" fmla="*/ 2147483647 w 2897"/>
              <a:gd name="T43" fmla="*/ 1691025998 h 954"/>
              <a:gd name="T44" fmla="*/ 2147483647 w 2897"/>
              <a:gd name="T45" fmla="*/ 1665824442 h 954"/>
              <a:gd name="T46" fmla="*/ 2147483647 w 2897"/>
              <a:gd name="T47" fmla="*/ 1313002261 h 954"/>
              <a:gd name="T48" fmla="*/ 2147483647 w 2897"/>
              <a:gd name="T49" fmla="*/ 304938134 h 954"/>
              <a:gd name="T50" fmla="*/ 2147483647 w 2897"/>
              <a:gd name="T51" fmla="*/ 456149157 h 954"/>
              <a:gd name="T52" fmla="*/ 2147483647 w 2897"/>
              <a:gd name="T53" fmla="*/ 607356906 h 954"/>
              <a:gd name="T54" fmla="*/ 2147483647 w 2897"/>
              <a:gd name="T55" fmla="*/ 481350713 h 954"/>
              <a:gd name="T56" fmla="*/ 2147483647 w 2897"/>
              <a:gd name="T57" fmla="*/ 355342833 h 954"/>
              <a:gd name="T58" fmla="*/ 2147483647 w 2897"/>
              <a:gd name="T59" fmla="*/ 330141277 h 954"/>
              <a:gd name="T60" fmla="*/ 2147483647 w 2897"/>
              <a:gd name="T61" fmla="*/ 229335053 h 954"/>
              <a:gd name="T62" fmla="*/ 2147483647 w 2897"/>
              <a:gd name="T63" fmla="*/ 254536609 h 954"/>
              <a:gd name="T64" fmla="*/ 2147483647 w 2897"/>
              <a:gd name="T65" fmla="*/ 355342833 h 954"/>
              <a:gd name="T66" fmla="*/ 2147483647 w 2897"/>
              <a:gd name="T67" fmla="*/ 405745945 h 954"/>
              <a:gd name="T68" fmla="*/ 2147483647 w 2897"/>
              <a:gd name="T69" fmla="*/ 103327198 h 954"/>
              <a:gd name="T70" fmla="*/ 2147483647 w 2897"/>
              <a:gd name="T71" fmla="*/ 254536609 h 954"/>
              <a:gd name="T72" fmla="*/ 2147483647 w 2897"/>
              <a:gd name="T73" fmla="*/ 128528779 h 954"/>
              <a:gd name="T74" fmla="*/ 2147483647 w 2897"/>
              <a:gd name="T75" fmla="*/ 27722518 h 954"/>
              <a:gd name="T76" fmla="*/ 2147483647 w 2897"/>
              <a:gd name="T77" fmla="*/ 178931891 h 954"/>
              <a:gd name="T78" fmla="*/ 2031926524 w 2897"/>
              <a:gd name="T79" fmla="*/ 78124055 h 954"/>
              <a:gd name="T80" fmla="*/ 1557809083 w 2897"/>
              <a:gd name="T81" fmla="*/ 204133447 h 954"/>
              <a:gd name="T82" fmla="*/ 1286886548 w 2897"/>
              <a:gd name="T83" fmla="*/ 330141277 h 954"/>
              <a:gd name="T84" fmla="*/ 1038540015 w 2897"/>
              <a:gd name="T85" fmla="*/ 456149157 h 9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97"/>
              <a:gd name="T130" fmla="*/ 0 h 954"/>
              <a:gd name="T131" fmla="*/ 2897 w 2897"/>
              <a:gd name="T132" fmla="*/ 954 h 9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97" h="954">
                <a:moveTo>
                  <a:pt x="460" y="181"/>
                </a:moveTo>
                <a:cubicBezTo>
                  <a:pt x="337" y="198"/>
                  <a:pt x="211" y="202"/>
                  <a:pt x="90" y="231"/>
                </a:cubicBezTo>
                <a:cubicBezTo>
                  <a:pt x="77" y="234"/>
                  <a:pt x="25" y="319"/>
                  <a:pt x="20" y="331"/>
                </a:cubicBezTo>
                <a:cubicBezTo>
                  <a:pt x="11" y="350"/>
                  <a:pt x="0" y="391"/>
                  <a:pt x="0" y="391"/>
                </a:cubicBezTo>
                <a:cubicBezTo>
                  <a:pt x="3" y="428"/>
                  <a:pt x="5" y="465"/>
                  <a:pt x="10" y="501"/>
                </a:cubicBezTo>
                <a:cubicBezTo>
                  <a:pt x="15" y="539"/>
                  <a:pt x="25" y="531"/>
                  <a:pt x="50" y="561"/>
                </a:cubicBezTo>
                <a:cubicBezTo>
                  <a:pt x="96" y="617"/>
                  <a:pt x="132" y="624"/>
                  <a:pt x="200" y="641"/>
                </a:cubicBezTo>
                <a:cubicBezTo>
                  <a:pt x="253" y="637"/>
                  <a:pt x="322" y="603"/>
                  <a:pt x="360" y="641"/>
                </a:cubicBezTo>
                <a:cubicBezTo>
                  <a:pt x="376" y="657"/>
                  <a:pt x="376" y="684"/>
                  <a:pt x="390" y="701"/>
                </a:cubicBezTo>
                <a:cubicBezTo>
                  <a:pt x="445" y="767"/>
                  <a:pt x="486" y="789"/>
                  <a:pt x="560" y="811"/>
                </a:cubicBezTo>
                <a:cubicBezTo>
                  <a:pt x="616" y="828"/>
                  <a:pt x="651" y="851"/>
                  <a:pt x="710" y="861"/>
                </a:cubicBezTo>
                <a:cubicBezTo>
                  <a:pt x="852" y="852"/>
                  <a:pt x="860" y="882"/>
                  <a:pt x="920" y="791"/>
                </a:cubicBezTo>
                <a:cubicBezTo>
                  <a:pt x="967" y="800"/>
                  <a:pt x="976" y="799"/>
                  <a:pt x="1020" y="821"/>
                </a:cubicBezTo>
                <a:cubicBezTo>
                  <a:pt x="1031" y="826"/>
                  <a:pt x="1039" y="837"/>
                  <a:pt x="1050" y="841"/>
                </a:cubicBezTo>
                <a:cubicBezTo>
                  <a:pt x="1112" y="862"/>
                  <a:pt x="1177" y="873"/>
                  <a:pt x="1240" y="891"/>
                </a:cubicBezTo>
                <a:cubicBezTo>
                  <a:pt x="1436" y="885"/>
                  <a:pt x="1579" y="954"/>
                  <a:pt x="1640" y="771"/>
                </a:cubicBezTo>
                <a:cubicBezTo>
                  <a:pt x="1705" y="797"/>
                  <a:pt x="1738" y="812"/>
                  <a:pt x="1810" y="821"/>
                </a:cubicBezTo>
                <a:cubicBezTo>
                  <a:pt x="2247" y="804"/>
                  <a:pt x="1963" y="862"/>
                  <a:pt x="2130" y="751"/>
                </a:cubicBezTo>
                <a:cubicBezTo>
                  <a:pt x="2145" y="729"/>
                  <a:pt x="2181" y="664"/>
                  <a:pt x="2200" y="651"/>
                </a:cubicBezTo>
                <a:cubicBezTo>
                  <a:pt x="2211" y="643"/>
                  <a:pt x="2227" y="644"/>
                  <a:pt x="2240" y="641"/>
                </a:cubicBezTo>
                <a:cubicBezTo>
                  <a:pt x="2273" y="644"/>
                  <a:pt x="2307" y="645"/>
                  <a:pt x="2340" y="651"/>
                </a:cubicBezTo>
                <a:cubicBezTo>
                  <a:pt x="2361" y="655"/>
                  <a:pt x="2379" y="670"/>
                  <a:pt x="2400" y="671"/>
                </a:cubicBezTo>
                <a:cubicBezTo>
                  <a:pt x="2497" y="674"/>
                  <a:pt x="2593" y="664"/>
                  <a:pt x="2690" y="661"/>
                </a:cubicBezTo>
                <a:cubicBezTo>
                  <a:pt x="2778" y="639"/>
                  <a:pt x="2818" y="611"/>
                  <a:pt x="2840" y="521"/>
                </a:cubicBezTo>
                <a:cubicBezTo>
                  <a:pt x="2834" y="348"/>
                  <a:pt x="2897" y="180"/>
                  <a:pt x="2720" y="121"/>
                </a:cubicBezTo>
                <a:cubicBezTo>
                  <a:pt x="2586" y="134"/>
                  <a:pt x="2645" y="124"/>
                  <a:pt x="2560" y="181"/>
                </a:cubicBezTo>
                <a:cubicBezTo>
                  <a:pt x="2547" y="201"/>
                  <a:pt x="2540" y="254"/>
                  <a:pt x="2520" y="241"/>
                </a:cubicBezTo>
                <a:cubicBezTo>
                  <a:pt x="2503" y="230"/>
                  <a:pt x="2462" y="203"/>
                  <a:pt x="2450" y="191"/>
                </a:cubicBezTo>
                <a:cubicBezTo>
                  <a:pt x="2435" y="176"/>
                  <a:pt x="2428" y="153"/>
                  <a:pt x="2410" y="141"/>
                </a:cubicBezTo>
                <a:cubicBezTo>
                  <a:pt x="2396" y="132"/>
                  <a:pt x="2376" y="136"/>
                  <a:pt x="2360" y="131"/>
                </a:cubicBezTo>
                <a:cubicBezTo>
                  <a:pt x="2316" y="118"/>
                  <a:pt x="2314" y="114"/>
                  <a:pt x="2280" y="91"/>
                </a:cubicBezTo>
                <a:cubicBezTo>
                  <a:pt x="2250" y="94"/>
                  <a:pt x="2219" y="91"/>
                  <a:pt x="2190" y="101"/>
                </a:cubicBezTo>
                <a:cubicBezTo>
                  <a:pt x="2167" y="109"/>
                  <a:pt x="2150" y="128"/>
                  <a:pt x="2130" y="141"/>
                </a:cubicBezTo>
                <a:cubicBezTo>
                  <a:pt x="2120" y="148"/>
                  <a:pt x="2100" y="161"/>
                  <a:pt x="2100" y="161"/>
                </a:cubicBezTo>
                <a:cubicBezTo>
                  <a:pt x="2015" y="97"/>
                  <a:pt x="1921" y="70"/>
                  <a:pt x="1820" y="41"/>
                </a:cubicBezTo>
                <a:cubicBezTo>
                  <a:pt x="1710" y="49"/>
                  <a:pt x="1678" y="33"/>
                  <a:pt x="1610" y="101"/>
                </a:cubicBezTo>
                <a:cubicBezTo>
                  <a:pt x="1561" y="85"/>
                  <a:pt x="1510" y="61"/>
                  <a:pt x="1460" y="51"/>
                </a:cubicBezTo>
                <a:cubicBezTo>
                  <a:pt x="1393" y="38"/>
                  <a:pt x="1260" y="11"/>
                  <a:pt x="1260" y="11"/>
                </a:cubicBezTo>
                <a:cubicBezTo>
                  <a:pt x="1053" y="27"/>
                  <a:pt x="1187" y="0"/>
                  <a:pt x="1080" y="71"/>
                </a:cubicBezTo>
                <a:cubicBezTo>
                  <a:pt x="1027" y="36"/>
                  <a:pt x="962" y="39"/>
                  <a:pt x="900" y="31"/>
                </a:cubicBezTo>
                <a:cubicBezTo>
                  <a:pt x="809" y="38"/>
                  <a:pt x="750" y="21"/>
                  <a:pt x="690" y="81"/>
                </a:cubicBezTo>
                <a:cubicBezTo>
                  <a:pt x="671" y="138"/>
                  <a:pt x="632" y="123"/>
                  <a:pt x="570" y="131"/>
                </a:cubicBezTo>
                <a:cubicBezTo>
                  <a:pt x="520" y="164"/>
                  <a:pt x="527" y="203"/>
                  <a:pt x="460" y="181"/>
                </a:cubicBezTo>
                <a:close/>
              </a:path>
            </a:pathLst>
          </a:custGeom>
          <a:solidFill>
            <a:schemeClr val="accent1"/>
          </a:solidFill>
          <a:ln w="9525">
            <a:solidFill>
              <a:schemeClr val="accent1"/>
            </a:solidFill>
            <a:round/>
            <a:headEnd/>
            <a:tailEnd/>
          </a:ln>
        </p:spPr>
        <p:txBody>
          <a:bodyPr wrap="none" anchor="ctr"/>
          <a:lstStyle/>
          <a:p>
            <a:endParaRPr lang="en-US"/>
          </a:p>
        </p:txBody>
      </p:sp>
      <p:sp>
        <p:nvSpPr>
          <p:cNvPr id="22533" name="Freeform 5"/>
          <p:cNvSpPr>
            <a:spLocks/>
          </p:cNvSpPr>
          <p:nvPr/>
        </p:nvSpPr>
        <p:spPr bwMode="auto">
          <a:xfrm>
            <a:off x="2036763" y="5078413"/>
            <a:ext cx="5459412" cy="1703387"/>
          </a:xfrm>
          <a:custGeom>
            <a:avLst/>
            <a:gdLst>
              <a:gd name="T0" fmla="*/ 709979888 w 3855"/>
              <a:gd name="T1" fmla="*/ 839211006 h 1073"/>
              <a:gd name="T2" fmla="*/ 389085503 w 3855"/>
              <a:gd name="T3" fmla="*/ 713203090 h 1073"/>
              <a:gd name="T4" fmla="*/ 168469950 w 3855"/>
              <a:gd name="T5" fmla="*/ 738404633 h 1073"/>
              <a:gd name="T6" fmla="*/ 28078801 w 3855"/>
              <a:gd name="T7" fmla="*/ 1091226442 h 1073"/>
              <a:gd name="T8" fmla="*/ 369029339 w 3855"/>
              <a:gd name="T9" fmla="*/ 1595257315 h 1073"/>
              <a:gd name="T10" fmla="*/ 449253731 w 3855"/>
              <a:gd name="T11" fmla="*/ 1570055772 h 1073"/>
              <a:gd name="T12" fmla="*/ 469308391 w 3855"/>
              <a:gd name="T13" fmla="*/ 1922877779 h 1073"/>
              <a:gd name="T14" fmla="*/ 730035964 w 3855"/>
              <a:gd name="T15" fmla="*/ 2124490128 h 1073"/>
              <a:gd name="T16" fmla="*/ 1472105290 w 3855"/>
              <a:gd name="T17" fmla="*/ 1998482410 h 1073"/>
              <a:gd name="T18" fmla="*/ 1652610328 w 3855"/>
              <a:gd name="T19" fmla="*/ 2147483647 h 1073"/>
              <a:gd name="T20" fmla="*/ 1712777140 w 3855"/>
              <a:gd name="T21" fmla="*/ 2147483647 h 1073"/>
              <a:gd name="T22" fmla="*/ 1873224332 w 3855"/>
              <a:gd name="T23" fmla="*/ 2147483647 h 1073"/>
              <a:gd name="T24" fmla="*/ 2073785093 w 3855"/>
              <a:gd name="T25" fmla="*/ 2147483647 h 1073"/>
              <a:gd name="T26" fmla="*/ 2147483647 w 3855"/>
              <a:gd name="T27" fmla="*/ 2147483647 h 1073"/>
              <a:gd name="T28" fmla="*/ 2147483647 w 3855"/>
              <a:gd name="T29" fmla="*/ 2147483647 h 1073"/>
              <a:gd name="T30" fmla="*/ 2147483647 w 3855"/>
              <a:gd name="T31" fmla="*/ 2147483647 h 1073"/>
              <a:gd name="T32" fmla="*/ 2147483647 w 3855"/>
              <a:gd name="T33" fmla="*/ 2147483647 h 1073"/>
              <a:gd name="T34" fmla="*/ 2147483647 w 3855"/>
              <a:gd name="T35" fmla="*/ 2147483647 h 1073"/>
              <a:gd name="T36" fmla="*/ 2147483647 w 3855"/>
              <a:gd name="T37" fmla="*/ 2147483647 h 1073"/>
              <a:gd name="T38" fmla="*/ 2147483647 w 3855"/>
              <a:gd name="T39" fmla="*/ 2147483647 h 1073"/>
              <a:gd name="T40" fmla="*/ 2147483647 w 3855"/>
              <a:gd name="T41" fmla="*/ 2147483647 h 1073"/>
              <a:gd name="T42" fmla="*/ 2147483647 w 3855"/>
              <a:gd name="T43" fmla="*/ 2147483647 h 1073"/>
              <a:gd name="T44" fmla="*/ 2147483647 w 3855"/>
              <a:gd name="T45" fmla="*/ 2099288585 h 1073"/>
              <a:gd name="T46" fmla="*/ 2147483647 w 3855"/>
              <a:gd name="T47" fmla="*/ 2023683954 h 1073"/>
              <a:gd name="T48" fmla="*/ 2147483647 w 3855"/>
              <a:gd name="T49" fmla="*/ 1847273148 h 1073"/>
              <a:gd name="T50" fmla="*/ 2147483647 w 3855"/>
              <a:gd name="T51" fmla="*/ 1595257315 h 1073"/>
              <a:gd name="T52" fmla="*/ 2147483647 w 3855"/>
              <a:gd name="T53" fmla="*/ 1670862343 h 1073"/>
              <a:gd name="T54" fmla="*/ 2147483647 w 3855"/>
              <a:gd name="T55" fmla="*/ 1721265430 h 1073"/>
              <a:gd name="T56" fmla="*/ 2147483647 w 3855"/>
              <a:gd name="T57" fmla="*/ 1595257315 h 1073"/>
              <a:gd name="T58" fmla="*/ 2147483647 w 3855"/>
              <a:gd name="T59" fmla="*/ 1292838792 h 1073"/>
              <a:gd name="T60" fmla="*/ 2147483647 w 3855"/>
              <a:gd name="T61" fmla="*/ 738404633 h 1073"/>
              <a:gd name="T62" fmla="*/ 2147483647 w 3855"/>
              <a:gd name="T63" fmla="*/ 662800002 h 1073"/>
              <a:gd name="T64" fmla="*/ 2147483647 w 3855"/>
              <a:gd name="T65" fmla="*/ 587195371 h 1073"/>
              <a:gd name="T66" fmla="*/ 2147483647 w 3855"/>
              <a:gd name="T67" fmla="*/ 158768981 h 1073"/>
              <a:gd name="T68" fmla="*/ 2147483647 w 3855"/>
              <a:gd name="T69" fmla="*/ 209172118 h 1073"/>
              <a:gd name="T70" fmla="*/ 2147483647 w 3855"/>
              <a:gd name="T71" fmla="*/ 234373661 h 1073"/>
              <a:gd name="T72" fmla="*/ 2147483647 w 3855"/>
              <a:gd name="T73" fmla="*/ 32761225 h 1073"/>
              <a:gd name="T74" fmla="*/ 2147483647 w 3855"/>
              <a:gd name="T75" fmla="*/ 57962781 h 1073"/>
              <a:gd name="T76" fmla="*/ 2147483647 w 3855"/>
              <a:gd name="T77" fmla="*/ 385582923 h 1073"/>
              <a:gd name="T78" fmla="*/ 2147483647 w 3855"/>
              <a:gd name="T79" fmla="*/ 410784467 h 1073"/>
              <a:gd name="T80" fmla="*/ 2147483647 w 3855"/>
              <a:gd name="T81" fmla="*/ 637598459 h 1073"/>
              <a:gd name="T82" fmla="*/ 2147483647 w 3855"/>
              <a:gd name="T83" fmla="*/ 713203090 h 1073"/>
              <a:gd name="T84" fmla="*/ 2147483647 w 3855"/>
              <a:gd name="T85" fmla="*/ 738404633 h 1073"/>
              <a:gd name="T86" fmla="*/ 2147483647 w 3855"/>
              <a:gd name="T87" fmla="*/ 864412550 h 1073"/>
              <a:gd name="T88" fmla="*/ 2147483647 w 3855"/>
              <a:gd name="T89" fmla="*/ 839211006 h 1073"/>
              <a:gd name="T90" fmla="*/ 2147483647 w 3855"/>
              <a:gd name="T91" fmla="*/ 662800002 h 1073"/>
              <a:gd name="T92" fmla="*/ 2147483647 w 3855"/>
              <a:gd name="T93" fmla="*/ 688001546 h 1073"/>
              <a:gd name="T94" fmla="*/ 1833113596 w 3855"/>
              <a:gd name="T95" fmla="*/ 486389197 h 1073"/>
              <a:gd name="T96" fmla="*/ 1672664988 w 3855"/>
              <a:gd name="T97" fmla="*/ 511590740 h 1073"/>
              <a:gd name="T98" fmla="*/ 1572386024 w 3855"/>
              <a:gd name="T99" fmla="*/ 738404633 h 1073"/>
              <a:gd name="T100" fmla="*/ 1431994554 w 3855"/>
              <a:gd name="T101" fmla="*/ 662800002 h 1073"/>
              <a:gd name="T102" fmla="*/ 1050931941 w 3855"/>
              <a:gd name="T103" fmla="*/ 587195371 h 1073"/>
              <a:gd name="T104" fmla="*/ 709979888 w 3855"/>
              <a:gd name="T105" fmla="*/ 839211006 h 10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855"/>
              <a:gd name="T160" fmla="*/ 0 h 1073"/>
              <a:gd name="T161" fmla="*/ 3855 w 3855"/>
              <a:gd name="T162" fmla="*/ 1073 h 10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855" h="1073">
                <a:moveTo>
                  <a:pt x="354" y="333"/>
                </a:moveTo>
                <a:cubicBezTo>
                  <a:pt x="303" y="299"/>
                  <a:pt x="254" y="292"/>
                  <a:pt x="194" y="283"/>
                </a:cubicBezTo>
                <a:cubicBezTo>
                  <a:pt x="157" y="286"/>
                  <a:pt x="118" y="278"/>
                  <a:pt x="84" y="293"/>
                </a:cubicBezTo>
                <a:cubicBezTo>
                  <a:pt x="74" y="297"/>
                  <a:pt x="20" y="415"/>
                  <a:pt x="14" y="433"/>
                </a:cubicBezTo>
                <a:cubicBezTo>
                  <a:pt x="51" y="656"/>
                  <a:pt x="0" y="615"/>
                  <a:pt x="184" y="633"/>
                </a:cubicBezTo>
                <a:cubicBezTo>
                  <a:pt x="197" y="630"/>
                  <a:pt x="219" y="610"/>
                  <a:pt x="224" y="623"/>
                </a:cubicBezTo>
                <a:cubicBezTo>
                  <a:pt x="241" y="667"/>
                  <a:pt x="226" y="717"/>
                  <a:pt x="234" y="763"/>
                </a:cubicBezTo>
                <a:cubicBezTo>
                  <a:pt x="240" y="796"/>
                  <a:pt x="336" y="834"/>
                  <a:pt x="364" y="843"/>
                </a:cubicBezTo>
                <a:cubicBezTo>
                  <a:pt x="466" y="836"/>
                  <a:pt x="631" y="861"/>
                  <a:pt x="734" y="793"/>
                </a:cubicBezTo>
                <a:cubicBezTo>
                  <a:pt x="749" y="838"/>
                  <a:pt x="779" y="858"/>
                  <a:pt x="824" y="873"/>
                </a:cubicBezTo>
                <a:cubicBezTo>
                  <a:pt x="834" y="886"/>
                  <a:pt x="839" y="906"/>
                  <a:pt x="854" y="913"/>
                </a:cubicBezTo>
                <a:cubicBezTo>
                  <a:pt x="878" y="924"/>
                  <a:pt x="907" y="919"/>
                  <a:pt x="934" y="923"/>
                </a:cubicBezTo>
                <a:cubicBezTo>
                  <a:pt x="968" y="929"/>
                  <a:pt x="1001" y="934"/>
                  <a:pt x="1034" y="943"/>
                </a:cubicBezTo>
                <a:cubicBezTo>
                  <a:pt x="1072" y="953"/>
                  <a:pt x="1107" y="971"/>
                  <a:pt x="1144" y="983"/>
                </a:cubicBezTo>
                <a:cubicBezTo>
                  <a:pt x="1247" y="974"/>
                  <a:pt x="1253" y="984"/>
                  <a:pt x="1314" y="923"/>
                </a:cubicBezTo>
                <a:cubicBezTo>
                  <a:pt x="1481" y="979"/>
                  <a:pt x="1249" y="906"/>
                  <a:pt x="1454" y="953"/>
                </a:cubicBezTo>
                <a:cubicBezTo>
                  <a:pt x="1640" y="996"/>
                  <a:pt x="1333" y="949"/>
                  <a:pt x="1574" y="993"/>
                </a:cubicBezTo>
                <a:cubicBezTo>
                  <a:pt x="1624" y="1002"/>
                  <a:pt x="1674" y="1006"/>
                  <a:pt x="1724" y="1013"/>
                </a:cubicBezTo>
                <a:cubicBezTo>
                  <a:pt x="1982" y="1006"/>
                  <a:pt x="2014" y="1073"/>
                  <a:pt x="2134" y="953"/>
                </a:cubicBezTo>
                <a:cubicBezTo>
                  <a:pt x="2150" y="904"/>
                  <a:pt x="2161" y="917"/>
                  <a:pt x="2204" y="923"/>
                </a:cubicBezTo>
                <a:cubicBezTo>
                  <a:pt x="2244" y="928"/>
                  <a:pt x="2284" y="930"/>
                  <a:pt x="2324" y="933"/>
                </a:cubicBezTo>
                <a:cubicBezTo>
                  <a:pt x="2639" y="915"/>
                  <a:pt x="2598" y="973"/>
                  <a:pt x="2744" y="863"/>
                </a:cubicBezTo>
                <a:cubicBezTo>
                  <a:pt x="2747" y="853"/>
                  <a:pt x="2749" y="842"/>
                  <a:pt x="2754" y="833"/>
                </a:cubicBezTo>
                <a:cubicBezTo>
                  <a:pt x="2759" y="822"/>
                  <a:pt x="2769" y="814"/>
                  <a:pt x="2774" y="803"/>
                </a:cubicBezTo>
                <a:cubicBezTo>
                  <a:pt x="2813" y="713"/>
                  <a:pt x="2754" y="808"/>
                  <a:pt x="2804" y="733"/>
                </a:cubicBezTo>
                <a:cubicBezTo>
                  <a:pt x="2807" y="700"/>
                  <a:pt x="2795" y="661"/>
                  <a:pt x="2814" y="633"/>
                </a:cubicBezTo>
                <a:cubicBezTo>
                  <a:pt x="2821" y="622"/>
                  <a:pt x="2912" y="663"/>
                  <a:pt x="2914" y="663"/>
                </a:cubicBezTo>
                <a:cubicBezTo>
                  <a:pt x="2977" y="673"/>
                  <a:pt x="3041" y="676"/>
                  <a:pt x="3104" y="683"/>
                </a:cubicBezTo>
                <a:cubicBezTo>
                  <a:pt x="3289" y="677"/>
                  <a:pt x="3391" y="694"/>
                  <a:pt x="3544" y="633"/>
                </a:cubicBezTo>
                <a:cubicBezTo>
                  <a:pt x="3591" y="586"/>
                  <a:pt x="3618" y="577"/>
                  <a:pt x="3644" y="513"/>
                </a:cubicBezTo>
                <a:cubicBezTo>
                  <a:pt x="3657" y="221"/>
                  <a:pt x="3592" y="313"/>
                  <a:pt x="3794" y="293"/>
                </a:cubicBezTo>
                <a:cubicBezTo>
                  <a:pt x="3811" y="283"/>
                  <a:pt x="3830" y="277"/>
                  <a:pt x="3844" y="263"/>
                </a:cubicBezTo>
                <a:cubicBezTo>
                  <a:pt x="3851" y="256"/>
                  <a:pt x="3855" y="244"/>
                  <a:pt x="3854" y="233"/>
                </a:cubicBezTo>
                <a:cubicBezTo>
                  <a:pt x="3846" y="126"/>
                  <a:pt x="3811" y="87"/>
                  <a:pt x="3714" y="63"/>
                </a:cubicBezTo>
                <a:cubicBezTo>
                  <a:pt x="3639" y="13"/>
                  <a:pt x="3576" y="65"/>
                  <a:pt x="3504" y="83"/>
                </a:cubicBezTo>
                <a:cubicBezTo>
                  <a:pt x="3455" y="132"/>
                  <a:pt x="3454" y="109"/>
                  <a:pt x="3394" y="93"/>
                </a:cubicBezTo>
                <a:cubicBezTo>
                  <a:pt x="3288" y="64"/>
                  <a:pt x="3181" y="40"/>
                  <a:pt x="3074" y="13"/>
                </a:cubicBezTo>
                <a:cubicBezTo>
                  <a:pt x="2997" y="16"/>
                  <a:pt x="2917" y="0"/>
                  <a:pt x="2844" y="23"/>
                </a:cubicBezTo>
                <a:cubicBezTo>
                  <a:pt x="2785" y="42"/>
                  <a:pt x="2813" y="144"/>
                  <a:pt x="2754" y="153"/>
                </a:cubicBezTo>
                <a:cubicBezTo>
                  <a:pt x="2701" y="161"/>
                  <a:pt x="2647" y="160"/>
                  <a:pt x="2594" y="163"/>
                </a:cubicBezTo>
                <a:cubicBezTo>
                  <a:pt x="2514" y="195"/>
                  <a:pt x="2489" y="209"/>
                  <a:pt x="2424" y="253"/>
                </a:cubicBezTo>
                <a:cubicBezTo>
                  <a:pt x="2421" y="263"/>
                  <a:pt x="2422" y="276"/>
                  <a:pt x="2414" y="283"/>
                </a:cubicBezTo>
                <a:cubicBezTo>
                  <a:pt x="2403" y="292"/>
                  <a:pt x="2387" y="288"/>
                  <a:pt x="2374" y="293"/>
                </a:cubicBezTo>
                <a:cubicBezTo>
                  <a:pt x="2280" y="333"/>
                  <a:pt x="2312" y="322"/>
                  <a:pt x="2174" y="343"/>
                </a:cubicBezTo>
                <a:cubicBezTo>
                  <a:pt x="2051" y="340"/>
                  <a:pt x="1927" y="339"/>
                  <a:pt x="1804" y="333"/>
                </a:cubicBezTo>
                <a:cubicBezTo>
                  <a:pt x="1637" y="325"/>
                  <a:pt x="1461" y="281"/>
                  <a:pt x="1294" y="263"/>
                </a:cubicBezTo>
                <a:cubicBezTo>
                  <a:pt x="1247" y="266"/>
                  <a:pt x="1201" y="273"/>
                  <a:pt x="1154" y="273"/>
                </a:cubicBezTo>
                <a:cubicBezTo>
                  <a:pt x="1100" y="273"/>
                  <a:pt x="972" y="210"/>
                  <a:pt x="914" y="193"/>
                </a:cubicBezTo>
                <a:cubicBezTo>
                  <a:pt x="887" y="196"/>
                  <a:pt x="859" y="193"/>
                  <a:pt x="834" y="203"/>
                </a:cubicBezTo>
                <a:cubicBezTo>
                  <a:pt x="816" y="210"/>
                  <a:pt x="795" y="277"/>
                  <a:pt x="784" y="293"/>
                </a:cubicBezTo>
                <a:cubicBezTo>
                  <a:pt x="760" y="285"/>
                  <a:pt x="738" y="270"/>
                  <a:pt x="714" y="263"/>
                </a:cubicBezTo>
                <a:cubicBezTo>
                  <a:pt x="656" y="247"/>
                  <a:pt x="584" y="242"/>
                  <a:pt x="524" y="233"/>
                </a:cubicBezTo>
                <a:cubicBezTo>
                  <a:pt x="421" y="246"/>
                  <a:pt x="414" y="253"/>
                  <a:pt x="354" y="333"/>
                </a:cubicBezTo>
                <a:close/>
              </a:path>
            </a:pathLst>
          </a:custGeom>
          <a:solidFill>
            <a:schemeClr val="folHlink"/>
          </a:solidFill>
          <a:ln w="9525">
            <a:solidFill>
              <a:schemeClr val="folHlink"/>
            </a:solidFill>
            <a:round/>
            <a:headEnd/>
            <a:tailEnd/>
          </a:ln>
        </p:spPr>
        <p:txBody>
          <a:bodyPr wrap="none" anchor="ctr"/>
          <a:lstStyle/>
          <a:p>
            <a:endParaRPr lang="en-US"/>
          </a:p>
        </p:txBody>
      </p:sp>
      <p:sp>
        <p:nvSpPr>
          <p:cNvPr id="22534" name="Text Box 6"/>
          <p:cNvSpPr txBox="1">
            <a:spLocks noChangeArrowheads="1"/>
          </p:cNvSpPr>
          <p:nvPr/>
        </p:nvSpPr>
        <p:spPr bwMode="auto">
          <a:xfrm>
            <a:off x="2674938" y="3995738"/>
            <a:ext cx="354012" cy="457200"/>
          </a:xfrm>
          <a:prstGeom prst="rect">
            <a:avLst/>
          </a:prstGeom>
          <a:noFill/>
          <a:ln w="9525">
            <a:noFill/>
            <a:miter lim="800000"/>
            <a:headEnd/>
            <a:tailEnd/>
          </a:ln>
        </p:spPr>
        <p:txBody>
          <a:bodyPr wrap="none" anchor="ctr">
            <a:spAutoFit/>
          </a:bodyPr>
          <a:lstStyle/>
          <a:p>
            <a:pPr algn="ctr" eaLnBrk="0" hangingPunct="0"/>
            <a:r>
              <a:rPr lang="en-GB" sz="2400">
                <a:solidFill>
                  <a:schemeClr val="hlink"/>
                </a:solidFill>
                <a:cs typeface="Arial" charset="0"/>
              </a:rPr>
              <a:t>?</a:t>
            </a:r>
            <a:endParaRPr lang="en-GB" sz="3600">
              <a:solidFill>
                <a:schemeClr val="hlink"/>
              </a:solidFill>
              <a:latin typeface="Times New Roman" pitchFamily="18" charset="0"/>
              <a:cs typeface="Arial" charset="0"/>
            </a:endParaRPr>
          </a:p>
        </p:txBody>
      </p:sp>
      <p:grpSp>
        <p:nvGrpSpPr>
          <p:cNvPr id="2" name="Group 7"/>
          <p:cNvGrpSpPr>
            <a:grpSpLocks/>
          </p:cNvGrpSpPr>
          <p:nvPr/>
        </p:nvGrpSpPr>
        <p:grpSpPr bwMode="auto">
          <a:xfrm>
            <a:off x="2640013" y="5519738"/>
            <a:ext cx="4502150" cy="990600"/>
            <a:chOff x="1776" y="3456"/>
            <a:chExt cx="2836" cy="624"/>
          </a:xfrm>
        </p:grpSpPr>
        <p:sp>
          <p:nvSpPr>
            <p:cNvPr id="14368" name="Text Box 8"/>
            <p:cNvSpPr txBox="1">
              <a:spLocks noChangeArrowheads="1"/>
            </p:cNvSpPr>
            <p:nvPr/>
          </p:nvSpPr>
          <p:spPr bwMode="auto">
            <a:xfrm>
              <a:off x="3168" y="3600"/>
              <a:ext cx="244" cy="288"/>
            </a:xfrm>
            <a:prstGeom prst="rect">
              <a:avLst/>
            </a:prstGeom>
            <a:noFill/>
            <a:ln w="9525">
              <a:noFill/>
              <a:miter lim="800000"/>
              <a:headEnd/>
              <a:tailEnd/>
            </a:ln>
          </p:spPr>
          <p:txBody>
            <a:bodyPr wrap="none" anchor="ctr">
              <a:spAutoFit/>
            </a:bodyPr>
            <a:lstStyle/>
            <a:p>
              <a:pPr algn="ctr" eaLnBrk="0" hangingPunct="0"/>
              <a:r>
                <a:rPr lang="en-GB" sz="2400">
                  <a:cs typeface="Arial" charset="0"/>
                </a:rPr>
                <a:t>S</a:t>
              </a:r>
              <a:endParaRPr lang="en-GB" sz="3600">
                <a:latin typeface="Times New Roman" pitchFamily="18" charset="0"/>
                <a:cs typeface="Arial" charset="0"/>
              </a:endParaRPr>
            </a:p>
          </p:txBody>
        </p:sp>
        <p:sp>
          <p:nvSpPr>
            <p:cNvPr id="14369" name="Text Box 9"/>
            <p:cNvSpPr txBox="1">
              <a:spLocks noChangeArrowheads="1"/>
            </p:cNvSpPr>
            <p:nvPr/>
          </p:nvSpPr>
          <p:spPr bwMode="auto">
            <a:xfrm>
              <a:off x="2544" y="3744"/>
              <a:ext cx="244" cy="288"/>
            </a:xfrm>
            <a:prstGeom prst="rect">
              <a:avLst/>
            </a:prstGeom>
            <a:noFill/>
            <a:ln w="9525">
              <a:noFill/>
              <a:miter lim="800000"/>
              <a:headEnd/>
              <a:tailEnd/>
            </a:ln>
          </p:spPr>
          <p:txBody>
            <a:bodyPr wrap="none" anchor="ctr">
              <a:spAutoFit/>
            </a:bodyPr>
            <a:lstStyle/>
            <a:p>
              <a:pPr algn="ctr" eaLnBrk="0" hangingPunct="0"/>
              <a:r>
                <a:rPr lang="en-GB" sz="2400">
                  <a:cs typeface="Arial" charset="0"/>
                </a:rPr>
                <a:t>S</a:t>
              </a:r>
              <a:endParaRPr lang="en-GB" sz="3600">
                <a:latin typeface="Times New Roman" pitchFamily="18" charset="0"/>
                <a:cs typeface="Arial" charset="0"/>
              </a:endParaRPr>
            </a:p>
          </p:txBody>
        </p:sp>
        <p:sp>
          <p:nvSpPr>
            <p:cNvPr id="14370" name="Text Box 10"/>
            <p:cNvSpPr txBox="1">
              <a:spLocks noChangeArrowheads="1"/>
            </p:cNvSpPr>
            <p:nvPr/>
          </p:nvSpPr>
          <p:spPr bwMode="auto">
            <a:xfrm>
              <a:off x="2016" y="3744"/>
              <a:ext cx="244" cy="288"/>
            </a:xfrm>
            <a:prstGeom prst="rect">
              <a:avLst/>
            </a:prstGeom>
            <a:noFill/>
            <a:ln w="9525">
              <a:noFill/>
              <a:miter lim="800000"/>
              <a:headEnd/>
              <a:tailEnd/>
            </a:ln>
          </p:spPr>
          <p:txBody>
            <a:bodyPr wrap="none" anchor="ctr">
              <a:spAutoFit/>
            </a:bodyPr>
            <a:lstStyle/>
            <a:p>
              <a:pPr algn="ctr" eaLnBrk="0" hangingPunct="0"/>
              <a:r>
                <a:rPr lang="en-GB" sz="2400">
                  <a:cs typeface="Arial" charset="0"/>
                </a:rPr>
                <a:t>S</a:t>
              </a:r>
              <a:endParaRPr lang="en-GB" sz="3600">
                <a:latin typeface="Times New Roman" pitchFamily="18" charset="0"/>
                <a:cs typeface="Arial" charset="0"/>
              </a:endParaRPr>
            </a:p>
          </p:txBody>
        </p:sp>
        <p:sp>
          <p:nvSpPr>
            <p:cNvPr id="14371" name="Text Box 11"/>
            <p:cNvSpPr txBox="1">
              <a:spLocks noChangeArrowheads="1"/>
            </p:cNvSpPr>
            <p:nvPr/>
          </p:nvSpPr>
          <p:spPr bwMode="auto">
            <a:xfrm>
              <a:off x="2160" y="3504"/>
              <a:ext cx="244" cy="288"/>
            </a:xfrm>
            <a:prstGeom prst="rect">
              <a:avLst/>
            </a:prstGeom>
            <a:noFill/>
            <a:ln w="9525">
              <a:noFill/>
              <a:miter lim="800000"/>
              <a:headEnd/>
              <a:tailEnd/>
            </a:ln>
          </p:spPr>
          <p:txBody>
            <a:bodyPr wrap="none" anchor="ctr">
              <a:spAutoFit/>
            </a:bodyPr>
            <a:lstStyle/>
            <a:p>
              <a:pPr algn="ctr" eaLnBrk="0" hangingPunct="0"/>
              <a:r>
                <a:rPr lang="en-GB" sz="2400">
                  <a:cs typeface="Arial" charset="0"/>
                </a:rPr>
                <a:t>S</a:t>
              </a:r>
              <a:endParaRPr lang="en-GB" sz="3600">
                <a:latin typeface="Times New Roman" pitchFamily="18" charset="0"/>
                <a:cs typeface="Arial" charset="0"/>
              </a:endParaRPr>
            </a:p>
          </p:txBody>
        </p:sp>
        <p:sp>
          <p:nvSpPr>
            <p:cNvPr id="14372" name="Text Box 12"/>
            <p:cNvSpPr txBox="1">
              <a:spLocks noChangeArrowheads="1"/>
            </p:cNvSpPr>
            <p:nvPr/>
          </p:nvSpPr>
          <p:spPr bwMode="auto">
            <a:xfrm>
              <a:off x="1776" y="3696"/>
              <a:ext cx="244" cy="288"/>
            </a:xfrm>
            <a:prstGeom prst="rect">
              <a:avLst/>
            </a:prstGeom>
            <a:noFill/>
            <a:ln w="9525">
              <a:noFill/>
              <a:miter lim="800000"/>
              <a:headEnd/>
              <a:tailEnd/>
            </a:ln>
          </p:spPr>
          <p:txBody>
            <a:bodyPr wrap="none" anchor="ctr">
              <a:spAutoFit/>
            </a:bodyPr>
            <a:lstStyle/>
            <a:p>
              <a:pPr algn="ctr" eaLnBrk="0" hangingPunct="0"/>
              <a:r>
                <a:rPr lang="en-GB" sz="2400">
                  <a:cs typeface="Arial" charset="0"/>
                </a:rPr>
                <a:t>S</a:t>
              </a:r>
              <a:endParaRPr lang="en-GB" sz="3600">
                <a:latin typeface="Times New Roman" pitchFamily="18" charset="0"/>
                <a:cs typeface="Arial" charset="0"/>
              </a:endParaRPr>
            </a:p>
          </p:txBody>
        </p:sp>
        <p:sp>
          <p:nvSpPr>
            <p:cNvPr id="14373" name="Text Box 13"/>
            <p:cNvSpPr txBox="1">
              <a:spLocks noChangeArrowheads="1"/>
            </p:cNvSpPr>
            <p:nvPr/>
          </p:nvSpPr>
          <p:spPr bwMode="auto">
            <a:xfrm>
              <a:off x="3648" y="3792"/>
              <a:ext cx="244" cy="288"/>
            </a:xfrm>
            <a:prstGeom prst="rect">
              <a:avLst/>
            </a:prstGeom>
            <a:noFill/>
            <a:ln w="9525">
              <a:noFill/>
              <a:miter lim="800000"/>
              <a:headEnd/>
              <a:tailEnd/>
            </a:ln>
          </p:spPr>
          <p:txBody>
            <a:bodyPr wrap="none" anchor="ctr">
              <a:spAutoFit/>
            </a:bodyPr>
            <a:lstStyle/>
            <a:p>
              <a:pPr algn="ctr" eaLnBrk="0" hangingPunct="0"/>
              <a:r>
                <a:rPr lang="en-GB" sz="2400">
                  <a:cs typeface="Arial" charset="0"/>
                </a:rPr>
                <a:t>S</a:t>
              </a:r>
              <a:endParaRPr lang="en-GB" sz="3600">
                <a:latin typeface="Times New Roman" pitchFamily="18" charset="0"/>
                <a:cs typeface="Arial" charset="0"/>
              </a:endParaRPr>
            </a:p>
          </p:txBody>
        </p:sp>
        <p:sp>
          <p:nvSpPr>
            <p:cNvPr id="14374" name="Text Box 14"/>
            <p:cNvSpPr txBox="1">
              <a:spLocks noChangeArrowheads="1"/>
            </p:cNvSpPr>
            <p:nvPr/>
          </p:nvSpPr>
          <p:spPr bwMode="auto">
            <a:xfrm>
              <a:off x="3936" y="3456"/>
              <a:ext cx="244" cy="288"/>
            </a:xfrm>
            <a:prstGeom prst="rect">
              <a:avLst/>
            </a:prstGeom>
            <a:noFill/>
            <a:ln w="9525">
              <a:noFill/>
              <a:miter lim="800000"/>
              <a:headEnd/>
              <a:tailEnd/>
            </a:ln>
          </p:spPr>
          <p:txBody>
            <a:bodyPr wrap="none" anchor="ctr">
              <a:spAutoFit/>
            </a:bodyPr>
            <a:lstStyle/>
            <a:p>
              <a:pPr algn="ctr" eaLnBrk="0" hangingPunct="0"/>
              <a:r>
                <a:rPr lang="en-GB" sz="2400">
                  <a:cs typeface="Arial" charset="0"/>
                </a:rPr>
                <a:t>S</a:t>
              </a:r>
              <a:endParaRPr lang="en-GB" sz="3600">
                <a:latin typeface="Times New Roman" pitchFamily="18" charset="0"/>
                <a:cs typeface="Arial" charset="0"/>
              </a:endParaRPr>
            </a:p>
          </p:txBody>
        </p:sp>
        <p:sp>
          <p:nvSpPr>
            <p:cNvPr id="14375" name="Text Box 15"/>
            <p:cNvSpPr txBox="1">
              <a:spLocks noChangeArrowheads="1"/>
            </p:cNvSpPr>
            <p:nvPr/>
          </p:nvSpPr>
          <p:spPr bwMode="auto">
            <a:xfrm>
              <a:off x="3600" y="3600"/>
              <a:ext cx="244" cy="288"/>
            </a:xfrm>
            <a:prstGeom prst="rect">
              <a:avLst/>
            </a:prstGeom>
            <a:noFill/>
            <a:ln w="9525">
              <a:noFill/>
              <a:miter lim="800000"/>
              <a:headEnd/>
              <a:tailEnd/>
            </a:ln>
          </p:spPr>
          <p:txBody>
            <a:bodyPr wrap="none" anchor="ctr">
              <a:spAutoFit/>
            </a:bodyPr>
            <a:lstStyle/>
            <a:p>
              <a:pPr algn="ctr" eaLnBrk="0" hangingPunct="0"/>
              <a:r>
                <a:rPr lang="en-GB" sz="2400">
                  <a:cs typeface="Arial" charset="0"/>
                </a:rPr>
                <a:t>S</a:t>
              </a:r>
              <a:endParaRPr lang="en-GB" sz="3600">
                <a:latin typeface="Times New Roman" pitchFamily="18" charset="0"/>
                <a:cs typeface="Arial" charset="0"/>
              </a:endParaRPr>
            </a:p>
          </p:txBody>
        </p:sp>
        <p:sp>
          <p:nvSpPr>
            <p:cNvPr id="14376" name="Text Box 16"/>
            <p:cNvSpPr txBox="1">
              <a:spLocks noChangeArrowheads="1"/>
            </p:cNvSpPr>
            <p:nvPr/>
          </p:nvSpPr>
          <p:spPr bwMode="auto">
            <a:xfrm>
              <a:off x="4368" y="3504"/>
              <a:ext cx="244" cy="288"/>
            </a:xfrm>
            <a:prstGeom prst="rect">
              <a:avLst/>
            </a:prstGeom>
            <a:noFill/>
            <a:ln w="9525">
              <a:noFill/>
              <a:miter lim="800000"/>
              <a:headEnd/>
              <a:tailEnd/>
            </a:ln>
          </p:spPr>
          <p:txBody>
            <a:bodyPr wrap="none" anchor="ctr">
              <a:spAutoFit/>
            </a:bodyPr>
            <a:lstStyle/>
            <a:p>
              <a:pPr algn="ctr" eaLnBrk="0" hangingPunct="0"/>
              <a:r>
                <a:rPr lang="en-GB" sz="2400">
                  <a:cs typeface="Arial" charset="0"/>
                </a:rPr>
                <a:t>S</a:t>
              </a:r>
              <a:endParaRPr lang="en-GB" sz="3600">
                <a:latin typeface="Times New Roman" pitchFamily="18" charset="0"/>
                <a:cs typeface="Arial" charset="0"/>
              </a:endParaRPr>
            </a:p>
          </p:txBody>
        </p:sp>
      </p:grpSp>
      <p:grpSp>
        <p:nvGrpSpPr>
          <p:cNvPr id="3" name="Group 17"/>
          <p:cNvGrpSpPr>
            <a:grpSpLocks/>
          </p:cNvGrpSpPr>
          <p:nvPr/>
        </p:nvGrpSpPr>
        <p:grpSpPr bwMode="auto">
          <a:xfrm>
            <a:off x="1649413" y="3843338"/>
            <a:ext cx="3892550" cy="990600"/>
            <a:chOff x="1152" y="2400"/>
            <a:chExt cx="2452" cy="624"/>
          </a:xfrm>
        </p:grpSpPr>
        <p:sp>
          <p:nvSpPr>
            <p:cNvPr id="14359" name="Text Box 18"/>
            <p:cNvSpPr txBox="1">
              <a:spLocks noChangeArrowheads="1"/>
            </p:cNvSpPr>
            <p:nvPr/>
          </p:nvSpPr>
          <p:spPr bwMode="auto">
            <a:xfrm>
              <a:off x="1152" y="2544"/>
              <a:ext cx="244" cy="288"/>
            </a:xfrm>
            <a:prstGeom prst="rect">
              <a:avLst/>
            </a:prstGeom>
            <a:noFill/>
            <a:ln w="9525">
              <a:noFill/>
              <a:miter lim="800000"/>
              <a:headEnd/>
              <a:tailEnd/>
            </a:ln>
          </p:spPr>
          <p:txBody>
            <a:bodyPr wrap="none" anchor="ctr">
              <a:spAutoFit/>
            </a:bodyPr>
            <a:lstStyle/>
            <a:p>
              <a:pPr algn="ctr" eaLnBrk="0" hangingPunct="0"/>
              <a:r>
                <a:rPr lang="en-GB" sz="2400">
                  <a:cs typeface="Arial" charset="0"/>
                </a:rPr>
                <a:t>P</a:t>
              </a:r>
              <a:endParaRPr lang="en-GB" sz="3600">
                <a:latin typeface="Times New Roman" pitchFamily="18" charset="0"/>
                <a:cs typeface="Arial" charset="0"/>
              </a:endParaRPr>
            </a:p>
          </p:txBody>
        </p:sp>
        <p:sp>
          <p:nvSpPr>
            <p:cNvPr id="14360" name="Text Box 19"/>
            <p:cNvSpPr txBox="1">
              <a:spLocks noChangeArrowheads="1"/>
            </p:cNvSpPr>
            <p:nvPr/>
          </p:nvSpPr>
          <p:spPr bwMode="auto">
            <a:xfrm>
              <a:off x="2640" y="2736"/>
              <a:ext cx="244" cy="288"/>
            </a:xfrm>
            <a:prstGeom prst="rect">
              <a:avLst/>
            </a:prstGeom>
            <a:noFill/>
            <a:ln w="9525">
              <a:noFill/>
              <a:miter lim="800000"/>
              <a:headEnd/>
              <a:tailEnd/>
            </a:ln>
          </p:spPr>
          <p:txBody>
            <a:bodyPr wrap="none" anchor="ctr">
              <a:spAutoFit/>
            </a:bodyPr>
            <a:lstStyle/>
            <a:p>
              <a:pPr algn="ctr" eaLnBrk="0" hangingPunct="0"/>
              <a:r>
                <a:rPr lang="en-GB" sz="2400">
                  <a:cs typeface="Arial" charset="0"/>
                </a:rPr>
                <a:t>P</a:t>
              </a:r>
              <a:endParaRPr lang="en-GB" sz="3600">
                <a:latin typeface="Times New Roman" pitchFamily="18" charset="0"/>
                <a:cs typeface="Arial" charset="0"/>
              </a:endParaRPr>
            </a:p>
          </p:txBody>
        </p:sp>
        <p:sp>
          <p:nvSpPr>
            <p:cNvPr id="14361" name="Text Box 20"/>
            <p:cNvSpPr txBox="1">
              <a:spLocks noChangeArrowheads="1"/>
            </p:cNvSpPr>
            <p:nvPr/>
          </p:nvSpPr>
          <p:spPr bwMode="auto">
            <a:xfrm>
              <a:off x="3360" y="2592"/>
              <a:ext cx="244" cy="288"/>
            </a:xfrm>
            <a:prstGeom prst="rect">
              <a:avLst/>
            </a:prstGeom>
            <a:noFill/>
            <a:ln w="9525">
              <a:noFill/>
              <a:miter lim="800000"/>
              <a:headEnd/>
              <a:tailEnd/>
            </a:ln>
          </p:spPr>
          <p:txBody>
            <a:bodyPr wrap="none" anchor="ctr">
              <a:spAutoFit/>
            </a:bodyPr>
            <a:lstStyle/>
            <a:p>
              <a:pPr algn="ctr" eaLnBrk="0" hangingPunct="0"/>
              <a:r>
                <a:rPr lang="en-GB" sz="2400">
                  <a:cs typeface="Arial" charset="0"/>
                </a:rPr>
                <a:t>P</a:t>
              </a:r>
              <a:endParaRPr lang="en-GB" sz="3600">
                <a:latin typeface="Times New Roman" pitchFamily="18" charset="0"/>
                <a:cs typeface="Arial" charset="0"/>
              </a:endParaRPr>
            </a:p>
          </p:txBody>
        </p:sp>
        <p:sp>
          <p:nvSpPr>
            <p:cNvPr id="14362" name="Text Box 21"/>
            <p:cNvSpPr txBox="1">
              <a:spLocks noChangeArrowheads="1"/>
            </p:cNvSpPr>
            <p:nvPr/>
          </p:nvSpPr>
          <p:spPr bwMode="auto">
            <a:xfrm>
              <a:off x="3168" y="2496"/>
              <a:ext cx="244" cy="288"/>
            </a:xfrm>
            <a:prstGeom prst="rect">
              <a:avLst/>
            </a:prstGeom>
            <a:noFill/>
            <a:ln w="9525">
              <a:noFill/>
              <a:miter lim="800000"/>
              <a:headEnd/>
              <a:tailEnd/>
            </a:ln>
          </p:spPr>
          <p:txBody>
            <a:bodyPr wrap="none" anchor="ctr">
              <a:spAutoFit/>
            </a:bodyPr>
            <a:lstStyle/>
            <a:p>
              <a:pPr algn="ctr" eaLnBrk="0" hangingPunct="0"/>
              <a:r>
                <a:rPr lang="en-GB" sz="2400">
                  <a:cs typeface="Arial" charset="0"/>
                </a:rPr>
                <a:t>P</a:t>
              </a:r>
              <a:endParaRPr lang="en-GB" sz="3600">
                <a:latin typeface="Times New Roman" pitchFamily="18" charset="0"/>
                <a:cs typeface="Arial" charset="0"/>
              </a:endParaRPr>
            </a:p>
          </p:txBody>
        </p:sp>
        <p:sp>
          <p:nvSpPr>
            <p:cNvPr id="14363" name="Text Box 22"/>
            <p:cNvSpPr txBox="1">
              <a:spLocks noChangeArrowheads="1"/>
            </p:cNvSpPr>
            <p:nvPr/>
          </p:nvSpPr>
          <p:spPr bwMode="auto">
            <a:xfrm>
              <a:off x="2592" y="2448"/>
              <a:ext cx="244" cy="288"/>
            </a:xfrm>
            <a:prstGeom prst="rect">
              <a:avLst/>
            </a:prstGeom>
            <a:noFill/>
            <a:ln w="9525">
              <a:noFill/>
              <a:miter lim="800000"/>
              <a:headEnd/>
              <a:tailEnd/>
            </a:ln>
          </p:spPr>
          <p:txBody>
            <a:bodyPr wrap="none" anchor="ctr">
              <a:spAutoFit/>
            </a:bodyPr>
            <a:lstStyle/>
            <a:p>
              <a:pPr algn="ctr" eaLnBrk="0" hangingPunct="0"/>
              <a:r>
                <a:rPr lang="en-GB" sz="2400">
                  <a:cs typeface="Arial" charset="0"/>
                </a:rPr>
                <a:t>P</a:t>
              </a:r>
              <a:endParaRPr lang="en-GB" sz="3600">
                <a:latin typeface="Times New Roman" pitchFamily="18" charset="0"/>
                <a:cs typeface="Arial" charset="0"/>
              </a:endParaRPr>
            </a:p>
          </p:txBody>
        </p:sp>
        <p:sp>
          <p:nvSpPr>
            <p:cNvPr id="14364" name="Text Box 23"/>
            <p:cNvSpPr txBox="1">
              <a:spLocks noChangeArrowheads="1"/>
            </p:cNvSpPr>
            <p:nvPr/>
          </p:nvSpPr>
          <p:spPr bwMode="auto">
            <a:xfrm>
              <a:off x="2160" y="2400"/>
              <a:ext cx="244" cy="288"/>
            </a:xfrm>
            <a:prstGeom prst="rect">
              <a:avLst/>
            </a:prstGeom>
            <a:noFill/>
            <a:ln w="9525">
              <a:noFill/>
              <a:miter lim="800000"/>
              <a:headEnd/>
              <a:tailEnd/>
            </a:ln>
          </p:spPr>
          <p:txBody>
            <a:bodyPr wrap="none" anchor="ctr">
              <a:spAutoFit/>
            </a:bodyPr>
            <a:lstStyle/>
            <a:p>
              <a:pPr algn="ctr" eaLnBrk="0" hangingPunct="0"/>
              <a:r>
                <a:rPr lang="en-GB" sz="2400">
                  <a:cs typeface="Arial" charset="0"/>
                </a:rPr>
                <a:t>P</a:t>
              </a:r>
              <a:endParaRPr lang="en-GB" sz="3600">
                <a:latin typeface="Times New Roman" pitchFamily="18" charset="0"/>
                <a:cs typeface="Arial" charset="0"/>
              </a:endParaRPr>
            </a:p>
          </p:txBody>
        </p:sp>
        <p:sp>
          <p:nvSpPr>
            <p:cNvPr id="14365" name="Text Box 24"/>
            <p:cNvSpPr txBox="1">
              <a:spLocks noChangeArrowheads="1"/>
            </p:cNvSpPr>
            <p:nvPr/>
          </p:nvSpPr>
          <p:spPr bwMode="auto">
            <a:xfrm>
              <a:off x="1920" y="2688"/>
              <a:ext cx="244" cy="288"/>
            </a:xfrm>
            <a:prstGeom prst="rect">
              <a:avLst/>
            </a:prstGeom>
            <a:noFill/>
            <a:ln w="9525">
              <a:noFill/>
              <a:miter lim="800000"/>
              <a:headEnd/>
              <a:tailEnd/>
            </a:ln>
          </p:spPr>
          <p:txBody>
            <a:bodyPr wrap="none" anchor="ctr">
              <a:spAutoFit/>
            </a:bodyPr>
            <a:lstStyle/>
            <a:p>
              <a:pPr algn="ctr" eaLnBrk="0" hangingPunct="0"/>
              <a:r>
                <a:rPr lang="en-GB" sz="2400">
                  <a:cs typeface="Arial" charset="0"/>
                </a:rPr>
                <a:t>P</a:t>
              </a:r>
              <a:endParaRPr lang="en-GB" sz="3600">
                <a:latin typeface="Times New Roman" pitchFamily="18" charset="0"/>
                <a:cs typeface="Arial" charset="0"/>
              </a:endParaRPr>
            </a:p>
          </p:txBody>
        </p:sp>
        <p:sp>
          <p:nvSpPr>
            <p:cNvPr id="14366" name="Text Box 25"/>
            <p:cNvSpPr txBox="1">
              <a:spLocks noChangeArrowheads="1"/>
            </p:cNvSpPr>
            <p:nvPr/>
          </p:nvSpPr>
          <p:spPr bwMode="auto">
            <a:xfrm>
              <a:off x="1728" y="2400"/>
              <a:ext cx="244" cy="288"/>
            </a:xfrm>
            <a:prstGeom prst="rect">
              <a:avLst/>
            </a:prstGeom>
            <a:noFill/>
            <a:ln w="9525">
              <a:noFill/>
              <a:miter lim="800000"/>
              <a:headEnd/>
              <a:tailEnd/>
            </a:ln>
          </p:spPr>
          <p:txBody>
            <a:bodyPr wrap="none" anchor="ctr">
              <a:spAutoFit/>
            </a:bodyPr>
            <a:lstStyle/>
            <a:p>
              <a:pPr algn="ctr" eaLnBrk="0" hangingPunct="0"/>
              <a:r>
                <a:rPr lang="en-GB" sz="2400">
                  <a:cs typeface="Arial" charset="0"/>
                </a:rPr>
                <a:t>P</a:t>
              </a:r>
              <a:endParaRPr lang="en-GB" sz="3600">
                <a:latin typeface="Times New Roman" pitchFamily="18" charset="0"/>
                <a:cs typeface="Arial" charset="0"/>
              </a:endParaRPr>
            </a:p>
          </p:txBody>
        </p:sp>
        <p:sp>
          <p:nvSpPr>
            <p:cNvPr id="14367" name="Text Box 26"/>
            <p:cNvSpPr txBox="1">
              <a:spLocks noChangeArrowheads="1"/>
            </p:cNvSpPr>
            <p:nvPr/>
          </p:nvSpPr>
          <p:spPr bwMode="auto">
            <a:xfrm>
              <a:off x="1632" y="2592"/>
              <a:ext cx="244" cy="288"/>
            </a:xfrm>
            <a:prstGeom prst="rect">
              <a:avLst/>
            </a:prstGeom>
            <a:noFill/>
            <a:ln w="9525">
              <a:noFill/>
              <a:miter lim="800000"/>
              <a:headEnd/>
              <a:tailEnd/>
            </a:ln>
          </p:spPr>
          <p:txBody>
            <a:bodyPr wrap="none" anchor="ctr">
              <a:spAutoFit/>
            </a:bodyPr>
            <a:lstStyle/>
            <a:p>
              <a:pPr algn="ctr" eaLnBrk="0" hangingPunct="0"/>
              <a:r>
                <a:rPr lang="en-GB" sz="2400">
                  <a:cs typeface="Arial" charset="0"/>
                </a:rPr>
                <a:t>P</a:t>
              </a:r>
              <a:endParaRPr lang="en-GB" sz="3600">
                <a:latin typeface="Times New Roman" pitchFamily="18" charset="0"/>
                <a:cs typeface="Arial" charset="0"/>
              </a:endParaRPr>
            </a:p>
          </p:txBody>
        </p:sp>
      </p:grpSp>
      <p:sp>
        <p:nvSpPr>
          <p:cNvPr id="22555" name="Oval 27"/>
          <p:cNvSpPr>
            <a:spLocks noChangeArrowheads="1"/>
          </p:cNvSpPr>
          <p:nvPr/>
        </p:nvSpPr>
        <p:spPr bwMode="auto">
          <a:xfrm>
            <a:off x="2411413" y="3767138"/>
            <a:ext cx="881062" cy="914400"/>
          </a:xfrm>
          <a:prstGeom prst="ellipse">
            <a:avLst/>
          </a:prstGeom>
          <a:noFill/>
          <a:ln w="9525">
            <a:solidFill>
              <a:schemeClr val="tx1"/>
            </a:solidFill>
            <a:round/>
            <a:headEnd/>
            <a:tailEnd/>
          </a:ln>
        </p:spPr>
        <p:txBody>
          <a:bodyPr wrap="none" anchor="ctr"/>
          <a:lstStyle/>
          <a:p>
            <a:endParaRPr lang="en-US"/>
          </a:p>
        </p:txBody>
      </p:sp>
      <p:grpSp>
        <p:nvGrpSpPr>
          <p:cNvPr id="4" name="Group 28"/>
          <p:cNvGrpSpPr>
            <a:grpSpLocks/>
          </p:cNvGrpSpPr>
          <p:nvPr/>
        </p:nvGrpSpPr>
        <p:grpSpPr bwMode="auto">
          <a:xfrm>
            <a:off x="1954213" y="4071938"/>
            <a:ext cx="4876800" cy="2133600"/>
            <a:chOff x="1344" y="2544"/>
            <a:chExt cx="3072" cy="1344"/>
          </a:xfrm>
        </p:grpSpPr>
        <p:sp>
          <p:nvSpPr>
            <p:cNvPr id="14350" name="Line 29"/>
            <p:cNvSpPr>
              <a:spLocks noChangeShapeType="1"/>
            </p:cNvSpPr>
            <p:nvPr/>
          </p:nvSpPr>
          <p:spPr bwMode="auto">
            <a:xfrm>
              <a:off x="1776" y="2784"/>
              <a:ext cx="336" cy="1008"/>
            </a:xfrm>
            <a:prstGeom prst="line">
              <a:avLst/>
            </a:prstGeom>
            <a:noFill/>
            <a:ln w="19050">
              <a:solidFill>
                <a:schemeClr val="tx2"/>
              </a:solidFill>
              <a:prstDash val="dash"/>
              <a:round/>
              <a:headEnd/>
              <a:tailEnd/>
            </a:ln>
          </p:spPr>
          <p:txBody>
            <a:bodyPr wrap="none" anchor="ctr"/>
            <a:lstStyle/>
            <a:p>
              <a:endParaRPr lang="en-GB"/>
            </a:p>
          </p:txBody>
        </p:sp>
        <p:sp>
          <p:nvSpPr>
            <p:cNvPr id="14351" name="Line 30"/>
            <p:cNvSpPr>
              <a:spLocks noChangeShapeType="1"/>
            </p:cNvSpPr>
            <p:nvPr/>
          </p:nvSpPr>
          <p:spPr bwMode="auto">
            <a:xfrm>
              <a:off x="2064" y="2880"/>
              <a:ext cx="192" cy="624"/>
            </a:xfrm>
            <a:prstGeom prst="line">
              <a:avLst/>
            </a:prstGeom>
            <a:noFill/>
            <a:ln w="19050">
              <a:solidFill>
                <a:schemeClr val="tx2"/>
              </a:solidFill>
              <a:prstDash val="dash"/>
              <a:round/>
              <a:headEnd/>
              <a:tailEnd/>
            </a:ln>
          </p:spPr>
          <p:txBody>
            <a:bodyPr wrap="none" anchor="ctr"/>
            <a:lstStyle/>
            <a:p>
              <a:endParaRPr lang="en-GB"/>
            </a:p>
          </p:txBody>
        </p:sp>
        <p:sp>
          <p:nvSpPr>
            <p:cNvPr id="14352" name="Line 31"/>
            <p:cNvSpPr>
              <a:spLocks noChangeShapeType="1"/>
            </p:cNvSpPr>
            <p:nvPr/>
          </p:nvSpPr>
          <p:spPr bwMode="auto">
            <a:xfrm>
              <a:off x="1920" y="2544"/>
              <a:ext cx="1248" cy="1152"/>
            </a:xfrm>
            <a:prstGeom prst="line">
              <a:avLst/>
            </a:prstGeom>
            <a:noFill/>
            <a:ln w="19050">
              <a:solidFill>
                <a:schemeClr val="tx2"/>
              </a:solidFill>
              <a:prstDash val="dash"/>
              <a:round/>
              <a:headEnd/>
              <a:tailEnd/>
            </a:ln>
          </p:spPr>
          <p:txBody>
            <a:bodyPr wrap="none" anchor="ctr"/>
            <a:lstStyle/>
            <a:p>
              <a:endParaRPr lang="en-GB"/>
            </a:p>
          </p:txBody>
        </p:sp>
        <p:sp>
          <p:nvSpPr>
            <p:cNvPr id="14353" name="Line 32"/>
            <p:cNvSpPr>
              <a:spLocks noChangeShapeType="1"/>
            </p:cNvSpPr>
            <p:nvPr/>
          </p:nvSpPr>
          <p:spPr bwMode="auto">
            <a:xfrm>
              <a:off x="1344" y="2784"/>
              <a:ext cx="528" cy="960"/>
            </a:xfrm>
            <a:prstGeom prst="line">
              <a:avLst/>
            </a:prstGeom>
            <a:noFill/>
            <a:ln w="19050">
              <a:solidFill>
                <a:schemeClr val="tx1"/>
              </a:solidFill>
              <a:prstDash val="dash"/>
              <a:round/>
              <a:headEnd/>
              <a:tailEnd/>
            </a:ln>
          </p:spPr>
          <p:txBody>
            <a:bodyPr wrap="none" anchor="ctr"/>
            <a:lstStyle/>
            <a:p>
              <a:endParaRPr lang="en-GB"/>
            </a:p>
          </p:txBody>
        </p:sp>
        <p:sp>
          <p:nvSpPr>
            <p:cNvPr id="14354" name="Line 33"/>
            <p:cNvSpPr>
              <a:spLocks noChangeShapeType="1"/>
            </p:cNvSpPr>
            <p:nvPr/>
          </p:nvSpPr>
          <p:spPr bwMode="auto">
            <a:xfrm>
              <a:off x="2304" y="2640"/>
              <a:ext cx="336" cy="1152"/>
            </a:xfrm>
            <a:prstGeom prst="line">
              <a:avLst/>
            </a:prstGeom>
            <a:noFill/>
            <a:ln w="19050">
              <a:solidFill>
                <a:schemeClr val="tx1"/>
              </a:solidFill>
              <a:prstDash val="dash"/>
              <a:round/>
              <a:headEnd/>
              <a:tailEnd/>
            </a:ln>
          </p:spPr>
          <p:txBody>
            <a:bodyPr wrap="none" anchor="ctr"/>
            <a:lstStyle/>
            <a:p>
              <a:endParaRPr lang="en-GB"/>
            </a:p>
          </p:txBody>
        </p:sp>
        <p:sp>
          <p:nvSpPr>
            <p:cNvPr id="14355" name="Line 34"/>
            <p:cNvSpPr>
              <a:spLocks noChangeShapeType="1"/>
            </p:cNvSpPr>
            <p:nvPr/>
          </p:nvSpPr>
          <p:spPr bwMode="auto">
            <a:xfrm>
              <a:off x="3552" y="2784"/>
              <a:ext cx="864" cy="768"/>
            </a:xfrm>
            <a:prstGeom prst="line">
              <a:avLst/>
            </a:prstGeom>
            <a:noFill/>
            <a:ln w="19050">
              <a:solidFill>
                <a:schemeClr val="tx1"/>
              </a:solidFill>
              <a:prstDash val="dash"/>
              <a:round/>
              <a:headEnd/>
              <a:tailEnd/>
            </a:ln>
          </p:spPr>
          <p:txBody>
            <a:bodyPr wrap="none" anchor="ctr"/>
            <a:lstStyle/>
            <a:p>
              <a:endParaRPr lang="en-GB"/>
            </a:p>
          </p:txBody>
        </p:sp>
        <p:sp>
          <p:nvSpPr>
            <p:cNvPr id="14356" name="Line 35"/>
            <p:cNvSpPr>
              <a:spLocks noChangeShapeType="1"/>
            </p:cNvSpPr>
            <p:nvPr/>
          </p:nvSpPr>
          <p:spPr bwMode="auto">
            <a:xfrm>
              <a:off x="2832" y="2928"/>
              <a:ext cx="864" cy="720"/>
            </a:xfrm>
            <a:prstGeom prst="line">
              <a:avLst/>
            </a:prstGeom>
            <a:noFill/>
            <a:ln w="19050">
              <a:solidFill>
                <a:schemeClr val="tx1"/>
              </a:solidFill>
              <a:prstDash val="dash"/>
              <a:round/>
              <a:headEnd/>
              <a:tailEnd/>
            </a:ln>
          </p:spPr>
          <p:txBody>
            <a:bodyPr wrap="none" anchor="ctr"/>
            <a:lstStyle/>
            <a:p>
              <a:endParaRPr lang="en-GB"/>
            </a:p>
          </p:txBody>
        </p:sp>
        <p:sp>
          <p:nvSpPr>
            <p:cNvPr id="14357" name="Line 36"/>
            <p:cNvSpPr>
              <a:spLocks noChangeShapeType="1"/>
            </p:cNvSpPr>
            <p:nvPr/>
          </p:nvSpPr>
          <p:spPr bwMode="auto">
            <a:xfrm>
              <a:off x="2784" y="2640"/>
              <a:ext cx="1248" cy="864"/>
            </a:xfrm>
            <a:prstGeom prst="line">
              <a:avLst/>
            </a:prstGeom>
            <a:noFill/>
            <a:ln w="19050">
              <a:solidFill>
                <a:schemeClr val="tx1"/>
              </a:solidFill>
              <a:prstDash val="dash"/>
              <a:round/>
              <a:headEnd/>
              <a:tailEnd/>
            </a:ln>
          </p:spPr>
          <p:txBody>
            <a:bodyPr wrap="none" anchor="ctr"/>
            <a:lstStyle/>
            <a:p>
              <a:endParaRPr lang="en-GB"/>
            </a:p>
          </p:txBody>
        </p:sp>
        <p:sp>
          <p:nvSpPr>
            <p:cNvPr id="14358" name="Line 37"/>
            <p:cNvSpPr>
              <a:spLocks noChangeShapeType="1"/>
            </p:cNvSpPr>
            <p:nvPr/>
          </p:nvSpPr>
          <p:spPr bwMode="auto">
            <a:xfrm>
              <a:off x="3312" y="2736"/>
              <a:ext cx="384" cy="1152"/>
            </a:xfrm>
            <a:prstGeom prst="line">
              <a:avLst/>
            </a:prstGeom>
            <a:noFill/>
            <a:ln w="19050">
              <a:solidFill>
                <a:schemeClr val="tx1"/>
              </a:solidFill>
              <a:prstDash val="dash"/>
              <a:round/>
              <a:headEnd/>
              <a:tailEnd/>
            </a:ln>
          </p:spPr>
          <p:txBody>
            <a:bodyPr wrap="none" anchor="ctr"/>
            <a:lstStyle/>
            <a:p>
              <a:endParaRPr lang="en-GB"/>
            </a:p>
          </p:txBody>
        </p:sp>
      </p:grpSp>
      <p:sp>
        <p:nvSpPr>
          <p:cNvPr id="22566" name="Freeform 38"/>
          <p:cNvSpPr>
            <a:spLocks/>
          </p:cNvSpPr>
          <p:nvPr/>
        </p:nvSpPr>
        <p:spPr bwMode="auto">
          <a:xfrm>
            <a:off x="2933700" y="5605463"/>
            <a:ext cx="2341563" cy="793750"/>
          </a:xfrm>
          <a:custGeom>
            <a:avLst/>
            <a:gdLst>
              <a:gd name="T0" fmla="*/ 854334059 w 1475"/>
              <a:gd name="T1" fmla="*/ 25201563 h 500"/>
              <a:gd name="T2" fmla="*/ 224294773 w 1475"/>
              <a:gd name="T3" fmla="*/ 176410944 h 500"/>
              <a:gd name="T4" fmla="*/ 173891604 w 1475"/>
              <a:gd name="T5" fmla="*/ 252015663 h 500"/>
              <a:gd name="T6" fmla="*/ 98286901 w 1475"/>
              <a:gd name="T7" fmla="*/ 302418775 h 500"/>
              <a:gd name="T8" fmla="*/ 47883769 w 1475"/>
              <a:gd name="T9" fmla="*/ 453628213 h 500"/>
              <a:gd name="T10" fmla="*/ 148690045 w 1475"/>
              <a:gd name="T11" fmla="*/ 1108868876 h 500"/>
              <a:gd name="T12" fmla="*/ 375504130 w 1475"/>
              <a:gd name="T13" fmla="*/ 1209675102 h 500"/>
              <a:gd name="T14" fmla="*/ 526713587 w 1475"/>
              <a:gd name="T15" fmla="*/ 1260078214 h 500"/>
              <a:gd name="T16" fmla="*/ 1081148095 w 1475"/>
              <a:gd name="T17" fmla="*/ 1159271989 h 500"/>
              <a:gd name="T18" fmla="*/ 1307962131 w 1475"/>
              <a:gd name="T19" fmla="*/ 1008062651 h 500"/>
              <a:gd name="T20" fmla="*/ 1383566809 w 1475"/>
              <a:gd name="T21" fmla="*/ 957659538 h 500"/>
              <a:gd name="T22" fmla="*/ 1509574607 w 1475"/>
              <a:gd name="T23" fmla="*/ 856853313 h 500"/>
              <a:gd name="T24" fmla="*/ 1585179286 w 1475"/>
              <a:gd name="T25" fmla="*/ 781248445 h 500"/>
              <a:gd name="T26" fmla="*/ 1736389040 w 1475"/>
              <a:gd name="T27" fmla="*/ 730845333 h 500"/>
              <a:gd name="T28" fmla="*/ 2147483647 w 1475"/>
              <a:gd name="T29" fmla="*/ 831651558 h 500"/>
              <a:gd name="T30" fmla="*/ 2147483647 w 1475"/>
              <a:gd name="T31" fmla="*/ 957659538 h 500"/>
              <a:gd name="T32" fmla="*/ 2147483647 w 1475"/>
              <a:gd name="T33" fmla="*/ 1033264207 h 500"/>
              <a:gd name="T34" fmla="*/ 2147483647 w 1475"/>
              <a:gd name="T35" fmla="*/ 1058465763 h 500"/>
              <a:gd name="T36" fmla="*/ 2147483647 w 1475"/>
              <a:gd name="T37" fmla="*/ 781248445 h 500"/>
              <a:gd name="T38" fmla="*/ 2147483647 w 1475"/>
              <a:gd name="T39" fmla="*/ 504031325 h 500"/>
              <a:gd name="T40" fmla="*/ 2147483647 w 1475"/>
              <a:gd name="T41" fmla="*/ 327620332 h 500"/>
              <a:gd name="T42" fmla="*/ 2147483647 w 1475"/>
              <a:gd name="T43" fmla="*/ 176410944 h 500"/>
              <a:gd name="T44" fmla="*/ 1660783964 w 1475"/>
              <a:gd name="T45" fmla="*/ 151209388 h 500"/>
              <a:gd name="T46" fmla="*/ 980341857 w 1475"/>
              <a:gd name="T47" fmla="*/ 0 h 500"/>
              <a:gd name="T48" fmla="*/ 854334059 w 1475"/>
              <a:gd name="T49" fmla="*/ 25201563 h 5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75"/>
              <a:gd name="T76" fmla="*/ 0 h 500"/>
              <a:gd name="T77" fmla="*/ 1475 w 1475"/>
              <a:gd name="T78" fmla="*/ 500 h 5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75" h="500">
                <a:moveTo>
                  <a:pt x="339" y="10"/>
                </a:moveTo>
                <a:cubicBezTo>
                  <a:pt x="247" y="17"/>
                  <a:pt x="166" y="19"/>
                  <a:pt x="89" y="70"/>
                </a:cubicBezTo>
                <a:cubicBezTo>
                  <a:pt x="82" y="80"/>
                  <a:pt x="77" y="92"/>
                  <a:pt x="69" y="100"/>
                </a:cubicBezTo>
                <a:cubicBezTo>
                  <a:pt x="61" y="108"/>
                  <a:pt x="45" y="110"/>
                  <a:pt x="39" y="120"/>
                </a:cubicBezTo>
                <a:cubicBezTo>
                  <a:pt x="28" y="138"/>
                  <a:pt x="19" y="180"/>
                  <a:pt x="19" y="180"/>
                </a:cubicBezTo>
                <a:cubicBezTo>
                  <a:pt x="21" y="220"/>
                  <a:pt x="0" y="381"/>
                  <a:pt x="59" y="440"/>
                </a:cubicBezTo>
                <a:cubicBezTo>
                  <a:pt x="83" y="464"/>
                  <a:pt x="119" y="470"/>
                  <a:pt x="149" y="480"/>
                </a:cubicBezTo>
                <a:cubicBezTo>
                  <a:pt x="169" y="487"/>
                  <a:pt x="209" y="500"/>
                  <a:pt x="209" y="500"/>
                </a:cubicBezTo>
                <a:cubicBezTo>
                  <a:pt x="267" y="496"/>
                  <a:pt x="372" y="498"/>
                  <a:pt x="429" y="460"/>
                </a:cubicBezTo>
                <a:cubicBezTo>
                  <a:pt x="459" y="440"/>
                  <a:pt x="489" y="420"/>
                  <a:pt x="519" y="400"/>
                </a:cubicBezTo>
                <a:cubicBezTo>
                  <a:pt x="529" y="393"/>
                  <a:pt x="549" y="380"/>
                  <a:pt x="549" y="380"/>
                </a:cubicBezTo>
                <a:cubicBezTo>
                  <a:pt x="594" y="313"/>
                  <a:pt x="541" y="379"/>
                  <a:pt x="599" y="340"/>
                </a:cubicBezTo>
                <a:cubicBezTo>
                  <a:pt x="611" y="332"/>
                  <a:pt x="617" y="317"/>
                  <a:pt x="629" y="310"/>
                </a:cubicBezTo>
                <a:cubicBezTo>
                  <a:pt x="647" y="300"/>
                  <a:pt x="689" y="290"/>
                  <a:pt x="689" y="290"/>
                </a:cubicBezTo>
                <a:cubicBezTo>
                  <a:pt x="768" y="298"/>
                  <a:pt x="825" y="305"/>
                  <a:pt x="899" y="330"/>
                </a:cubicBezTo>
                <a:cubicBezTo>
                  <a:pt x="929" y="340"/>
                  <a:pt x="960" y="367"/>
                  <a:pt x="989" y="380"/>
                </a:cubicBezTo>
                <a:cubicBezTo>
                  <a:pt x="1018" y="393"/>
                  <a:pt x="1049" y="400"/>
                  <a:pt x="1079" y="410"/>
                </a:cubicBezTo>
                <a:cubicBezTo>
                  <a:pt x="1089" y="413"/>
                  <a:pt x="1109" y="420"/>
                  <a:pt x="1109" y="420"/>
                </a:cubicBezTo>
                <a:cubicBezTo>
                  <a:pt x="1332" y="412"/>
                  <a:pt x="1411" y="483"/>
                  <a:pt x="1469" y="310"/>
                </a:cubicBezTo>
                <a:cubicBezTo>
                  <a:pt x="1464" y="273"/>
                  <a:pt x="1475" y="226"/>
                  <a:pt x="1449" y="200"/>
                </a:cubicBezTo>
                <a:cubicBezTo>
                  <a:pt x="1407" y="158"/>
                  <a:pt x="1353" y="148"/>
                  <a:pt x="1299" y="130"/>
                </a:cubicBezTo>
                <a:cubicBezTo>
                  <a:pt x="1173" y="88"/>
                  <a:pt x="1031" y="77"/>
                  <a:pt x="899" y="70"/>
                </a:cubicBezTo>
                <a:cubicBezTo>
                  <a:pt x="819" y="66"/>
                  <a:pt x="739" y="63"/>
                  <a:pt x="659" y="60"/>
                </a:cubicBezTo>
                <a:cubicBezTo>
                  <a:pt x="566" y="48"/>
                  <a:pt x="481" y="18"/>
                  <a:pt x="389" y="0"/>
                </a:cubicBezTo>
                <a:cubicBezTo>
                  <a:pt x="346" y="11"/>
                  <a:pt x="363" y="10"/>
                  <a:pt x="339" y="10"/>
                </a:cubicBezTo>
                <a:close/>
              </a:path>
            </a:pathLst>
          </a:custGeom>
          <a:noFill/>
          <a:ln w="9525">
            <a:solidFill>
              <a:schemeClr val="tx1"/>
            </a:solidFill>
            <a:round/>
            <a:headEnd/>
            <a:tailEnd/>
          </a:ln>
        </p:spPr>
        <p:txBody>
          <a:bodyPr wrap="none" anchor="ctr"/>
          <a:lstStyle/>
          <a:p>
            <a:endParaRPr lang="en-US"/>
          </a:p>
        </p:txBody>
      </p:sp>
      <p:sp>
        <p:nvSpPr>
          <p:cNvPr id="22567" name="Text Box 39"/>
          <p:cNvSpPr txBox="1">
            <a:spLocks noChangeArrowheads="1"/>
          </p:cNvSpPr>
          <p:nvPr/>
        </p:nvSpPr>
        <p:spPr bwMode="auto">
          <a:xfrm>
            <a:off x="3613150" y="5748338"/>
            <a:ext cx="387350" cy="457200"/>
          </a:xfrm>
          <a:prstGeom prst="rect">
            <a:avLst/>
          </a:prstGeom>
          <a:noFill/>
          <a:ln w="9525">
            <a:noFill/>
            <a:miter lim="800000"/>
            <a:headEnd/>
            <a:tailEnd/>
          </a:ln>
        </p:spPr>
        <p:txBody>
          <a:bodyPr wrap="none" anchor="ctr">
            <a:spAutoFit/>
          </a:bodyPr>
          <a:lstStyle/>
          <a:p>
            <a:pPr algn="ctr" eaLnBrk="0" hangingPunct="0"/>
            <a:r>
              <a:rPr lang="en-GB" sz="2400">
                <a:solidFill>
                  <a:schemeClr val="hlink"/>
                </a:solidFill>
                <a:cs typeface="Arial" charset="0"/>
              </a:rPr>
              <a:t>X</a:t>
            </a:r>
            <a:endParaRPr lang="en-GB" sz="3600">
              <a:solidFill>
                <a:schemeClr val="hlink"/>
              </a:solidFill>
              <a:latin typeface="Times New Roman" pitchFamily="18" charset="0"/>
              <a:cs typeface="Arial" charset="0"/>
            </a:endParaRPr>
          </a:p>
        </p:txBody>
      </p:sp>
      <p:sp>
        <p:nvSpPr>
          <p:cNvPr id="22568" name="Line 40"/>
          <p:cNvSpPr>
            <a:spLocks noChangeShapeType="1"/>
          </p:cNvSpPr>
          <p:nvPr/>
        </p:nvSpPr>
        <p:spPr bwMode="auto">
          <a:xfrm>
            <a:off x="2944813" y="4300538"/>
            <a:ext cx="838200" cy="1524000"/>
          </a:xfrm>
          <a:prstGeom prst="line">
            <a:avLst/>
          </a:prstGeom>
          <a:noFill/>
          <a:ln w="38100">
            <a:solidFill>
              <a:schemeClr val="hlink"/>
            </a:solidFill>
            <a:prstDash val="dash"/>
            <a:round/>
            <a:headEnd/>
            <a:tailEnd/>
          </a:ln>
        </p:spPr>
        <p:txBody>
          <a:bodyPr wrap="none" anchor="ctr"/>
          <a:lstStyle/>
          <a:p>
            <a:endParaRPr lang="en-GB"/>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25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2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5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 presetClass="entr" presetSubtype="32" fill="hold" grpId="0" nodeType="clickEffect">
                                  <p:stCondLst>
                                    <p:cond delay="0"/>
                                  </p:stCondLst>
                                  <p:childTnLst>
                                    <p:set>
                                      <p:cBhvr>
                                        <p:cTn id="18" dur="1" fill="hold">
                                          <p:stCondLst>
                                            <p:cond delay="0"/>
                                          </p:stCondLst>
                                        </p:cTn>
                                        <p:tgtEl>
                                          <p:spTgt spid="22532"/>
                                        </p:tgtEl>
                                        <p:attrNameLst>
                                          <p:attrName>style.visibility</p:attrName>
                                        </p:attrNameLst>
                                      </p:cBhvr>
                                      <p:to>
                                        <p:strVal val="visible"/>
                                      </p:to>
                                    </p:set>
                                    <p:animEffect transition="in" filter="box(out)">
                                      <p:cBhvr>
                                        <p:cTn id="19" dur="500"/>
                                        <p:tgtEl>
                                          <p:spTgt spid="22532"/>
                                        </p:tgtEl>
                                      </p:cBhvr>
                                    </p:animEffec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499"/>
                                          </p:stCondLst>
                                        </p:cTn>
                                        <p:tgtEl>
                                          <p:spTgt spid="3"/>
                                        </p:tgtEl>
                                        <p:attrNameLst>
                                          <p:attrName>style.visibility</p:attrName>
                                        </p:attrNameLst>
                                      </p:cBhvr>
                                      <p:to>
                                        <p:strVal val="visible"/>
                                      </p:to>
                                    </p:set>
                                  </p:childTnLst>
                                </p:cTn>
                              </p:par>
                            </p:childTnLst>
                          </p:cTn>
                        </p:par>
                        <p:par>
                          <p:cTn id="23" fill="hold">
                            <p:stCondLst>
                              <p:cond delay="1000"/>
                            </p:stCondLst>
                            <p:childTnLst>
                              <p:par>
                                <p:cTn id="24" presetID="22" presetClass="entr" presetSubtype="1"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par>
                          <p:cTn id="27" fill="hold">
                            <p:stCondLst>
                              <p:cond delay="1500"/>
                            </p:stCondLst>
                            <p:childTnLst>
                              <p:par>
                                <p:cTn id="28" presetID="4" presetClass="entr" presetSubtype="32" fill="hold" grpId="0" nodeType="afterEffect">
                                  <p:stCondLst>
                                    <p:cond delay="0"/>
                                  </p:stCondLst>
                                  <p:childTnLst>
                                    <p:set>
                                      <p:cBhvr>
                                        <p:cTn id="29" dur="1" fill="hold">
                                          <p:stCondLst>
                                            <p:cond delay="0"/>
                                          </p:stCondLst>
                                        </p:cTn>
                                        <p:tgtEl>
                                          <p:spTgt spid="22533"/>
                                        </p:tgtEl>
                                        <p:attrNameLst>
                                          <p:attrName>style.visibility</p:attrName>
                                        </p:attrNameLst>
                                      </p:cBhvr>
                                      <p:to>
                                        <p:strVal val="visible"/>
                                      </p:to>
                                    </p:set>
                                    <p:animEffect transition="in" filter="box(out)">
                                      <p:cBhvr>
                                        <p:cTn id="30" dur="500"/>
                                        <p:tgtEl>
                                          <p:spTgt spid="22533"/>
                                        </p:tgtEl>
                                      </p:cBhvr>
                                    </p:animEffect>
                                  </p:childTnLst>
                                </p:cTn>
                              </p:par>
                            </p:childTnLst>
                          </p:cTn>
                        </p:par>
                        <p:par>
                          <p:cTn id="31" fill="hold">
                            <p:stCondLst>
                              <p:cond delay="2000"/>
                            </p:stCondLst>
                            <p:childTnLst>
                              <p:par>
                                <p:cTn id="32" presetID="1" presetClass="entr" presetSubtype="0" fill="hold" nodeType="afterEffect">
                                  <p:stCondLst>
                                    <p:cond delay="0"/>
                                  </p:stCondLst>
                                  <p:childTnLst>
                                    <p:set>
                                      <p:cBhvr>
                                        <p:cTn id="33" dur="1" fill="hold">
                                          <p:stCondLst>
                                            <p:cond delay="499"/>
                                          </p:stCondLst>
                                        </p:cTn>
                                        <p:tgtEl>
                                          <p:spTgt spid="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22534"/>
                                        </p:tgtEl>
                                        <p:attrNameLst>
                                          <p:attrName>style.visibility</p:attrName>
                                        </p:attrNameLst>
                                      </p:cBhvr>
                                      <p:to>
                                        <p:strVal val="visible"/>
                                      </p:to>
                                    </p:set>
                                  </p:childTnLst>
                                </p:cTn>
                              </p:par>
                            </p:childTnLst>
                          </p:cTn>
                        </p:par>
                        <p:par>
                          <p:cTn id="38" fill="hold">
                            <p:stCondLst>
                              <p:cond delay="500"/>
                            </p:stCondLst>
                            <p:childTnLst>
                              <p:par>
                                <p:cTn id="39" presetID="23" presetClass="entr" presetSubtype="16" fill="hold" grpId="0" nodeType="afterEffect">
                                  <p:stCondLst>
                                    <p:cond delay="0"/>
                                  </p:stCondLst>
                                  <p:childTnLst>
                                    <p:set>
                                      <p:cBhvr>
                                        <p:cTn id="40" dur="1" fill="hold">
                                          <p:stCondLst>
                                            <p:cond delay="0"/>
                                          </p:stCondLst>
                                        </p:cTn>
                                        <p:tgtEl>
                                          <p:spTgt spid="22555"/>
                                        </p:tgtEl>
                                        <p:attrNameLst>
                                          <p:attrName>style.visibility</p:attrName>
                                        </p:attrNameLst>
                                      </p:cBhvr>
                                      <p:to>
                                        <p:strVal val="visible"/>
                                      </p:to>
                                    </p:set>
                                    <p:anim calcmode="lin" valueType="num">
                                      <p:cBhvr>
                                        <p:cTn id="41" dur="500" fill="hold"/>
                                        <p:tgtEl>
                                          <p:spTgt spid="22555"/>
                                        </p:tgtEl>
                                        <p:attrNameLst>
                                          <p:attrName>ppt_w</p:attrName>
                                        </p:attrNameLst>
                                      </p:cBhvr>
                                      <p:tavLst>
                                        <p:tav tm="0">
                                          <p:val>
                                            <p:fltVal val="0"/>
                                          </p:val>
                                        </p:tav>
                                        <p:tav tm="100000">
                                          <p:val>
                                            <p:strVal val="#ppt_w"/>
                                          </p:val>
                                        </p:tav>
                                      </p:tavLst>
                                    </p:anim>
                                    <p:anim calcmode="lin" valueType="num">
                                      <p:cBhvr>
                                        <p:cTn id="42" dur="500" fill="hold"/>
                                        <p:tgtEl>
                                          <p:spTgt spid="22555"/>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22566"/>
                                        </p:tgtEl>
                                        <p:attrNameLst>
                                          <p:attrName>style.visibility</p:attrName>
                                        </p:attrNameLst>
                                      </p:cBhvr>
                                      <p:to>
                                        <p:strVal val="visible"/>
                                      </p:to>
                                    </p:set>
                                    <p:anim calcmode="lin" valueType="num">
                                      <p:cBhvr>
                                        <p:cTn id="47" dur="500" fill="hold"/>
                                        <p:tgtEl>
                                          <p:spTgt spid="22566"/>
                                        </p:tgtEl>
                                        <p:attrNameLst>
                                          <p:attrName>ppt_w</p:attrName>
                                        </p:attrNameLst>
                                      </p:cBhvr>
                                      <p:tavLst>
                                        <p:tav tm="0">
                                          <p:val>
                                            <p:fltVal val="0"/>
                                          </p:val>
                                        </p:tav>
                                        <p:tav tm="100000">
                                          <p:val>
                                            <p:strVal val="#ppt_w"/>
                                          </p:val>
                                        </p:tav>
                                      </p:tavLst>
                                    </p:anim>
                                    <p:anim calcmode="lin" valueType="num">
                                      <p:cBhvr>
                                        <p:cTn id="48" dur="500" fill="hold"/>
                                        <p:tgtEl>
                                          <p:spTgt spid="22566"/>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22568"/>
                                        </p:tgtEl>
                                        <p:attrNameLst>
                                          <p:attrName>style.visibility</p:attrName>
                                        </p:attrNameLst>
                                      </p:cBhvr>
                                      <p:to>
                                        <p:strVal val="visible"/>
                                      </p:to>
                                    </p:set>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499"/>
                                          </p:stCondLst>
                                        </p:cTn>
                                        <p:tgtEl>
                                          <p:spTgt spid="225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P spid="22532" grpId="0" animBg="1"/>
      <p:bldP spid="22533" grpId="0" animBg="1"/>
      <p:bldP spid="22534" grpId="0" autoUpdateAnimBg="0"/>
      <p:bldP spid="22555" grpId="0" animBg="1"/>
      <p:bldP spid="22566" grpId="0" animBg="1"/>
      <p:bldP spid="22567" grpId="0" autoUpdateAnimBg="0"/>
      <p:bldP spid="2256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smtClean="0"/>
              <a:t>CBR Knowledge Containers</a:t>
            </a:r>
          </a:p>
        </p:txBody>
      </p:sp>
      <p:sp>
        <p:nvSpPr>
          <p:cNvPr id="20483" name="Rectangle 3"/>
          <p:cNvSpPr>
            <a:spLocks noGrp="1" noChangeArrowheads="1"/>
          </p:cNvSpPr>
          <p:nvPr>
            <p:ph type="body" idx="1"/>
          </p:nvPr>
        </p:nvSpPr>
        <p:spPr>
          <a:xfrm>
            <a:off x="250825" y="1371600"/>
            <a:ext cx="8694738" cy="5334000"/>
          </a:xfrm>
        </p:spPr>
        <p:txBody>
          <a:bodyPr/>
          <a:lstStyle/>
          <a:p>
            <a:pPr eaLnBrk="1" hangingPunct="1">
              <a:lnSpc>
                <a:spcPct val="90000"/>
              </a:lnSpc>
              <a:defRPr/>
            </a:pPr>
            <a:r>
              <a:rPr lang="en-GB" sz="2400" dirty="0" smtClean="0">
                <a:latin typeface="Times New Roman" pitchFamily="18" charset="0"/>
                <a:cs typeface="Times New Roman" pitchFamily="18" charset="0"/>
              </a:rPr>
              <a:t>Cases</a:t>
            </a:r>
          </a:p>
          <a:p>
            <a:pPr lvl="1" eaLnBrk="1" hangingPunct="1">
              <a:lnSpc>
                <a:spcPct val="90000"/>
              </a:lnSpc>
              <a:defRPr/>
            </a:pPr>
            <a:r>
              <a:rPr lang="en-GB" sz="2400" dirty="0" smtClean="0">
                <a:latin typeface="Times New Roman" pitchFamily="18" charset="0"/>
                <a:ea typeface="+mn-ea"/>
                <a:cs typeface="Times New Roman" pitchFamily="18" charset="0"/>
              </a:rPr>
              <a:t>lesson to be learned</a:t>
            </a:r>
          </a:p>
          <a:p>
            <a:pPr lvl="1" eaLnBrk="1" hangingPunct="1">
              <a:lnSpc>
                <a:spcPct val="90000"/>
              </a:lnSpc>
              <a:defRPr/>
            </a:pPr>
            <a:r>
              <a:rPr lang="en-GB" sz="2400" dirty="0" smtClean="0">
                <a:latin typeface="Times New Roman" pitchFamily="18" charset="0"/>
                <a:ea typeface="+mn-ea"/>
                <a:cs typeface="Times New Roman" pitchFamily="18" charset="0"/>
              </a:rPr>
              <a:t>context in which lesson applies</a:t>
            </a:r>
          </a:p>
          <a:p>
            <a:pPr eaLnBrk="1" hangingPunct="1">
              <a:lnSpc>
                <a:spcPct val="90000"/>
              </a:lnSpc>
              <a:defRPr/>
            </a:pPr>
            <a:r>
              <a:rPr lang="en-GB" sz="2400" dirty="0" smtClean="0">
                <a:latin typeface="Times New Roman" pitchFamily="18" charset="0"/>
                <a:cs typeface="Times New Roman" pitchFamily="18" charset="0"/>
              </a:rPr>
              <a:t>Description Language</a:t>
            </a:r>
          </a:p>
          <a:p>
            <a:pPr lvl="1" eaLnBrk="1" hangingPunct="1">
              <a:lnSpc>
                <a:spcPct val="90000"/>
              </a:lnSpc>
              <a:defRPr/>
            </a:pPr>
            <a:r>
              <a:rPr lang="en-GB" sz="2400" dirty="0" smtClean="0">
                <a:latin typeface="Times New Roman" pitchFamily="18" charset="0"/>
                <a:ea typeface="+mn-ea"/>
                <a:cs typeface="Times New Roman" pitchFamily="18" charset="0"/>
              </a:rPr>
              <a:t>features and values of problem/solution</a:t>
            </a:r>
          </a:p>
          <a:p>
            <a:pPr eaLnBrk="1" hangingPunct="1">
              <a:lnSpc>
                <a:spcPct val="90000"/>
              </a:lnSpc>
              <a:defRPr/>
            </a:pPr>
            <a:r>
              <a:rPr lang="en-GB" sz="2400" dirty="0" smtClean="0">
                <a:latin typeface="Times New Roman" pitchFamily="18" charset="0"/>
                <a:cs typeface="Times New Roman" pitchFamily="18" charset="0"/>
              </a:rPr>
              <a:t>Retrieval Knowledge</a:t>
            </a:r>
          </a:p>
          <a:p>
            <a:pPr lvl="1" eaLnBrk="1" hangingPunct="1">
              <a:lnSpc>
                <a:spcPct val="90000"/>
              </a:lnSpc>
              <a:defRPr/>
            </a:pPr>
            <a:r>
              <a:rPr lang="en-GB" sz="2400" dirty="0" smtClean="0">
                <a:latin typeface="Times New Roman" pitchFamily="18" charset="0"/>
                <a:ea typeface="+mn-ea"/>
                <a:cs typeface="Times New Roman" pitchFamily="18" charset="0"/>
              </a:rPr>
              <a:t>features used to index cases</a:t>
            </a:r>
          </a:p>
          <a:p>
            <a:pPr lvl="1" eaLnBrk="1" hangingPunct="1">
              <a:lnSpc>
                <a:spcPct val="90000"/>
              </a:lnSpc>
              <a:defRPr/>
            </a:pPr>
            <a:r>
              <a:rPr lang="en-GB" sz="2400" dirty="0" smtClean="0">
                <a:latin typeface="Times New Roman" pitchFamily="18" charset="0"/>
                <a:ea typeface="+mn-ea"/>
                <a:cs typeface="Times New Roman" pitchFamily="18" charset="0"/>
              </a:rPr>
              <a:t>relative importance of features used for similarity </a:t>
            </a:r>
          </a:p>
          <a:p>
            <a:pPr eaLnBrk="1" hangingPunct="1">
              <a:lnSpc>
                <a:spcPct val="90000"/>
              </a:lnSpc>
              <a:defRPr/>
            </a:pPr>
            <a:r>
              <a:rPr lang="en-GB" sz="2400" dirty="0" smtClean="0">
                <a:latin typeface="Times New Roman" pitchFamily="18" charset="0"/>
                <a:cs typeface="Times New Roman" pitchFamily="18" charset="0"/>
              </a:rPr>
              <a:t>Adaptation Knowledge</a:t>
            </a:r>
          </a:p>
          <a:p>
            <a:pPr lvl="1" eaLnBrk="1" hangingPunct="1">
              <a:lnSpc>
                <a:spcPct val="90000"/>
              </a:lnSpc>
              <a:defRPr/>
            </a:pPr>
            <a:r>
              <a:rPr lang="en-GB" sz="2400" dirty="0" smtClean="0">
                <a:latin typeface="Times New Roman" pitchFamily="18" charset="0"/>
                <a:ea typeface="+mn-ea"/>
                <a:cs typeface="Times New Roman" pitchFamily="18" charset="0"/>
              </a:rPr>
              <a:t>circumstances when adaptation is needed</a:t>
            </a:r>
          </a:p>
          <a:p>
            <a:pPr lvl="1" eaLnBrk="1" hangingPunct="1">
              <a:lnSpc>
                <a:spcPct val="90000"/>
              </a:lnSpc>
              <a:defRPr/>
            </a:pPr>
            <a:r>
              <a:rPr lang="en-GB" sz="2400" dirty="0" smtClean="0">
                <a:latin typeface="Times New Roman" pitchFamily="18" charset="0"/>
                <a:ea typeface="+mn-ea"/>
                <a:cs typeface="Times New Roman" pitchFamily="18" charset="0"/>
              </a:rPr>
              <a:t>alteration to apply</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4356"/>
          </a:xfrm>
        </p:spPr>
        <p:txBody>
          <a:bodyPr>
            <a:normAutofit fontScale="90000"/>
          </a:bodyPr>
          <a:lstStyle/>
          <a:p>
            <a:r>
              <a:rPr lang="en-GB" dirty="0" smtClean="0"/>
              <a:t>Human reasoning</a:t>
            </a:r>
            <a:endParaRPr lang="en-GB" dirty="0"/>
          </a:p>
        </p:txBody>
      </p:sp>
      <p:sp>
        <p:nvSpPr>
          <p:cNvPr id="3" name="Content Placeholder 2"/>
          <p:cNvSpPr>
            <a:spLocks noGrp="1"/>
          </p:cNvSpPr>
          <p:nvPr>
            <p:ph idx="1"/>
          </p:nvPr>
        </p:nvSpPr>
        <p:spPr>
          <a:xfrm>
            <a:off x="457200" y="857232"/>
            <a:ext cx="8543956" cy="5786478"/>
          </a:xfrm>
        </p:spPr>
        <p:txBody>
          <a:bodyPr>
            <a:normAutofit fontScale="77500" lnSpcReduction="20000"/>
          </a:bodyPr>
          <a:lstStyle/>
          <a:p>
            <a:pPr>
              <a:buFont typeface="Wingdings" pitchFamily="2" charset="2"/>
              <a:buChar char="§"/>
            </a:pPr>
            <a:r>
              <a:rPr lang="en-GB" dirty="0" smtClean="0">
                <a:latin typeface="Times New Roman" pitchFamily="18" charset="0"/>
                <a:cs typeface="Times New Roman" pitchFamily="18" charset="0"/>
              </a:rPr>
              <a:t>Human reasoning capabilities are divided in to three  areas:</a:t>
            </a:r>
          </a:p>
          <a:p>
            <a:pPr marL="914400" lvl="1" indent="-514350">
              <a:buFont typeface="+mj-lt"/>
              <a:buAutoNum type="arabicPeriod"/>
            </a:pPr>
            <a:r>
              <a:rPr lang="en-GB" sz="3400" dirty="0" smtClean="0">
                <a:latin typeface="Times New Roman" pitchFamily="18" charset="0"/>
                <a:cs typeface="Times New Roman" pitchFamily="18" charset="0"/>
              </a:rPr>
              <a:t>Mathematical reasoning:- axioms, definitions, theorems, proofs</a:t>
            </a:r>
          </a:p>
          <a:p>
            <a:pPr marL="914400" lvl="1" indent="-514350">
              <a:buFont typeface="+mj-lt"/>
              <a:buAutoNum type="arabicPeriod"/>
            </a:pPr>
            <a:r>
              <a:rPr lang="en-GB" sz="3400" dirty="0" smtClean="0">
                <a:latin typeface="Times New Roman" pitchFamily="18" charset="0"/>
                <a:cs typeface="Times New Roman" pitchFamily="18" charset="0"/>
              </a:rPr>
              <a:t>Logical reasoning- deductive, inductive, </a:t>
            </a:r>
            <a:r>
              <a:rPr lang="en-GB" sz="3400" dirty="0" err="1" smtClean="0">
                <a:latin typeface="Times New Roman" pitchFamily="18" charset="0"/>
                <a:cs typeface="Times New Roman" pitchFamily="18" charset="0"/>
              </a:rPr>
              <a:t>abductive</a:t>
            </a:r>
            <a:endParaRPr lang="en-GB" sz="3400" dirty="0" smtClean="0">
              <a:latin typeface="Times New Roman" pitchFamily="18" charset="0"/>
              <a:cs typeface="Times New Roman" pitchFamily="18" charset="0"/>
            </a:endParaRPr>
          </a:p>
          <a:p>
            <a:pPr marL="914400" lvl="1" indent="-514350">
              <a:buFont typeface="+mj-lt"/>
              <a:buAutoNum type="arabicPeriod"/>
            </a:pPr>
            <a:r>
              <a:rPr lang="en-GB" sz="3400" dirty="0" smtClean="0">
                <a:latin typeface="Times New Roman" pitchFamily="18" charset="0"/>
                <a:cs typeface="Times New Roman" pitchFamily="18" charset="0"/>
              </a:rPr>
              <a:t>Non-Logical reasoning-Linguistic, language</a:t>
            </a:r>
          </a:p>
          <a:p>
            <a:pPr marL="514350" indent="-514350">
              <a:buNone/>
            </a:pPr>
            <a:endParaRPr lang="en-GB" dirty="0" smtClean="0">
              <a:latin typeface="Times New Roman" pitchFamily="18" charset="0"/>
              <a:cs typeface="Times New Roman" pitchFamily="18" charset="0"/>
            </a:endParaRPr>
          </a:p>
          <a:p>
            <a:pPr marL="514350" indent="-514350">
              <a:buFont typeface="Wingdings" pitchFamily="2" charset="2"/>
              <a:buChar char="§"/>
            </a:pPr>
            <a:r>
              <a:rPr lang="en-GB" dirty="0" smtClean="0">
                <a:latin typeface="Times New Roman" pitchFamily="18" charset="0"/>
                <a:cs typeface="Times New Roman" pitchFamily="18" charset="0"/>
              </a:rPr>
              <a:t>These three are areas of reasoning, are in every human being, but the ability level depends on education, environment and genetics.</a:t>
            </a:r>
          </a:p>
          <a:p>
            <a:pPr marL="514350" indent="-514350">
              <a:buFont typeface="Wingdings" pitchFamily="2" charset="2"/>
              <a:buChar char="§"/>
            </a:pPr>
            <a:r>
              <a:rPr lang="en-GB" dirty="0" smtClean="0">
                <a:latin typeface="Times New Roman" pitchFamily="18" charset="0"/>
                <a:cs typeface="Times New Roman" pitchFamily="18" charset="0"/>
              </a:rPr>
              <a:t>The IQ(Intelligence Quotient) is the summation of mathematical reasoning skill and the logical reasoning.</a:t>
            </a:r>
          </a:p>
          <a:p>
            <a:pPr marL="514350" indent="-514350">
              <a:buFont typeface="Wingdings" pitchFamily="2" charset="2"/>
              <a:buChar char="§"/>
            </a:pPr>
            <a:r>
              <a:rPr lang="en-GB" dirty="0" smtClean="0">
                <a:latin typeface="Times New Roman" pitchFamily="18" charset="0"/>
                <a:cs typeface="Times New Roman" pitchFamily="18" charset="0"/>
              </a:rPr>
              <a:t>The EQ(Emotional Quotient) depends mostly on non-logical reasoning capabilities.</a:t>
            </a:r>
          </a:p>
          <a:p>
            <a:pPr marL="514350" indent="-514350">
              <a:buNone/>
            </a:pPr>
            <a:endParaRPr lang="en-GB" dirty="0">
              <a:latin typeface="Times New Roman" pitchFamily="18" charset="0"/>
              <a:cs typeface="Times New Roman" pitchFamily="18" charset="0"/>
            </a:endParaRPr>
          </a:p>
          <a:p>
            <a:pPr marL="514350" indent="-514350">
              <a:buNone/>
            </a:pPr>
            <a:r>
              <a:rPr lang="en-GB" dirty="0" smtClean="0">
                <a:latin typeface="Times New Roman" pitchFamily="18" charset="0"/>
                <a:cs typeface="Times New Roman" pitchFamily="18" charset="0"/>
              </a:rPr>
              <a:t>Note: The logical Reasoning is of our concern in AI.</a:t>
            </a:r>
            <a:endParaRPr lang="en-GB" dirty="0">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smtClean="0"/>
              <a:t>Pros &amp; Cons of CBR</a:t>
            </a:r>
          </a:p>
        </p:txBody>
      </p:sp>
      <p:sp>
        <p:nvSpPr>
          <p:cNvPr id="47107" name="Rectangle 3"/>
          <p:cNvSpPr>
            <a:spLocks noGrp="1" noChangeArrowheads="1"/>
          </p:cNvSpPr>
          <p:nvPr>
            <p:ph type="body" idx="1"/>
          </p:nvPr>
        </p:nvSpPr>
        <p:spPr>
          <a:xfrm>
            <a:off x="611188" y="1412875"/>
            <a:ext cx="7772400" cy="4800600"/>
          </a:xfrm>
        </p:spPr>
        <p:txBody>
          <a:bodyPr/>
          <a:lstStyle/>
          <a:p>
            <a:pPr eaLnBrk="1" hangingPunct="1">
              <a:lnSpc>
                <a:spcPct val="90000"/>
              </a:lnSpc>
              <a:defRPr/>
            </a:pPr>
            <a:r>
              <a:rPr lang="en-GB" sz="2400" dirty="0" smtClean="0">
                <a:latin typeface="Times New Roman" pitchFamily="18" charset="0"/>
                <a:cs typeface="Times New Roman" pitchFamily="18" charset="0"/>
              </a:rPr>
              <a:t>Advantages</a:t>
            </a:r>
          </a:p>
          <a:p>
            <a:pPr lvl="1" eaLnBrk="1" hangingPunct="1">
              <a:lnSpc>
                <a:spcPct val="90000"/>
              </a:lnSpc>
              <a:defRPr/>
            </a:pPr>
            <a:r>
              <a:rPr lang="en-GB" sz="2400" dirty="0" smtClean="0">
                <a:latin typeface="Times New Roman" pitchFamily="18" charset="0"/>
                <a:ea typeface="+mn-ea"/>
                <a:cs typeface="Times New Roman" pitchFamily="18" charset="0"/>
              </a:rPr>
              <a:t>solutions are quickly proposed</a:t>
            </a:r>
          </a:p>
          <a:p>
            <a:pPr lvl="2" eaLnBrk="1" hangingPunct="1">
              <a:lnSpc>
                <a:spcPct val="90000"/>
              </a:lnSpc>
              <a:defRPr/>
            </a:pPr>
            <a:r>
              <a:rPr lang="en-GB" dirty="0" smtClean="0">
                <a:latin typeface="Times New Roman" pitchFamily="18" charset="0"/>
                <a:ea typeface="+mn-ea"/>
                <a:cs typeface="Times New Roman" pitchFamily="18" charset="0"/>
              </a:rPr>
              <a:t>derivation from scratch is avoided </a:t>
            </a:r>
          </a:p>
          <a:p>
            <a:pPr lvl="1" eaLnBrk="1" hangingPunct="1">
              <a:lnSpc>
                <a:spcPct val="90000"/>
              </a:lnSpc>
              <a:defRPr/>
            </a:pPr>
            <a:r>
              <a:rPr lang="en-GB" sz="2400" dirty="0" smtClean="0">
                <a:latin typeface="Times New Roman" pitchFamily="18" charset="0"/>
                <a:ea typeface="+mn-ea"/>
                <a:cs typeface="Times New Roman" pitchFamily="18" charset="0"/>
              </a:rPr>
              <a:t>domains do not need to be completely understood</a:t>
            </a:r>
          </a:p>
          <a:p>
            <a:pPr lvl="1" eaLnBrk="1" hangingPunct="1">
              <a:lnSpc>
                <a:spcPct val="90000"/>
              </a:lnSpc>
              <a:defRPr/>
            </a:pPr>
            <a:r>
              <a:rPr lang="en-GB" sz="2400" dirty="0" smtClean="0">
                <a:latin typeface="Times New Roman" pitchFamily="18" charset="0"/>
                <a:ea typeface="+mn-ea"/>
                <a:cs typeface="Times New Roman" pitchFamily="18" charset="0"/>
              </a:rPr>
              <a:t>cases useful for open-ended/ill-defined concepts</a:t>
            </a:r>
          </a:p>
          <a:p>
            <a:pPr lvl="1" eaLnBrk="1" hangingPunct="1">
              <a:lnSpc>
                <a:spcPct val="90000"/>
              </a:lnSpc>
              <a:defRPr/>
            </a:pPr>
            <a:r>
              <a:rPr lang="en-GB" sz="2400" dirty="0" smtClean="0">
                <a:latin typeface="Times New Roman" pitchFamily="18" charset="0"/>
                <a:ea typeface="+mn-ea"/>
                <a:cs typeface="Times New Roman" pitchFamily="18" charset="0"/>
              </a:rPr>
              <a:t>highlights important features</a:t>
            </a:r>
          </a:p>
          <a:p>
            <a:pPr eaLnBrk="1" hangingPunct="1">
              <a:lnSpc>
                <a:spcPct val="90000"/>
              </a:lnSpc>
              <a:defRPr/>
            </a:pPr>
            <a:r>
              <a:rPr lang="en-GB" sz="2400" dirty="0" smtClean="0">
                <a:latin typeface="Times New Roman" pitchFamily="18" charset="0"/>
                <a:cs typeface="Times New Roman" pitchFamily="18" charset="0"/>
              </a:rPr>
              <a:t>Disadvantages</a:t>
            </a:r>
          </a:p>
          <a:p>
            <a:pPr lvl="1" eaLnBrk="1" hangingPunct="1">
              <a:lnSpc>
                <a:spcPct val="90000"/>
              </a:lnSpc>
              <a:defRPr/>
            </a:pPr>
            <a:r>
              <a:rPr lang="en-GB" sz="2400" dirty="0" smtClean="0">
                <a:latin typeface="Times New Roman" pitchFamily="18" charset="0"/>
                <a:ea typeface="+mn-ea"/>
                <a:cs typeface="Times New Roman" pitchFamily="18" charset="0"/>
              </a:rPr>
              <a:t>old cases may be poor</a:t>
            </a:r>
          </a:p>
          <a:p>
            <a:pPr lvl="1" eaLnBrk="1" hangingPunct="1">
              <a:lnSpc>
                <a:spcPct val="90000"/>
              </a:lnSpc>
              <a:defRPr/>
            </a:pPr>
            <a:r>
              <a:rPr lang="en-GB" sz="2400" dirty="0" smtClean="0">
                <a:latin typeface="Times New Roman" pitchFamily="18" charset="0"/>
                <a:ea typeface="+mn-ea"/>
                <a:cs typeface="Times New Roman" pitchFamily="18" charset="0"/>
              </a:rPr>
              <a:t>library may be biased</a:t>
            </a:r>
          </a:p>
          <a:p>
            <a:pPr lvl="1" eaLnBrk="1" hangingPunct="1">
              <a:lnSpc>
                <a:spcPct val="90000"/>
              </a:lnSpc>
              <a:defRPr/>
            </a:pPr>
            <a:r>
              <a:rPr lang="en-GB" sz="2400" dirty="0" smtClean="0">
                <a:latin typeface="Times New Roman" pitchFamily="18" charset="0"/>
                <a:ea typeface="+mn-ea"/>
                <a:cs typeface="Times New Roman" pitchFamily="18" charset="0"/>
              </a:rPr>
              <a:t>most appropriate cases may not be retrieved</a:t>
            </a:r>
          </a:p>
          <a:p>
            <a:pPr lvl="1" eaLnBrk="1" hangingPunct="1">
              <a:lnSpc>
                <a:spcPct val="90000"/>
              </a:lnSpc>
              <a:defRPr/>
            </a:pPr>
            <a:r>
              <a:rPr lang="en-GB" sz="2400" dirty="0" smtClean="0">
                <a:latin typeface="Times New Roman" pitchFamily="18" charset="0"/>
                <a:ea typeface="+mn-ea"/>
                <a:cs typeface="Times New Roman" pitchFamily="18" charset="0"/>
              </a:rPr>
              <a:t>retrieval/adaptation knowledge still needed</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710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710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710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710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710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4710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710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7107">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7107">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471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z="3600" smtClean="0"/>
              <a:t>Summary </a:t>
            </a:r>
          </a:p>
        </p:txBody>
      </p:sp>
      <p:pic>
        <p:nvPicPr>
          <p:cNvPr id="17411" name="Picture 2"/>
          <p:cNvPicPr>
            <a:picLocks noGrp="1" noChangeAspect="1" noChangeArrowheads="1"/>
          </p:cNvPicPr>
          <p:nvPr>
            <p:ph idx="1"/>
          </p:nvPr>
        </p:nvPicPr>
        <p:blipFill>
          <a:blip r:embed="rId3"/>
          <a:srcRect l="26111" t="37413" r="26666" b="31555"/>
          <a:stretch>
            <a:fillRect/>
          </a:stretch>
        </p:blipFill>
        <p:spPr>
          <a:xfrm>
            <a:off x="0" y="2000250"/>
            <a:ext cx="8870950" cy="4357688"/>
          </a:xfrm>
          <a:noFill/>
        </p:spPr>
      </p:pic>
      <p:sp>
        <p:nvSpPr>
          <p:cNvPr id="5" name="Title 1"/>
          <p:cNvSpPr txBox="1">
            <a:spLocks/>
          </p:cNvSpPr>
          <p:nvPr/>
        </p:nvSpPr>
        <p:spPr bwMode="auto">
          <a:xfrm>
            <a:off x="285750" y="1428750"/>
            <a:ext cx="4429125" cy="427038"/>
          </a:xfrm>
          <a:prstGeom prst="rect">
            <a:avLst/>
          </a:prstGeom>
          <a:noFill/>
          <a:ln w="9525">
            <a:noFill/>
            <a:miter lim="800000"/>
            <a:headEnd/>
            <a:tailEnd/>
          </a:ln>
        </p:spPr>
        <p:txBody>
          <a:bodyPr anchor="ctr"/>
          <a:lstStyle/>
          <a:p>
            <a:pPr eaLnBrk="0" hangingPunct="0">
              <a:defRPr/>
            </a:pPr>
            <a:r>
              <a:rPr lang="en-US" sz="2000" kern="0" dirty="0">
                <a:solidFill>
                  <a:schemeClr val="tx2"/>
                </a:solidFill>
                <a:latin typeface="+mj-lt"/>
                <a:ea typeface="+mj-ea"/>
                <a:cs typeface="+mj-cs"/>
              </a:rPr>
              <a:t>The case-based reasoning process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1857364"/>
            <a:ext cx="8763000" cy="1828800"/>
          </a:xfrm>
        </p:spPr>
        <p:txBody>
          <a:bodyPr>
            <a:normAutofit/>
          </a:bodyPr>
          <a:lstStyle/>
          <a:p>
            <a:pPr eaLnBrk="1" hangingPunct="1"/>
            <a:r>
              <a:rPr lang="en-US" sz="4800" b="1" dirty="0" smtClean="0"/>
              <a:t>Reasoning under Uncertainty</a:t>
            </a:r>
            <a:br>
              <a:rPr lang="en-US" sz="4800" b="1" dirty="0" smtClean="0"/>
            </a:br>
            <a:r>
              <a:rPr lang="en-US" sz="4800" b="1" dirty="0" smtClean="0"/>
              <a:t>(inexact reasoning)</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685800" y="609600"/>
            <a:ext cx="7772400" cy="1143000"/>
          </a:xfrm>
        </p:spPr>
        <p:txBody>
          <a:bodyPr lIns="0" tIns="0" rIns="0" bIns="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latin typeface="Times New Roman" pitchFamily="18" charset="0"/>
                <a:cs typeface="Times New Roman" pitchFamily="18" charset="0"/>
              </a:rPr>
              <a:t>Uncertainty</a:t>
            </a:r>
          </a:p>
        </p:txBody>
      </p:sp>
      <p:sp>
        <p:nvSpPr>
          <p:cNvPr id="10243" name="Rectangle 2"/>
          <p:cNvSpPr>
            <a:spLocks noGrp="1" noChangeArrowheads="1"/>
          </p:cNvSpPr>
          <p:nvPr>
            <p:ph type="body" idx="1"/>
          </p:nvPr>
        </p:nvSpPr>
        <p:spPr>
          <a:xfrm>
            <a:off x="457200" y="1981200"/>
            <a:ext cx="8229600" cy="4114800"/>
          </a:xfrm>
        </p:spPr>
        <p:txBody>
          <a:bodyPr lIns="0" tIns="0" rIns="0" bIns="0"/>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latin typeface="Times New Roman" pitchFamily="18" charset="0"/>
                <a:cs typeface="Times New Roman" pitchFamily="18" charset="0"/>
              </a:rPr>
              <a:t>Search and Planning Agents</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latin typeface="Times New Roman" pitchFamily="18" charset="0"/>
                <a:cs typeface="Times New Roman" pitchFamily="18" charset="0"/>
              </a:rPr>
              <a:t>Assume fully observable, deterministic, static</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smtClean="0">
                <a:latin typeface="Times New Roman" pitchFamily="18" charset="0"/>
                <a:cs typeface="Times New Roman" pitchFamily="18" charset="0"/>
              </a:rPr>
              <a:t>Real World: </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latin typeface="Times New Roman" pitchFamily="18" charset="0"/>
                <a:cs typeface="Times New Roman" pitchFamily="18" charset="0"/>
              </a:rPr>
              <a:t>Probabilities capture “Ignorance &amp; Laziness”</a:t>
            </a:r>
          </a:p>
          <a:p>
            <a:pPr lvl="2">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latin typeface="Times New Roman" pitchFamily="18" charset="0"/>
                <a:cs typeface="Times New Roman" pitchFamily="18" charset="0"/>
              </a:rPr>
              <a:t>Lack relevant facts, conditions</a:t>
            </a:r>
          </a:p>
          <a:p>
            <a:pPr lvl="2">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latin typeface="Times New Roman" pitchFamily="18" charset="0"/>
                <a:cs typeface="Times New Roman" pitchFamily="18" charset="0"/>
              </a:rPr>
              <a:t>Failure to enumerate all conditions, exceptions</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latin typeface="Times New Roman" pitchFamily="18" charset="0"/>
                <a:cs typeface="Times New Roman" pitchFamily="18" charset="0"/>
              </a:rPr>
              <a:t>Partially observable, stochastic, extremely complex</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latin typeface="Times New Roman" pitchFamily="18" charset="0"/>
                <a:cs typeface="Times New Roman" pitchFamily="18" charset="0"/>
              </a:rPr>
              <a:t>Can't be sure of success, agent will maximize</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dirty="0" smtClean="0">
                <a:latin typeface="Times New Roman" pitchFamily="18" charset="0"/>
                <a:cs typeface="Times New Roman" pitchFamily="18" charset="0"/>
              </a:rPr>
              <a:t>Bayesian (subjective) probabilities relate to knowledge </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685800" y="609600"/>
            <a:ext cx="77724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latin typeface="Times New Roman" pitchFamily="18" charset="0"/>
                <a:cs typeface="Times New Roman" pitchFamily="18" charset="0"/>
              </a:rPr>
              <a:t>Motivation</a:t>
            </a:r>
          </a:p>
        </p:txBody>
      </p:sp>
      <p:sp>
        <p:nvSpPr>
          <p:cNvPr id="11267" name="Rectangle 2"/>
          <p:cNvSpPr>
            <a:spLocks noGrp="1" noChangeArrowheads="1"/>
          </p:cNvSpPr>
          <p:nvPr>
            <p:ph type="body" idx="1"/>
          </p:nvPr>
        </p:nvSpPr>
        <p:spPr>
          <a:xfrm>
            <a:off x="685800" y="1981200"/>
            <a:ext cx="7772400" cy="4160838"/>
          </a:xfrm>
        </p:spPr>
        <p:txBody>
          <a:bodyPr>
            <a:normAutofit lnSpcReduction="10000"/>
          </a:body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latin typeface="Times New Roman" pitchFamily="18" charset="0"/>
                <a:cs typeface="Times New Roman" pitchFamily="18" charset="0"/>
              </a:rPr>
              <a:t>Uncertainty in medical diagnosis</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latin typeface="Times New Roman" pitchFamily="18" charset="0"/>
                <a:cs typeface="Times New Roman" pitchFamily="18" charset="0"/>
              </a:rPr>
              <a:t>Diseases produce symptoms</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latin typeface="Times New Roman" pitchFamily="18" charset="0"/>
                <a:cs typeface="Times New Roman" pitchFamily="18" charset="0"/>
              </a:rPr>
              <a:t>In diagnosis, observed symptoms =&gt; disease ID</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latin typeface="Times New Roman" pitchFamily="18" charset="0"/>
                <a:cs typeface="Times New Roman" pitchFamily="18" charset="0"/>
              </a:rPr>
              <a:t>Uncertainties</a:t>
            </a:r>
          </a:p>
          <a:p>
            <a:pPr lvl="2">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latin typeface="Times New Roman" pitchFamily="18" charset="0"/>
                <a:cs typeface="Times New Roman" pitchFamily="18" charset="0"/>
              </a:rPr>
              <a:t>Symptoms may not occur</a:t>
            </a:r>
          </a:p>
          <a:p>
            <a:pPr lvl="2">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latin typeface="Times New Roman" pitchFamily="18" charset="0"/>
                <a:cs typeface="Times New Roman" pitchFamily="18" charset="0"/>
              </a:rPr>
              <a:t>Symptoms may not be reported</a:t>
            </a:r>
          </a:p>
          <a:p>
            <a:pPr lvl="2">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latin typeface="Times New Roman" pitchFamily="18" charset="0"/>
                <a:cs typeface="Times New Roman" pitchFamily="18" charset="0"/>
              </a:rPr>
              <a:t>Diagnostic tests not perfect</a:t>
            </a:r>
          </a:p>
          <a:p>
            <a:pPr lvl="3">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latin typeface="Times New Roman" pitchFamily="18" charset="0"/>
                <a:cs typeface="Times New Roman" pitchFamily="18" charset="0"/>
              </a:rPr>
              <a:t>False positive, false negative</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latin typeface="Times New Roman" pitchFamily="18" charset="0"/>
                <a:cs typeface="Times New Roman" pitchFamily="18" charset="0"/>
              </a:rPr>
              <a:t>How do we estimate confidence?</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85800" y="609600"/>
            <a:ext cx="77724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latin typeface="Times New Roman" pitchFamily="18" charset="0"/>
                <a:cs typeface="Times New Roman" pitchFamily="18" charset="0"/>
              </a:rPr>
              <a:t>Motivation</a:t>
            </a:r>
            <a:r>
              <a:rPr lang="en-GB" dirty="0" smtClean="0"/>
              <a:t> II</a:t>
            </a:r>
          </a:p>
        </p:txBody>
      </p:sp>
      <p:sp>
        <p:nvSpPr>
          <p:cNvPr id="12291" name="Rectangle 2"/>
          <p:cNvSpPr>
            <a:spLocks noGrp="1" noChangeArrowheads="1"/>
          </p:cNvSpPr>
          <p:nvPr>
            <p:ph type="body" idx="1"/>
          </p:nvPr>
        </p:nvSpPr>
        <p:spPr>
          <a:xfrm>
            <a:off x="685800" y="1981200"/>
            <a:ext cx="7772400" cy="4541838"/>
          </a:xfrm>
        </p:spPr>
        <p:txBody>
          <a:bodyPr>
            <a:normAutofit lnSpcReduction="10000"/>
          </a:bodyPr>
          <a:lstStyle/>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latin typeface="Times New Roman" pitchFamily="18" charset="0"/>
                <a:cs typeface="Times New Roman" pitchFamily="18" charset="0"/>
              </a:rPr>
              <a:t>Uncertainty in medical decision-making</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latin typeface="Times New Roman" pitchFamily="18" charset="0"/>
                <a:cs typeface="Times New Roman" pitchFamily="18" charset="0"/>
              </a:rPr>
              <a:t>Physicians, patients must decide on treatments</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latin typeface="Times New Roman" pitchFamily="18" charset="0"/>
                <a:cs typeface="Times New Roman" pitchFamily="18" charset="0"/>
              </a:rPr>
              <a:t>Treatments may not be successful</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latin typeface="Times New Roman" pitchFamily="18" charset="0"/>
                <a:cs typeface="Times New Roman" pitchFamily="18" charset="0"/>
              </a:rPr>
              <a:t>Treatments may have unpleasant side effects</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latin typeface="Times New Roman" pitchFamily="18" charset="0"/>
                <a:cs typeface="Times New Roman" pitchFamily="18" charset="0"/>
              </a:rPr>
              <a:t>Choosing treatments</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latin typeface="Times New Roman" pitchFamily="18" charset="0"/>
                <a:cs typeface="Times New Roman" pitchFamily="18" charset="0"/>
              </a:rPr>
              <a:t>Weigh risks of adverse outcomes</a:t>
            </a:r>
          </a:p>
          <a:p>
            <a:pP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latin typeface="Times New Roman" pitchFamily="18" charset="0"/>
                <a:cs typeface="Times New Roman" pitchFamily="18" charset="0"/>
              </a:rPr>
              <a:t>People are BAD at reasoning intuitively about probabilities</a:t>
            </a:r>
          </a:p>
          <a:p>
            <a:pPr lvl="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latin typeface="Times New Roman" pitchFamily="18" charset="0"/>
                <a:cs typeface="Times New Roman" pitchFamily="18" charset="0"/>
              </a:rPr>
              <a:t>Provide systematic analysis</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57158" y="571480"/>
            <a:ext cx="7099300" cy="533400"/>
          </a:xfrm>
          <a:noFill/>
        </p:spPr>
        <p:txBody>
          <a:bodyPr>
            <a:normAutofit fontScale="90000"/>
          </a:bodyPr>
          <a:lstStyle/>
          <a:p>
            <a:pPr eaLnBrk="1" hangingPunct="1"/>
            <a:r>
              <a:rPr lang="en-US" dirty="0" smtClean="0">
                <a:latin typeface="Times New Roman" pitchFamily="18" charset="0"/>
                <a:cs typeface="Times New Roman" pitchFamily="18" charset="0"/>
              </a:rPr>
              <a:t>Challenges</a:t>
            </a:r>
          </a:p>
        </p:txBody>
      </p:sp>
      <p:sp>
        <p:nvSpPr>
          <p:cNvPr id="3075" name="Rectangle 5"/>
          <p:cNvSpPr>
            <a:spLocks noChangeArrowheads="1"/>
          </p:cNvSpPr>
          <p:nvPr/>
        </p:nvSpPr>
        <p:spPr bwMode="auto">
          <a:xfrm>
            <a:off x="304800" y="1500174"/>
            <a:ext cx="7767662" cy="4429156"/>
          </a:xfrm>
          <a:prstGeom prst="rect">
            <a:avLst/>
          </a:prstGeom>
          <a:noFill/>
          <a:ln w="12700">
            <a:noFill/>
            <a:miter lim="800000"/>
            <a:headEnd/>
            <a:tailEnd/>
          </a:ln>
        </p:spPr>
        <p:txBody>
          <a:bodyPr lIns="90488" tIns="44450" rIns="90488" bIns="44450"/>
          <a:lstStyle/>
          <a:p>
            <a:pPr>
              <a:spcBef>
                <a:spcPct val="20000"/>
              </a:spcBef>
              <a:buFont typeface="Arial" pitchFamily="34" charset="0"/>
              <a:buChar char="•"/>
            </a:pPr>
            <a:r>
              <a:rPr lang="en-US" sz="2800" dirty="0">
                <a:latin typeface="Times New Roman" pitchFamily="18" charset="0"/>
                <a:cs typeface="Times New Roman" pitchFamily="18" charset="0"/>
              </a:rPr>
              <a:t>The available </a:t>
            </a:r>
            <a:r>
              <a:rPr lang="en-US" sz="2800" dirty="0" smtClean="0">
                <a:latin typeface="Times New Roman" pitchFamily="18" charset="0"/>
                <a:cs typeface="Times New Roman" pitchFamily="18" charset="0"/>
              </a:rPr>
              <a:t>knowledge about the real </a:t>
            </a:r>
            <a:r>
              <a:rPr lang="en-US" sz="2800" dirty="0">
                <a:latin typeface="Times New Roman" pitchFamily="18" charset="0"/>
                <a:cs typeface="Times New Roman" pitchFamily="18" charset="0"/>
              </a:rPr>
              <a:t>world </a:t>
            </a:r>
            <a:r>
              <a:rPr lang="en-US" sz="2800" dirty="0" smtClean="0">
                <a:latin typeface="Times New Roman" pitchFamily="18" charset="0"/>
                <a:cs typeface="Times New Roman" pitchFamily="18" charset="0"/>
              </a:rPr>
              <a:t>is 	inherently </a:t>
            </a:r>
            <a:r>
              <a:rPr lang="en-US" sz="2800" dirty="0">
                <a:latin typeface="Times New Roman" pitchFamily="18" charset="0"/>
                <a:cs typeface="Times New Roman" pitchFamily="18" charset="0"/>
              </a:rPr>
              <a:t>uncertain</a:t>
            </a:r>
            <a:r>
              <a:rPr lang="en-US" sz="2800" dirty="0" smtClean="0">
                <a:latin typeface="Times New Roman" pitchFamily="18" charset="0"/>
                <a:cs typeface="Times New Roman" pitchFamily="18" charset="0"/>
              </a:rPr>
              <a:t>. </a:t>
            </a:r>
          </a:p>
          <a:p>
            <a:pPr>
              <a:spcBef>
                <a:spcPct val="20000"/>
              </a:spcBef>
              <a:buFont typeface="Arial" pitchFamily="34" charset="0"/>
              <a:buChar char="•"/>
            </a:pPr>
            <a:r>
              <a:rPr lang="en-US" sz="2800" dirty="0" smtClean="0">
                <a:latin typeface="Times New Roman" pitchFamily="18" charset="0"/>
                <a:cs typeface="Times New Roman" pitchFamily="18" charset="0"/>
              </a:rPr>
              <a:t>We usually make decisions based on incomplete and 	partially inaccurate data.</a:t>
            </a:r>
          </a:p>
          <a:p>
            <a:pPr>
              <a:spcBef>
                <a:spcPct val="20000"/>
              </a:spcBef>
            </a:pPr>
            <a:endParaRPr lang="en-US" sz="3200" dirty="0" smtClean="0">
              <a:latin typeface="Times New Roman" pitchFamily="18" charset="0"/>
              <a:cs typeface="Times New Roman" pitchFamily="18" charset="0"/>
            </a:endParaRPr>
          </a:p>
          <a:p>
            <a:pPr>
              <a:spcBef>
                <a:spcPct val="20000"/>
              </a:spcBef>
            </a:pP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9" name="Rectangle 9"/>
          <p:cNvSpPr>
            <a:spLocks noChangeArrowheads="1"/>
          </p:cNvSpPr>
          <p:nvPr/>
        </p:nvSpPr>
        <p:spPr bwMode="auto">
          <a:xfrm>
            <a:off x="357158" y="5286388"/>
            <a:ext cx="6624637" cy="685800"/>
          </a:xfrm>
          <a:prstGeom prst="rect">
            <a:avLst/>
          </a:prstGeom>
          <a:noFill/>
          <a:ln w="9525">
            <a:noFill/>
            <a:miter lim="800000"/>
            <a:headEnd/>
            <a:tailEnd/>
          </a:ln>
        </p:spPr>
        <p:txBody>
          <a:bodyPr/>
          <a:lstStyle/>
          <a:p>
            <a:pPr marL="342900" indent="-342900">
              <a:lnSpc>
                <a:spcPct val="90000"/>
              </a:lnSpc>
              <a:spcBef>
                <a:spcPct val="20000"/>
              </a:spcBef>
              <a:buFontTx/>
              <a:buChar char="•"/>
            </a:pPr>
            <a:endParaRPr lang="en-US" sz="4000" dirty="0"/>
          </a:p>
        </p:txBody>
      </p:sp>
      <p:sp>
        <p:nvSpPr>
          <p:cNvPr id="4099" name="Rectangle 6"/>
          <p:cNvSpPr>
            <a:spLocks noChangeArrowheads="1"/>
          </p:cNvSpPr>
          <p:nvPr/>
        </p:nvSpPr>
        <p:spPr bwMode="auto">
          <a:xfrm>
            <a:off x="571472" y="1857364"/>
            <a:ext cx="7258071" cy="3071834"/>
          </a:xfrm>
          <a:prstGeom prst="rect">
            <a:avLst/>
          </a:prstGeom>
          <a:noFill/>
          <a:ln w="9525">
            <a:noFill/>
            <a:miter lim="800000"/>
            <a:headEnd/>
            <a:tailEnd/>
          </a:ln>
        </p:spPr>
        <p:txBody>
          <a:bodyPr/>
          <a:lstStyle/>
          <a:p>
            <a:pPr marL="342900" indent="-342900">
              <a:spcBef>
                <a:spcPct val="20000"/>
              </a:spcBef>
              <a:buFontTx/>
              <a:buChar char="•"/>
            </a:pPr>
            <a:r>
              <a:rPr lang="en-US" sz="2800" dirty="0"/>
              <a:t>Representation of </a:t>
            </a:r>
            <a:r>
              <a:rPr lang="en-US" sz="2800" dirty="0" smtClean="0"/>
              <a:t>uncertainty</a:t>
            </a:r>
          </a:p>
          <a:p>
            <a:pPr marL="342900" indent="-342900">
              <a:spcBef>
                <a:spcPct val="20000"/>
              </a:spcBef>
              <a:buFontTx/>
              <a:buChar char="•"/>
            </a:pPr>
            <a:r>
              <a:rPr lang="en-US" sz="2800" dirty="0" smtClean="0"/>
              <a:t>Fast reasoning based on uncertain knowledge</a:t>
            </a:r>
          </a:p>
          <a:p>
            <a:pPr marL="342900" indent="-342900">
              <a:spcBef>
                <a:spcPct val="20000"/>
              </a:spcBef>
              <a:buFontTx/>
              <a:buChar char="•"/>
            </a:pPr>
            <a:r>
              <a:rPr lang="en-US" sz="2800" dirty="0" smtClean="0"/>
              <a:t>Elicitation of critical additional data</a:t>
            </a:r>
          </a:p>
          <a:p>
            <a:pPr marL="342900" indent="-342900">
              <a:spcBef>
                <a:spcPct val="20000"/>
              </a:spcBef>
              <a:buFontTx/>
              <a:buChar char="•"/>
            </a:pPr>
            <a:r>
              <a:rPr lang="en-US" sz="2800" dirty="0" smtClean="0"/>
              <a:t>Learning of reasonable default assumptions</a:t>
            </a:r>
          </a:p>
          <a:p>
            <a:pPr marL="342900" indent="-342900">
              <a:spcBef>
                <a:spcPct val="20000"/>
              </a:spcBef>
              <a:buFontTx/>
              <a:buChar char="•"/>
            </a:pPr>
            <a:r>
              <a:rPr lang="en-US" sz="2800" dirty="0" smtClean="0"/>
              <a:t>Contingency reasoning</a:t>
            </a:r>
          </a:p>
          <a:p>
            <a:pPr marL="342900" indent="-342900">
              <a:spcBef>
                <a:spcPct val="20000"/>
              </a:spcBef>
            </a:pPr>
            <a:endParaRPr lang="en-US" sz="2800" dirty="0" smtClean="0"/>
          </a:p>
          <a:p>
            <a:pPr marL="342900" indent="-342900">
              <a:spcBef>
                <a:spcPct val="20000"/>
              </a:spcBef>
              <a:buFontTx/>
              <a:buChar char="•"/>
            </a:pPr>
            <a:endParaRPr lang="en-US" sz="2800" dirty="0" smtClean="0"/>
          </a:p>
          <a:p>
            <a:pPr marL="342900" indent="-342900">
              <a:spcBef>
                <a:spcPct val="20000"/>
              </a:spcBef>
              <a:buFontTx/>
              <a:buChar char="•"/>
            </a:pPr>
            <a:endParaRPr lang="en-US" sz="2800" dirty="0" smtClean="0"/>
          </a:p>
          <a:p>
            <a:pPr marL="342900" indent="-342900">
              <a:spcBef>
                <a:spcPct val="20000"/>
              </a:spcBef>
            </a:pPr>
            <a:endParaRPr lang="en-US" sz="2800" dirty="0" smtClean="0"/>
          </a:p>
        </p:txBody>
      </p:sp>
      <p:sp>
        <p:nvSpPr>
          <p:cNvPr id="4100" name="Rectangle 2"/>
          <p:cNvSpPr>
            <a:spLocks noGrp="1" noChangeArrowheads="1"/>
          </p:cNvSpPr>
          <p:nvPr>
            <p:ph type="title"/>
          </p:nvPr>
        </p:nvSpPr>
        <p:spPr>
          <a:xfrm>
            <a:off x="357158" y="642918"/>
            <a:ext cx="7099300" cy="533400"/>
          </a:xfrm>
          <a:noFill/>
        </p:spPr>
        <p:txBody>
          <a:bodyPr vert="horz" lIns="91440" tIns="45720" rIns="91440" bIns="45720" rtlCol="0" anchor="ctr">
            <a:normAutofit fontScale="90000"/>
          </a:bodyPr>
          <a:lstStyle/>
          <a:p>
            <a:r>
              <a:rPr lang="en-US" sz="4000" dirty="0" smtClean="0">
                <a:latin typeface="Times New Roman" pitchFamily="18" charset="0"/>
                <a:cs typeface="Times New Roman" pitchFamily="18" charset="0"/>
              </a:rPr>
              <a:t>Challenges</a:t>
            </a:r>
          </a:p>
        </p:txBody>
      </p:sp>
      <p:sp>
        <p:nvSpPr>
          <p:cNvPr id="128007" name="Rectangle 7"/>
          <p:cNvSpPr>
            <a:spLocks noChangeArrowheads="1"/>
          </p:cNvSpPr>
          <p:nvPr/>
        </p:nvSpPr>
        <p:spPr bwMode="auto">
          <a:xfrm>
            <a:off x="385763" y="1676400"/>
            <a:ext cx="5638800" cy="1066800"/>
          </a:xfrm>
          <a:prstGeom prst="rect">
            <a:avLst/>
          </a:prstGeom>
          <a:noFill/>
          <a:ln w="9525">
            <a:noFill/>
            <a:miter lim="800000"/>
            <a:headEnd/>
            <a:tailEnd/>
          </a:ln>
        </p:spPr>
        <p:txBody>
          <a:bodyPr/>
          <a:lstStyle/>
          <a:p>
            <a:pPr marL="342900" indent="-342900">
              <a:lnSpc>
                <a:spcPct val="90000"/>
              </a:lnSpc>
              <a:spcBef>
                <a:spcPct val="20000"/>
              </a:spcBef>
              <a:buFontTx/>
              <a:buChar char="•"/>
            </a:pPr>
            <a:endParaRPr lang="en-US" sz="4000" dirty="0"/>
          </a:p>
        </p:txBody>
      </p:sp>
      <p:sp>
        <p:nvSpPr>
          <p:cNvPr id="128008" name="Rectangle 8"/>
          <p:cNvSpPr>
            <a:spLocks noChangeArrowheads="1"/>
          </p:cNvSpPr>
          <p:nvPr/>
        </p:nvSpPr>
        <p:spPr bwMode="auto">
          <a:xfrm>
            <a:off x="357158" y="4429132"/>
            <a:ext cx="5638800" cy="1066800"/>
          </a:xfrm>
          <a:prstGeom prst="rect">
            <a:avLst/>
          </a:prstGeom>
          <a:noFill/>
          <a:ln w="9525">
            <a:noFill/>
            <a:miter lim="800000"/>
            <a:headEnd/>
            <a:tailEnd/>
          </a:ln>
        </p:spPr>
        <p:txBody>
          <a:bodyPr/>
          <a:lstStyle/>
          <a:p>
            <a:pPr marL="342900" indent="-342900">
              <a:lnSpc>
                <a:spcPct val="90000"/>
              </a:lnSpc>
              <a:spcBef>
                <a:spcPct val="20000"/>
              </a:spcBef>
              <a:buFontTx/>
              <a:buChar char="•"/>
            </a:pP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80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1280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1280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9" grpId="0"/>
      <p:bldP spid="128007" grpId="0"/>
      <p:bldP spid="12800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a:noFill/>
        </p:spPr>
        <p:txBody>
          <a:bodyPr vert="horz" lIns="91440" tIns="45720" rIns="91440" bIns="45720" rtlCol="0" anchor="ctr">
            <a:normAutofit/>
          </a:bodyPr>
          <a:lstStyle/>
          <a:p>
            <a:r>
              <a:rPr lang="en-GB" sz="3600" dirty="0" smtClean="0">
                <a:latin typeface="Times New Roman" pitchFamily="18" charset="0"/>
                <a:cs typeface="Times New Roman" pitchFamily="18" charset="0"/>
              </a:rPr>
              <a:t>Uncertainty </a:t>
            </a:r>
            <a:endParaRPr lang="en-GB"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r>
              <a:rPr lang="en-GB" sz="2800" dirty="0" smtClean="0">
                <a:latin typeface="Times New Roman" pitchFamily="18" charset="0"/>
                <a:cs typeface="Times New Roman" pitchFamily="18" charset="0"/>
              </a:rPr>
              <a:t>Unfortunately the world is an uncertain place. </a:t>
            </a:r>
          </a:p>
          <a:p>
            <a:pPr lvl="1"/>
            <a:r>
              <a:rPr lang="en-GB" sz="2400" dirty="0" smtClean="0">
                <a:latin typeface="Times New Roman" pitchFamily="18" charset="0"/>
                <a:cs typeface="Times New Roman" pitchFamily="18" charset="0"/>
              </a:rPr>
              <a:t>Uncertainty is inherently part of most human decision making.</a:t>
            </a:r>
          </a:p>
          <a:p>
            <a:r>
              <a:rPr lang="en-GB" sz="2800" dirty="0" smtClean="0">
                <a:latin typeface="Times New Roman" pitchFamily="18" charset="0"/>
                <a:cs typeface="Times New Roman" pitchFamily="18" charset="0"/>
              </a:rPr>
              <a:t>Any AI system that seeks to model and reasoning in such a world must be able to deal with this. </a:t>
            </a:r>
          </a:p>
          <a:p>
            <a:pPr lvl="1"/>
            <a:r>
              <a:rPr lang="en-GB" sz="2400" dirty="0" smtClean="0">
                <a:latin typeface="Times New Roman" pitchFamily="18" charset="0"/>
                <a:cs typeface="Times New Roman" pitchFamily="18" charset="0"/>
              </a:rPr>
              <a:t>Expert systems </a:t>
            </a:r>
            <a:r>
              <a:rPr lang="en-GB" sz="2400" dirty="0">
                <a:latin typeface="Times New Roman" pitchFamily="18" charset="0"/>
                <a:cs typeface="Times New Roman" pitchFamily="18" charset="0"/>
              </a:rPr>
              <a:t>which seek to model human expertise in </a:t>
            </a:r>
            <a:r>
              <a:rPr lang="en-GB" sz="2400" dirty="0" smtClean="0">
                <a:latin typeface="Times New Roman" pitchFamily="18" charset="0"/>
                <a:cs typeface="Times New Roman" pitchFamily="18" charset="0"/>
              </a:rPr>
              <a:t>specific </a:t>
            </a:r>
            <a:r>
              <a:rPr lang="en-GB" sz="2400" dirty="0">
                <a:latin typeface="Times New Roman" pitchFamily="18" charset="0"/>
                <a:cs typeface="Times New Roman" pitchFamily="18" charset="0"/>
              </a:rPr>
              <a:t>domains have to </a:t>
            </a:r>
            <a:r>
              <a:rPr lang="en-GB" sz="2400" dirty="0" smtClean="0">
                <a:latin typeface="Times New Roman" pitchFamily="18" charset="0"/>
                <a:cs typeface="Times New Roman" pitchFamily="18" charset="0"/>
              </a:rPr>
              <a:t>take care </a:t>
            </a:r>
            <a:r>
              <a:rPr lang="en-GB" sz="2400" dirty="0">
                <a:latin typeface="Times New Roman" pitchFamily="18" charset="0"/>
                <a:cs typeface="Times New Roman" pitchFamily="18" charset="0"/>
              </a:rPr>
              <a:t>of uncertain information. </a:t>
            </a:r>
            <a:endParaRPr lang="en-GB" sz="2400" dirty="0" smtClean="0">
              <a:latin typeface="Times New Roman" pitchFamily="18" charset="0"/>
              <a:cs typeface="Times New Roman" pitchFamily="18" charset="0"/>
            </a:endParaRPr>
          </a:p>
          <a:p>
            <a:pPr lvl="1"/>
            <a:r>
              <a:rPr lang="en-GB" sz="2400" dirty="0" smtClean="0">
                <a:latin typeface="Times New Roman" pitchFamily="18" charset="0"/>
                <a:cs typeface="Times New Roman" pitchFamily="18" charset="0"/>
              </a:rPr>
              <a:t>They</a:t>
            </a:r>
            <a:r>
              <a:rPr lang="en-GB" sz="2400" dirty="0">
                <a:latin typeface="Times New Roman" pitchFamily="18" charset="0"/>
                <a:cs typeface="Times New Roman" pitchFamily="18" charset="0"/>
              </a:rPr>
              <a:t>, therefore, need methods to </a:t>
            </a:r>
            <a:r>
              <a:rPr lang="en-GB" sz="2400" dirty="0" smtClean="0">
                <a:latin typeface="Times New Roman" pitchFamily="18" charset="0"/>
                <a:cs typeface="Times New Roman" pitchFamily="18" charset="0"/>
              </a:rPr>
              <a:t>represent uncertainty </a:t>
            </a:r>
            <a:r>
              <a:rPr lang="en-GB" sz="2400" dirty="0">
                <a:latin typeface="Times New Roman" pitchFamily="18" charset="0"/>
                <a:cs typeface="Times New Roman" pitchFamily="18" charset="0"/>
              </a:rPr>
              <a:t>in knowledge and data and </a:t>
            </a:r>
            <a:r>
              <a:rPr lang="en-GB" sz="2400" dirty="0" smtClean="0">
                <a:latin typeface="Times New Roman" pitchFamily="18" charset="0"/>
                <a:cs typeface="Times New Roman" pitchFamily="18" charset="0"/>
              </a:rPr>
              <a:t>should be </a:t>
            </a:r>
            <a:r>
              <a:rPr lang="en-GB" sz="2400" dirty="0">
                <a:latin typeface="Times New Roman" pitchFamily="18" charset="0"/>
                <a:cs typeface="Times New Roman" pitchFamily="18" charset="0"/>
              </a:rPr>
              <a:t>able to reason with </a:t>
            </a:r>
            <a:r>
              <a:rPr lang="en-GB" sz="2400" dirty="0" smtClean="0">
                <a:latin typeface="Times New Roman" pitchFamily="18" charset="0"/>
                <a:cs typeface="Times New Roman" pitchFamily="18" charset="0"/>
              </a:rPr>
              <a:t>such uncertain </a:t>
            </a:r>
            <a:r>
              <a:rPr lang="en-GB" sz="2400" dirty="0">
                <a:latin typeface="Times New Roman" pitchFamily="18" charset="0"/>
                <a:cs typeface="Times New Roman" pitchFamily="18" charset="0"/>
              </a:rPr>
              <a:t>information.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050"/>
          <p:cNvSpPr>
            <a:spLocks noGrp="1" noChangeArrowheads="1"/>
          </p:cNvSpPr>
          <p:nvPr>
            <p:ph type="title"/>
          </p:nvPr>
        </p:nvSpPr>
        <p:spPr>
          <a:noFill/>
        </p:spPr>
        <p:txBody>
          <a:bodyPr vert="horz" lIns="91440" tIns="45720" rIns="91440" bIns="45720" rtlCol="0" anchor="ctr">
            <a:normAutofit/>
          </a:bodyPr>
          <a:lstStyle/>
          <a:p>
            <a:r>
              <a:rPr lang="en-US" sz="3600" smtClean="0">
                <a:latin typeface="Times New Roman" pitchFamily="18" charset="0"/>
                <a:cs typeface="Times New Roman" pitchFamily="18" charset="0"/>
              </a:rPr>
              <a:t>Uncertain agent</a:t>
            </a:r>
          </a:p>
        </p:txBody>
      </p:sp>
      <p:sp>
        <p:nvSpPr>
          <p:cNvPr id="3075" name="Oval 2051"/>
          <p:cNvSpPr>
            <a:spLocks noChangeArrowheads="1"/>
          </p:cNvSpPr>
          <p:nvPr/>
        </p:nvSpPr>
        <p:spPr bwMode="auto">
          <a:xfrm>
            <a:off x="5638800" y="2862263"/>
            <a:ext cx="2133600" cy="1447800"/>
          </a:xfrm>
          <a:prstGeom prst="ellipse">
            <a:avLst/>
          </a:prstGeom>
          <a:solidFill>
            <a:schemeClr val="folHlink"/>
          </a:solidFill>
          <a:ln w="9525">
            <a:solidFill>
              <a:schemeClr val="tx1"/>
            </a:solidFill>
            <a:round/>
            <a:headEnd/>
            <a:tailEnd/>
          </a:ln>
        </p:spPr>
        <p:txBody>
          <a:bodyPr wrap="none" anchor="ctr"/>
          <a:lstStyle/>
          <a:p>
            <a:pPr algn="ctr"/>
            <a:r>
              <a:rPr lang="en-US" sz="2400" b="0">
                <a:solidFill>
                  <a:schemeClr val="tx1"/>
                </a:solidFill>
                <a:latin typeface="Tahoma" pitchFamily="34" charset="0"/>
              </a:rPr>
              <a:t>environment</a:t>
            </a:r>
          </a:p>
        </p:txBody>
      </p:sp>
      <p:grpSp>
        <p:nvGrpSpPr>
          <p:cNvPr id="2" name="Group 2052"/>
          <p:cNvGrpSpPr>
            <a:grpSpLocks/>
          </p:cNvGrpSpPr>
          <p:nvPr/>
        </p:nvGrpSpPr>
        <p:grpSpPr bwMode="auto">
          <a:xfrm>
            <a:off x="6248400" y="3733800"/>
            <a:ext cx="685800" cy="381000"/>
            <a:chOff x="1632" y="1248"/>
            <a:chExt cx="2682" cy="2286"/>
          </a:xfrm>
        </p:grpSpPr>
        <p:sp>
          <p:nvSpPr>
            <p:cNvPr id="3117" name="Gear"/>
            <p:cNvSpPr>
              <a:spLocks noEditPoints="1" noChangeArrowheads="1"/>
            </p:cNvSpPr>
            <p:nvPr/>
          </p:nvSpPr>
          <p:spPr bwMode="auto">
            <a:xfrm>
              <a:off x="3119" y="1248"/>
              <a:ext cx="1195" cy="1048"/>
            </a:xfrm>
            <a:custGeom>
              <a:avLst/>
              <a:gdLst>
                <a:gd name="T0" fmla="*/ 598 w 21600"/>
                <a:gd name="T1" fmla="*/ 0 h 21600"/>
                <a:gd name="T2" fmla="*/ 1195 w 21600"/>
                <a:gd name="T3" fmla="*/ 524 h 21600"/>
                <a:gd name="T4" fmla="*/ 598 w 21600"/>
                <a:gd name="T5" fmla="*/ 1048 h 21600"/>
                <a:gd name="T6" fmla="*/ 0 w 21600"/>
                <a:gd name="T7" fmla="*/ 524 h 21600"/>
                <a:gd name="T8" fmla="*/ 0 60000 65536"/>
                <a:gd name="T9" fmla="*/ 0 60000 65536"/>
                <a:gd name="T10" fmla="*/ 0 60000 65536"/>
                <a:gd name="T11" fmla="*/ 0 60000 65536"/>
                <a:gd name="T12" fmla="*/ 4374 w 21600"/>
                <a:gd name="T13" fmla="*/ 3957 h 21600"/>
                <a:gd name="T14" fmla="*/ 17840 w 21600"/>
                <a:gd name="T15" fmla="*/ 17643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5F5F5F"/>
            </a:solidFill>
            <a:ln w="9525">
              <a:miter lim="800000"/>
              <a:headEnd/>
              <a:tailEnd/>
            </a:ln>
            <a:scene3d>
              <a:camera prst="legacyPerspectiveFront">
                <a:rot lat="20099998" lon="1500000" rev="0"/>
              </a:camera>
              <a:lightRig rig="legacyFlat4" dir="b"/>
            </a:scene3d>
            <a:sp3d extrusionH="430200" prstMaterial="legacyMatte">
              <a:bevelT w="13500" h="13500" prst="angle"/>
              <a:bevelB w="13500" h="13500" prst="angle"/>
              <a:extrusionClr>
                <a:srgbClr val="5F5F5F"/>
              </a:extrusionClr>
            </a:sp3d>
          </p:spPr>
          <p:txBody>
            <a:bodyPr>
              <a:flatTx/>
            </a:bodyPr>
            <a:lstStyle/>
            <a:p>
              <a:endParaRPr lang="en-US"/>
            </a:p>
          </p:txBody>
        </p:sp>
        <p:sp>
          <p:nvSpPr>
            <p:cNvPr id="3118" name="AutoShape 2054"/>
            <p:cNvSpPr>
              <a:spLocks noEditPoints="1" noChangeArrowheads="1"/>
            </p:cNvSpPr>
            <p:nvPr/>
          </p:nvSpPr>
          <p:spPr bwMode="auto">
            <a:xfrm>
              <a:off x="1632" y="1680"/>
              <a:ext cx="1429" cy="1253"/>
            </a:xfrm>
            <a:custGeom>
              <a:avLst/>
              <a:gdLst>
                <a:gd name="T0" fmla="*/ 715 w 21600"/>
                <a:gd name="T1" fmla="*/ 0 h 21600"/>
                <a:gd name="T2" fmla="*/ 1429 w 21600"/>
                <a:gd name="T3" fmla="*/ 627 h 21600"/>
                <a:gd name="T4" fmla="*/ 715 w 21600"/>
                <a:gd name="T5" fmla="*/ 1253 h 21600"/>
                <a:gd name="T6" fmla="*/ 0 w 21600"/>
                <a:gd name="T7" fmla="*/ 627 h 21600"/>
                <a:gd name="T8" fmla="*/ 0 60000 65536"/>
                <a:gd name="T9" fmla="*/ 0 60000 65536"/>
                <a:gd name="T10" fmla="*/ 0 60000 65536"/>
                <a:gd name="T11" fmla="*/ 0 60000 65536"/>
                <a:gd name="T12" fmla="*/ 4368 w 21600"/>
                <a:gd name="T13" fmla="*/ 3965 h 21600"/>
                <a:gd name="T14" fmla="*/ 17836 w 21600"/>
                <a:gd name="T15" fmla="*/ 17635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hlink"/>
            </a:solidFill>
            <a:ln w="9525">
              <a:miter lim="800000"/>
              <a:headEnd/>
              <a:tailEnd/>
            </a:ln>
            <a:scene3d>
              <a:camera prst="legacyPerspectiveFront">
                <a:rot lat="20099998" lon="1500000" rev="0"/>
              </a:camera>
              <a:lightRig rig="legacyFlat4" dir="b"/>
            </a:scene3d>
            <a:sp3d extrusionH="430200" prstMaterial="legacyMatte">
              <a:bevelT w="13500" h="13500" prst="angle"/>
              <a:bevelB w="13500" h="13500" prst="angle"/>
              <a:extrusionClr>
                <a:schemeClr val="hlink"/>
              </a:extrusionClr>
            </a:sp3d>
          </p:spPr>
          <p:txBody>
            <a:bodyPr>
              <a:flatTx/>
            </a:bodyPr>
            <a:lstStyle/>
            <a:p>
              <a:endParaRPr lang="en-US"/>
            </a:p>
          </p:txBody>
        </p:sp>
        <p:sp>
          <p:nvSpPr>
            <p:cNvPr id="3119" name="AutoShape 2055"/>
            <p:cNvSpPr>
              <a:spLocks noEditPoints="1" noChangeArrowheads="1"/>
            </p:cNvSpPr>
            <p:nvPr/>
          </p:nvSpPr>
          <p:spPr bwMode="auto">
            <a:xfrm>
              <a:off x="2559" y="2142"/>
              <a:ext cx="1588" cy="1392"/>
            </a:xfrm>
            <a:custGeom>
              <a:avLst/>
              <a:gdLst>
                <a:gd name="T0" fmla="*/ 794 w 21600"/>
                <a:gd name="T1" fmla="*/ 0 h 21600"/>
                <a:gd name="T2" fmla="*/ 1588 w 21600"/>
                <a:gd name="T3" fmla="*/ 696 h 21600"/>
                <a:gd name="T4" fmla="*/ 794 w 21600"/>
                <a:gd name="T5" fmla="*/ 1392 h 21600"/>
                <a:gd name="T6" fmla="*/ 0 w 21600"/>
                <a:gd name="T7" fmla="*/ 696 h 21600"/>
                <a:gd name="T8" fmla="*/ 0 60000 65536"/>
                <a:gd name="T9" fmla="*/ 0 60000 65536"/>
                <a:gd name="T10" fmla="*/ 0 60000 65536"/>
                <a:gd name="T11" fmla="*/ 0 60000 65536"/>
                <a:gd name="T12" fmla="*/ 4380 w 21600"/>
                <a:gd name="T13" fmla="*/ 3957 h 21600"/>
                <a:gd name="T14" fmla="*/ 17846 w 21600"/>
                <a:gd name="T15" fmla="*/ 17628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E05B00"/>
            </a:solidFill>
            <a:ln w="9525">
              <a:miter lim="800000"/>
              <a:headEnd/>
              <a:tailEnd/>
            </a:ln>
            <a:scene3d>
              <a:camera prst="legacyPerspectiveFront">
                <a:rot lat="20099998" lon="1500000" rev="0"/>
              </a:camera>
              <a:lightRig rig="legacyFlat4" dir="b"/>
            </a:scene3d>
            <a:sp3d extrusionH="430200" prstMaterial="legacyMatte">
              <a:bevelT w="13500" h="13500" prst="angle"/>
              <a:bevelB w="13500" h="13500" prst="angle"/>
              <a:extrusionClr>
                <a:srgbClr val="E05B00"/>
              </a:extrusionClr>
            </a:sp3d>
          </p:spPr>
          <p:txBody>
            <a:bodyPr>
              <a:flatTx/>
            </a:bodyPr>
            <a:lstStyle/>
            <a:p>
              <a:endParaRPr lang="en-US"/>
            </a:p>
          </p:txBody>
        </p:sp>
      </p:grpSp>
      <p:sp>
        <p:nvSpPr>
          <p:cNvPr id="3077" name="Freeform 2056"/>
          <p:cNvSpPr>
            <a:spLocks/>
          </p:cNvSpPr>
          <p:nvPr/>
        </p:nvSpPr>
        <p:spPr bwMode="auto">
          <a:xfrm>
            <a:off x="3429000" y="2286000"/>
            <a:ext cx="2514600" cy="774700"/>
          </a:xfrm>
          <a:custGeom>
            <a:avLst/>
            <a:gdLst>
              <a:gd name="T0" fmla="*/ 1584 w 1584"/>
              <a:gd name="T1" fmla="*/ 488 h 488"/>
              <a:gd name="T2" fmla="*/ 1296 w 1584"/>
              <a:gd name="T3" fmla="*/ 152 h 488"/>
              <a:gd name="T4" fmla="*/ 768 w 1584"/>
              <a:gd name="T5" fmla="*/ 8 h 488"/>
              <a:gd name="T6" fmla="*/ 288 w 1584"/>
              <a:gd name="T7" fmla="*/ 104 h 488"/>
              <a:gd name="T8" fmla="*/ 0 w 1584"/>
              <a:gd name="T9" fmla="*/ 248 h 488"/>
              <a:gd name="T10" fmla="*/ 0 60000 65536"/>
              <a:gd name="T11" fmla="*/ 0 60000 65536"/>
              <a:gd name="T12" fmla="*/ 0 60000 65536"/>
              <a:gd name="T13" fmla="*/ 0 60000 65536"/>
              <a:gd name="T14" fmla="*/ 0 60000 65536"/>
              <a:gd name="T15" fmla="*/ 0 w 1584"/>
              <a:gd name="T16" fmla="*/ 0 h 488"/>
              <a:gd name="T17" fmla="*/ 1584 w 1584"/>
              <a:gd name="T18" fmla="*/ 488 h 488"/>
            </a:gdLst>
            <a:ahLst/>
            <a:cxnLst>
              <a:cxn ang="T10">
                <a:pos x="T0" y="T1"/>
              </a:cxn>
              <a:cxn ang="T11">
                <a:pos x="T2" y="T3"/>
              </a:cxn>
              <a:cxn ang="T12">
                <a:pos x="T4" y="T5"/>
              </a:cxn>
              <a:cxn ang="T13">
                <a:pos x="T6" y="T7"/>
              </a:cxn>
              <a:cxn ang="T14">
                <a:pos x="T8" y="T9"/>
              </a:cxn>
            </a:cxnLst>
            <a:rect l="T15" t="T16" r="T17" b="T18"/>
            <a:pathLst>
              <a:path w="1584" h="488">
                <a:moveTo>
                  <a:pt x="1584" y="488"/>
                </a:moveTo>
                <a:cubicBezTo>
                  <a:pt x="1508" y="360"/>
                  <a:pt x="1432" y="232"/>
                  <a:pt x="1296" y="152"/>
                </a:cubicBezTo>
                <a:cubicBezTo>
                  <a:pt x="1160" y="72"/>
                  <a:pt x="936" y="16"/>
                  <a:pt x="768" y="8"/>
                </a:cubicBezTo>
                <a:cubicBezTo>
                  <a:pt x="600" y="0"/>
                  <a:pt x="416" y="64"/>
                  <a:pt x="288" y="104"/>
                </a:cubicBezTo>
                <a:cubicBezTo>
                  <a:pt x="160" y="144"/>
                  <a:pt x="48" y="224"/>
                  <a:pt x="0" y="248"/>
                </a:cubicBezTo>
              </a:path>
            </a:pathLst>
          </a:custGeom>
          <a:noFill/>
          <a:ln w="57150">
            <a:solidFill>
              <a:srgbClr val="F81706"/>
            </a:solidFill>
            <a:prstDash val="dash"/>
            <a:round/>
            <a:headEnd/>
            <a:tailEnd type="triangle" w="med" len="med"/>
          </a:ln>
        </p:spPr>
        <p:txBody>
          <a:bodyPr wrap="none"/>
          <a:lstStyle/>
          <a:p>
            <a:endParaRPr lang="en-US"/>
          </a:p>
        </p:txBody>
      </p:sp>
      <p:sp>
        <p:nvSpPr>
          <p:cNvPr id="3078" name="Freeform 2057"/>
          <p:cNvSpPr>
            <a:spLocks/>
          </p:cNvSpPr>
          <p:nvPr/>
        </p:nvSpPr>
        <p:spPr bwMode="auto">
          <a:xfrm>
            <a:off x="3810000" y="3886200"/>
            <a:ext cx="1905000" cy="431800"/>
          </a:xfrm>
          <a:custGeom>
            <a:avLst/>
            <a:gdLst>
              <a:gd name="T0" fmla="*/ 0 w 1200"/>
              <a:gd name="T1" fmla="*/ 0 h 272"/>
              <a:gd name="T2" fmla="*/ 384 w 1200"/>
              <a:gd name="T3" fmla="*/ 240 h 272"/>
              <a:gd name="T4" fmla="*/ 864 w 1200"/>
              <a:gd name="T5" fmla="*/ 192 h 272"/>
              <a:gd name="T6" fmla="*/ 1200 w 1200"/>
              <a:gd name="T7" fmla="*/ 0 h 272"/>
              <a:gd name="T8" fmla="*/ 0 60000 65536"/>
              <a:gd name="T9" fmla="*/ 0 60000 65536"/>
              <a:gd name="T10" fmla="*/ 0 60000 65536"/>
              <a:gd name="T11" fmla="*/ 0 60000 65536"/>
              <a:gd name="T12" fmla="*/ 0 w 1200"/>
              <a:gd name="T13" fmla="*/ 0 h 272"/>
              <a:gd name="T14" fmla="*/ 1200 w 1200"/>
              <a:gd name="T15" fmla="*/ 272 h 272"/>
            </a:gdLst>
            <a:ahLst/>
            <a:cxnLst>
              <a:cxn ang="T8">
                <a:pos x="T0" y="T1"/>
              </a:cxn>
              <a:cxn ang="T9">
                <a:pos x="T2" y="T3"/>
              </a:cxn>
              <a:cxn ang="T10">
                <a:pos x="T4" y="T5"/>
              </a:cxn>
              <a:cxn ang="T11">
                <a:pos x="T6" y="T7"/>
              </a:cxn>
            </a:cxnLst>
            <a:rect l="T12" t="T13" r="T14" b="T15"/>
            <a:pathLst>
              <a:path w="1200" h="272">
                <a:moveTo>
                  <a:pt x="0" y="0"/>
                </a:moveTo>
                <a:cubicBezTo>
                  <a:pt x="120" y="104"/>
                  <a:pt x="240" y="208"/>
                  <a:pt x="384" y="240"/>
                </a:cubicBezTo>
                <a:cubicBezTo>
                  <a:pt x="528" y="272"/>
                  <a:pt x="728" y="232"/>
                  <a:pt x="864" y="192"/>
                </a:cubicBezTo>
                <a:cubicBezTo>
                  <a:pt x="1000" y="152"/>
                  <a:pt x="1144" y="32"/>
                  <a:pt x="1200" y="0"/>
                </a:cubicBezTo>
              </a:path>
            </a:pathLst>
          </a:custGeom>
          <a:noFill/>
          <a:ln w="57150">
            <a:solidFill>
              <a:srgbClr val="339933"/>
            </a:solidFill>
            <a:prstDash val="dash"/>
            <a:round/>
            <a:headEnd/>
            <a:tailEnd type="triangle" w="med" len="med"/>
          </a:ln>
        </p:spPr>
        <p:txBody>
          <a:bodyPr wrap="none"/>
          <a:lstStyle/>
          <a:p>
            <a:endParaRPr lang="en-US"/>
          </a:p>
        </p:txBody>
      </p:sp>
      <p:grpSp>
        <p:nvGrpSpPr>
          <p:cNvPr id="3" name="Group 2058"/>
          <p:cNvGrpSpPr>
            <a:grpSpLocks/>
          </p:cNvGrpSpPr>
          <p:nvPr/>
        </p:nvGrpSpPr>
        <p:grpSpPr bwMode="auto">
          <a:xfrm>
            <a:off x="1828800" y="2557463"/>
            <a:ext cx="1219200" cy="1981200"/>
            <a:chOff x="960" y="1632"/>
            <a:chExt cx="768" cy="1248"/>
          </a:xfrm>
        </p:grpSpPr>
        <p:sp>
          <p:nvSpPr>
            <p:cNvPr id="3115" name="Rectangle 2059"/>
            <p:cNvSpPr>
              <a:spLocks noChangeArrowheads="1"/>
            </p:cNvSpPr>
            <p:nvPr/>
          </p:nvSpPr>
          <p:spPr bwMode="auto">
            <a:xfrm>
              <a:off x="960" y="1632"/>
              <a:ext cx="768" cy="1248"/>
            </a:xfrm>
            <a:prstGeom prst="rect">
              <a:avLst/>
            </a:prstGeom>
            <a:solidFill>
              <a:schemeClr val="accent1"/>
            </a:solidFill>
            <a:ln w="9525">
              <a:solidFill>
                <a:schemeClr val="tx1"/>
              </a:solidFill>
              <a:miter lim="800000"/>
              <a:headEnd/>
              <a:tailEnd/>
            </a:ln>
          </p:spPr>
          <p:txBody>
            <a:bodyPr wrap="none" anchor="ctr"/>
            <a:lstStyle/>
            <a:p>
              <a:pPr algn="ctr"/>
              <a:endParaRPr lang="en-US" sz="2400" b="0">
                <a:solidFill>
                  <a:srgbClr val="CC6600"/>
                </a:solidFill>
                <a:latin typeface="Tahoma" pitchFamily="34" charset="0"/>
              </a:endParaRPr>
            </a:p>
          </p:txBody>
        </p:sp>
        <p:sp>
          <p:nvSpPr>
            <p:cNvPr id="3116" name="Text Box 2060"/>
            <p:cNvSpPr txBox="1">
              <a:spLocks noChangeArrowheads="1"/>
            </p:cNvSpPr>
            <p:nvPr/>
          </p:nvSpPr>
          <p:spPr bwMode="auto">
            <a:xfrm>
              <a:off x="1056" y="2352"/>
              <a:ext cx="595" cy="288"/>
            </a:xfrm>
            <a:prstGeom prst="rect">
              <a:avLst/>
            </a:prstGeom>
            <a:noFill/>
            <a:ln w="9525">
              <a:noFill/>
              <a:miter lim="800000"/>
              <a:headEnd/>
              <a:tailEnd/>
            </a:ln>
          </p:spPr>
          <p:txBody>
            <a:bodyPr wrap="none">
              <a:spAutoFit/>
            </a:bodyPr>
            <a:lstStyle/>
            <a:p>
              <a:r>
                <a:rPr lang="en-US" sz="2400" b="0">
                  <a:solidFill>
                    <a:srgbClr val="CC6600"/>
                  </a:solidFill>
                  <a:latin typeface="Tahoma" pitchFamily="34" charset="0"/>
                </a:rPr>
                <a:t>agent</a:t>
              </a:r>
            </a:p>
          </p:txBody>
        </p:sp>
      </p:grpSp>
      <p:grpSp>
        <p:nvGrpSpPr>
          <p:cNvPr id="4" name="Group 2061"/>
          <p:cNvGrpSpPr>
            <a:grpSpLocks/>
          </p:cNvGrpSpPr>
          <p:nvPr/>
        </p:nvGrpSpPr>
        <p:grpSpPr bwMode="auto">
          <a:xfrm>
            <a:off x="2057400" y="2938463"/>
            <a:ext cx="762000" cy="519112"/>
            <a:chOff x="1104" y="1872"/>
            <a:chExt cx="480" cy="327"/>
          </a:xfrm>
        </p:grpSpPr>
        <p:sp>
          <p:nvSpPr>
            <p:cNvPr id="3113" name="Rectangle 2062"/>
            <p:cNvSpPr>
              <a:spLocks noChangeArrowheads="1"/>
            </p:cNvSpPr>
            <p:nvPr/>
          </p:nvSpPr>
          <p:spPr bwMode="auto">
            <a:xfrm>
              <a:off x="1104" y="1872"/>
              <a:ext cx="480" cy="288"/>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114" name="Text Box 2063"/>
            <p:cNvSpPr txBox="1">
              <a:spLocks noChangeArrowheads="1"/>
            </p:cNvSpPr>
            <p:nvPr/>
          </p:nvSpPr>
          <p:spPr bwMode="auto">
            <a:xfrm>
              <a:off x="1200" y="1872"/>
              <a:ext cx="243" cy="327"/>
            </a:xfrm>
            <a:prstGeom prst="rect">
              <a:avLst/>
            </a:prstGeom>
            <a:noFill/>
            <a:ln w="9525">
              <a:noFill/>
              <a:miter lim="800000"/>
              <a:headEnd/>
              <a:tailEnd/>
            </a:ln>
          </p:spPr>
          <p:txBody>
            <a:bodyPr wrap="none">
              <a:spAutoFit/>
            </a:bodyPr>
            <a:lstStyle/>
            <a:p>
              <a:r>
                <a:rPr lang="en-US" sz="2800">
                  <a:solidFill>
                    <a:srgbClr val="CC6600"/>
                  </a:solidFill>
                  <a:latin typeface="Tahoma" pitchFamily="34" charset="0"/>
                </a:rPr>
                <a:t>?</a:t>
              </a:r>
            </a:p>
          </p:txBody>
        </p:sp>
      </p:grpSp>
      <p:grpSp>
        <p:nvGrpSpPr>
          <p:cNvPr id="5" name="Group 2064"/>
          <p:cNvGrpSpPr>
            <a:grpSpLocks/>
          </p:cNvGrpSpPr>
          <p:nvPr/>
        </p:nvGrpSpPr>
        <p:grpSpPr bwMode="auto">
          <a:xfrm>
            <a:off x="2133600" y="1905000"/>
            <a:ext cx="2405063" cy="3548063"/>
            <a:chOff x="1152" y="1221"/>
            <a:chExt cx="1515" cy="2235"/>
          </a:xfrm>
        </p:grpSpPr>
        <p:grpSp>
          <p:nvGrpSpPr>
            <p:cNvPr id="6" name="Group 2065"/>
            <p:cNvGrpSpPr>
              <a:grpSpLocks/>
            </p:cNvGrpSpPr>
            <p:nvPr/>
          </p:nvGrpSpPr>
          <p:grpSpPr bwMode="auto">
            <a:xfrm>
              <a:off x="1536" y="2208"/>
              <a:ext cx="912" cy="432"/>
              <a:chOff x="1536" y="2112"/>
              <a:chExt cx="912" cy="432"/>
            </a:xfrm>
          </p:grpSpPr>
          <p:grpSp>
            <p:nvGrpSpPr>
              <p:cNvPr id="7" name="Group 2066"/>
              <p:cNvGrpSpPr>
                <a:grpSpLocks/>
              </p:cNvGrpSpPr>
              <p:nvPr/>
            </p:nvGrpSpPr>
            <p:grpSpPr bwMode="auto">
              <a:xfrm>
                <a:off x="1536" y="2160"/>
                <a:ext cx="816" cy="384"/>
                <a:chOff x="1536" y="2160"/>
                <a:chExt cx="816" cy="384"/>
              </a:xfrm>
            </p:grpSpPr>
            <p:sp>
              <p:nvSpPr>
                <p:cNvPr id="3111" name="Line 2067"/>
                <p:cNvSpPr>
                  <a:spLocks noChangeShapeType="1"/>
                </p:cNvSpPr>
                <p:nvPr/>
              </p:nvSpPr>
              <p:spPr bwMode="auto">
                <a:xfrm>
                  <a:off x="1536" y="2160"/>
                  <a:ext cx="384" cy="384"/>
                </a:xfrm>
                <a:prstGeom prst="line">
                  <a:avLst/>
                </a:prstGeom>
                <a:noFill/>
                <a:ln w="57150">
                  <a:solidFill>
                    <a:srgbClr val="339933"/>
                  </a:solidFill>
                  <a:round/>
                  <a:headEnd/>
                  <a:tailEnd/>
                </a:ln>
              </p:spPr>
              <p:txBody>
                <a:bodyPr wrap="none"/>
                <a:lstStyle/>
                <a:p>
                  <a:endParaRPr lang="en-GB"/>
                </a:p>
              </p:txBody>
            </p:sp>
            <p:sp>
              <p:nvSpPr>
                <p:cNvPr id="3112" name="Line 2068"/>
                <p:cNvSpPr>
                  <a:spLocks noChangeShapeType="1"/>
                </p:cNvSpPr>
                <p:nvPr/>
              </p:nvSpPr>
              <p:spPr bwMode="auto">
                <a:xfrm flipV="1">
                  <a:off x="1920" y="2208"/>
                  <a:ext cx="432" cy="336"/>
                </a:xfrm>
                <a:prstGeom prst="line">
                  <a:avLst/>
                </a:prstGeom>
                <a:noFill/>
                <a:ln w="57150">
                  <a:solidFill>
                    <a:srgbClr val="339933"/>
                  </a:solidFill>
                  <a:round/>
                  <a:headEnd/>
                  <a:tailEnd/>
                </a:ln>
              </p:spPr>
              <p:txBody>
                <a:bodyPr wrap="none"/>
                <a:lstStyle/>
                <a:p>
                  <a:endParaRPr lang="en-GB"/>
                </a:p>
              </p:txBody>
            </p:sp>
          </p:grpSp>
          <p:grpSp>
            <p:nvGrpSpPr>
              <p:cNvPr id="8" name="Group 2069"/>
              <p:cNvGrpSpPr>
                <a:grpSpLocks/>
              </p:cNvGrpSpPr>
              <p:nvPr/>
            </p:nvGrpSpPr>
            <p:grpSpPr bwMode="auto">
              <a:xfrm>
                <a:off x="2304" y="2112"/>
                <a:ext cx="144" cy="144"/>
                <a:chOff x="2304" y="2112"/>
                <a:chExt cx="144" cy="144"/>
              </a:xfrm>
            </p:grpSpPr>
            <p:sp>
              <p:nvSpPr>
                <p:cNvPr id="3108" name="Line 2070"/>
                <p:cNvSpPr>
                  <a:spLocks noChangeShapeType="1"/>
                </p:cNvSpPr>
                <p:nvPr/>
              </p:nvSpPr>
              <p:spPr bwMode="auto">
                <a:xfrm>
                  <a:off x="2304" y="2160"/>
                  <a:ext cx="96" cy="96"/>
                </a:xfrm>
                <a:prstGeom prst="line">
                  <a:avLst/>
                </a:prstGeom>
                <a:noFill/>
                <a:ln w="57150">
                  <a:solidFill>
                    <a:srgbClr val="339933"/>
                  </a:solidFill>
                  <a:round/>
                  <a:headEnd/>
                  <a:tailEnd/>
                </a:ln>
              </p:spPr>
              <p:txBody>
                <a:bodyPr wrap="none"/>
                <a:lstStyle/>
                <a:p>
                  <a:endParaRPr lang="en-GB"/>
                </a:p>
              </p:txBody>
            </p:sp>
            <p:sp>
              <p:nvSpPr>
                <p:cNvPr id="3109" name="Line 2071"/>
                <p:cNvSpPr>
                  <a:spLocks noChangeShapeType="1"/>
                </p:cNvSpPr>
                <p:nvPr/>
              </p:nvSpPr>
              <p:spPr bwMode="auto">
                <a:xfrm flipV="1">
                  <a:off x="2304" y="2112"/>
                  <a:ext cx="48" cy="48"/>
                </a:xfrm>
                <a:prstGeom prst="line">
                  <a:avLst/>
                </a:prstGeom>
                <a:noFill/>
                <a:ln w="57150">
                  <a:solidFill>
                    <a:srgbClr val="339933"/>
                  </a:solidFill>
                  <a:round/>
                  <a:headEnd/>
                  <a:tailEnd/>
                </a:ln>
              </p:spPr>
              <p:txBody>
                <a:bodyPr wrap="none"/>
                <a:lstStyle/>
                <a:p>
                  <a:endParaRPr lang="en-GB"/>
                </a:p>
              </p:txBody>
            </p:sp>
            <p:sp>
              <p:nvSpPr>
                <p:cNvPr id="3110" name="Line 2072"/>
                <p:cNvSpPr>
                  <a:spLocks noChangeShapeType="1"/>
                </p:cNvSpPr>
                <p:nvPr/>
              </p:nvSpPr>
              <p:spPr bwMode="auto">
                <a:xfrm flipV="1">
                  <a:off x="2400" y="2208"/>
                  <a:ext cx="48" cy="48"/>
                </a:xfrm>
                <a:prstGeom prst="line">
                  <a:avLst/>
                </a:prstGeom>
                <a:noFill/>
                <a:ln w="57150">
                  <a:solidFill>
                    <a:srgbClr val="339933"/>
                  </a:solidFill>
                  <a:round/>
                  <a:headEnd/>
                  <a:tailEnd/>
                </a:ln>
              </p:spPr>
              <p:txBody>
                <a:bodyPr wrap="none"/>
                <a:lstStyle/>
                <a:p>
                  <a:endParaRPr lang="en-GB"/>
                </a:p>
              </p:txBody>
            </p:sp>
          </p:grpSp>
        </p:grpSp>
        <p:grpSp>
          <p:nvGrpSpPr>
            <p:cNvPr id="9" name="Group 2073"/>
            <p:cNvGrpSpPr>
              <a:grpSpLocks/>
            </p:cNvGrpSpPr>
            <p:nvPr/>
          </p:nvGrpSpPr>
          <p:grpSpPr bwMode="auto">
            <a:xfrm>
              <a:off x="1152" y="2784"/>
              <a:ext cx="96" cy="672"/>
              <a:chOff x="1152" y="2784"/>
              <a:chExt cx="96" cy="672"/>
            </a:xfrm>
          </p:grpSpPr>
          <p:sp>
            <p:nvSpPr>
              <p:cNvPr id="3104" name="Line 2074"/>
              <p:cNvSpPr>
                <a:spLocks noChangeShapeType="1"/>
              </p:cNvSpPr>
              <p:nvPr/>
            </p:nvSpPr>
            <p:spPr bwMode="auto">
              <a:xfrm flipV="1">
                <a:off x="1152" y="2784"/>
                <a:ext cx="0" cy="672"/>
              </a:xfrm>
              <a:prstGeom prst="line">
                <a:avLst/>
              </a:prstGeom>
              <a:noFill/>
              <a:ln w="57150">
                <a:solidFill>
                  <a:srgbClr val="339933"/>
                </a:solidFill>
                <a:round/>
                <a:headEnd/>
                <a:tailEnd/>
              </a:ln>
            </p:spPr>
            <p:txBody>
              <a:bodyPr wrap="none"/>
              <a:lstStyle/>
              <a:p>
                <a:endParaRPr lang="en-GB"/>
              </a:p>
            </p:txBody>
          </p:sp>
          <p:sp>
            <p:nvSpPr>
              <p:cNvPr id="3105" name="Line 2075"/>
              <p:cNvSpPr>
                <a:spLocks noChangeShapeType="1"/>
              </p:cNvSpPr>
              <p:nvPr/>
            </p:nvSpPr>
            <p:spPr bwMode="auto">
              <a:xfrm>
                <a:off x="1152" y="3456"/>
                <a:ext cx="96" cy="0"/>
              </a:xfrm>
              <a:prstGeom prst="line">
                <a:avLst/>
              </a:prstGeom>
              <a:noFill/>
              <a:ln w="57150">
                <a:solidFill>
                  <a:srgbClr val="339933"/>
                </a:solidFill>
                <a:round/>
                <a:headEnd/>
                <a:tailEnd/>
              </a:ln>
            </p:spPr>
            <p:txBody>
              <a:bodyPr wrap="none"/>
              <a:lstStyle/>
              <a:p>
                <a:endParaRPr lang="en-GB"/>
              </a:p>
            </p:txBody>
          </p:sp>
        </p:grpSp>
        <p:grpSp>
          <p:nvGrpSpPr>
            <p:cNvPr id="10" name="Group 2076"/>
            <p:cNvGrpSpPr>
              <a:grpSpLocks/>
            </p:cNvGrpSpPr>
            <p:nvPr/>
          </p:nvGrpSpPr>
          <p:grpSpPr bwMode="auto">
            <a:xfrm>
              <a:off x="1536" y="2784"/>
              <a:ext cx="96" cy="672"/>
              <a:chOff x="1152" y="2784"/>
              <a:chExt cx="96" cy="672"/>
            </a:xfrm>
          </p:grpSpPr>
          <p:sp>
            <p:nvSpPr>
              <p:cNvPr id="3102" name="Line 2077"/>
              <p:cNvSpPr>
                <a:spLocks noChangeShapeType="1"/>
              </p:cNvSpPr>
              <p:nvPr/>
            </p:nvSpPr>
            <p:spPr bwMode="auto">
              <a:xfrm flipV="1">
                <a:off x="1152" y="2784"/>
                <a:ext cx="0" cy="672"/>
              </a:xfrm>
              <a:prstGeom prst="line">
                <a:avLst/>
              </a:prstGeom>
              <a:noFill/>
              <a:ln w="57150">
                <a:solidFill>
                  <a:srgbClr val="339933"/>
                </a:solidFill>
                <a:round/>
                <a:headEnd/>
                <a:tailEnd/>
              </a:ln>
            </p:spPr>
            <p:txBody>
              <a:bodyPr wrap="none"/>
              <a:lstStyle/>
              <a:p>
                <a:endParaRPr lang="en-GB"/>
              </a:p>
            </p:txBody>
          </p:sp>
          <p:sp>
            <p:nvSpPr>
              <p:cNvPr id="3103" name="Line 2078"/>
              <p:cNvSpPr>
                <a:spLocks noChangeShapeType="1"/>
              </p:cNvSpPr>
              <p:nvPr/>
            </p:nvSpPr>
            <p:spPr bwMode="auto">
              <a:xfrm>
                <a:off x="1152" y="3456"/>
                <a:ext cx="96" cy="0"/>
              </a:xfrm>
              <a:prstGeom prst="line">
                <a:avLst/>
              </a:prstGeom>
              <a:noFill/>
              <a:ln w="57150">
                <a:solidFill>
                  <a:srgbClr val="339933"/>
                </a:solidFill>
                <a:round/>
                <a:headEnd/>
                <a:tailEnd/>
              </a:ln>
            </p:spPr>
            <p:txBody>
              <a:bodyPr wrap="none"/>
              <a:lstStyle/>
              <a:p>
                <a:endParaRPr lang="en-GB"/>
              </a:p>
            </p:txBody>
          </p:sp>
        </p:grpSp>
        <p:sp>
          <p:nvSpPr>
            <p:cNvPr id="3099" name="Freeform 2079"/>
            <p:cNvSpPr>
              <a:spLocks/>
            </p:cNvSpPr>
            <p:nvPr/>
          </p:nvSpPr>
          <p:spPr bwMode="auto">
            <a:xfrm>
              <a:off x="1536" y="1632"/>
              <a:ext cx="384" cy="197"/>
            </a:xfrm>
            <a:custGeom>
              <a:avLst/>
              <a:gdLst>
                <a:gd name="T0" fmla="*/ 0 w 384"/>
                <a:gd name="T1" fmla="*/ 96 h 197"/>
                <a:gd name="T2" fmla="*/ 384 w 384"/>
                <a:gd name="T3" fmla="*/ 0 h 197"/>
                <a:gd name="T4" fmla="*/ 365 w 384"/>
                <a:gd name="T5" fmla="*/ 197 h 197"/>
                <a:gd name="T6" fmla="*/ 0 w 384"/>
                <a:gd name="T7" fmla="*/ 96 h 197"/>
                <a:gd name="T8" fmla="*/ 0 60000 65536"/>
                <a:gd name="T9" fmla="*/ 0 60000 65536"/>
                <a:gd name="T10" fmla="*/ 0 60000 65536"/>
                <a:gd name="T11" fmla="*/ 0 60000 65536"/>
                <a:gd name="T12" fmla="*/ 0 w 384"/>
                <a:gd name="T13" fmla="*/ 0 h 197"/>
                <a:gd name="T14" fmla="*/ 384 w 384"/>
                <a:gd name="T15" fmla="*/ 197 h 197"/>
              </a:gdLst>
              <a:ahLst/>
              <a:cxnLst>
                <a:cxn ang="T8">
                  <a:pos x="T0" y="T1"/>
                </a:cxn>
                <a:cxn ang="T9">
                  <a:pos x="T2" y="T3"/>
                </a:cxn>
                <a:cxn ang="T10">
                  <a:pos x="T4" y="T5"/>
                </a:cxn>
                <a:cxn ang="T11">
                  <a:pos x="T6" y="T7"/>
                </a:cxn>
              </a:cxnLst>
              <a:rect l="T12" t="T13" r="T14" b="T15"/>
              <a:pathLst>
                <a:path w="384" h="197">
                  <a:moveTo>
                    <a:pt x="0" y="96"/>
                  </a:moveTo>
                  <a:lnTo>
                    <a:pt x="384" y="0"/>
                  </a:lnTo>
                  <a:cubicBezTo>
                    <a:pt x="378" y="66"/>
                    <a:pt x="371" y="131"/>
                    <a:pt x="365" y="197"/>
                  </a:cubicBezTo>
                  <a:lnTo>
                    <a:pt x="0" y="96"/>
                  </a:lnTo>
                  <a:close/>
                </a:path>
              </a:pathLst>
            </a:custGeom>
            <a:solidFill>
              <a:srgbClr val="F81706"/>
            </a:solidFill>
            <a:ln w="9525">
              <a:solidFill>
                <a:srgbClr val="F81706"/>
              </a:solidFill>
              <a:round/>
              <a:headEnd/>
              <a:tailEnd/>
            </a:ln>
          </p:spPr>
          <p:txBody>
            <a:bodyPr wrap="none"/>
            <a:lstStyle/>
            <a:p>
              <a:endParaRPr lang="en-US"/>
            </a:p>
          </p:txBody>
        </p:sp>
        <p:sp>
          <p:nvSpPr>
            <p:cNvPr id="3100" name="Text Box 2080"/>
            <p:cNvSpPr txBox="1">
              <a:spLocks noChangeArrowheads="1"/>
            </p:cNvSpPr>
            <p:nvPr/>
          </p:nvSpPr>
          <p:spPr bwMode="auto">
            <a:xfrm>
              <a:off x="1478" y="1221"/>
              <a:ext cx="755" cy="288"/>
            </a:xfrm>
            <a:prstGeom prst="rect">
              <a:avLst/>
            </a:prstGeom>
            <a:noFill/>
            <a:ln w="9525">
              <a:noFill/>
              <a:miter lim="800000"/>
              <a:headEnd/>
              <a:tailEnd/>
            </a:ln>
          </p:spPr>
          <p:txBody>
            <a:bodyPr wrap="none">
              <a:spAutoFit/>
            </a:bodyPr>
            <a:lstStyle/>
            <a:p>
              <a:r>
                <a:rPr lang="en-US" sz="2400" b="0">
                  <a:solidFill>
                    <a:srgbClr val="F81706"/>
                  </a:solidFill>
                  <a:latin typeface="Tahoma" pitchFamily="34" charset="0"/>
                </a:rPr>
                <a:t>sensors</a:t>
              </a:r>
            </a:p>
          </p:txBody>
        </p:sp>
        <p:sp>
          <p:nvSpPr>
            <p:cNvPr id="3101" name="Text Box 2081"/>
            <p:cNvSpPr txBox="1">
              <a:spLocks noChangeArrowheads="1"/>
            </p:cNvSpPr>
            <p:nvPr/>
          </p:nvSpPr>
          <p:spPr bwMode="auto">
            <a:xfrm>
              <a:off x="1766" y="2757"/>
              <a:ext cx="901" cy="288"/>
            </a:xfrm>
            <a:prstGeom prst="rect">
              <a:avLst/>
            </a:prstGeom>
            <a:noFill/>
            <a:ln w="9525">
              <a:noFill/>
              <a:miter lim="800000"/>
              <a:headEnd/>
              <a:tailEnd/>
            </a:ln>
          </p:spPr>
          <p:txBody>
            <a:bodyPr wrap="none">
              <a:spAutoFit/>
            </a:bodyPr>
            <a:lstStyle/>
            <a:p>
              <a:r>
                <a:rPr lang="en-US" sz="2400" b="0">
                  <a:solidFill>
                    <a:srgbClr val="339933"/>
                  </a:solidFill>
                  <a:latin typeface="Tahoma" pitchFamily="34" charset="0"/>
                </a:rPr>
                <a:t>actuators</a:t>
              </a:r>
            </a:p>
          </p:txBody>
        </p:sp>
      </p:grpSp>
      <p:sp>
        <p:nvSpPr>
          <p:cNvPr id="662562" name="Text Box 2082"/>
          <p:cNvSpPr txBox="1">
            <a:spLocks noChangeArrowheads="1"/>
          </p:cNvSpPr>
          <p:nvPr/>
        </p:nvSpPr>
        <p:spPr bwMode="auto">
          <a:xfrm>
            <a:off x="4495800" y="2209800"/>
            <a:ext cx="414338" cy="579438"/>
          </a:xfrm>
          <a:prstGeom prst="rect">
            <a:avLst/>
          </a:prstGeom>
          <a:noFill/>
          <a:ln w="9525">
            <a:noFill/>
            <a:miter lim="800000"/>
            <a:headEnd/>
            <a:tailEnd/>
          </a:ln>
          <a:effectLst/>
        </p:spPr>
        <p:txBody>
          <a:bodyPr wrap="none">
            <a:spAutoFit/>
          </a:bodyPr>
          <a:lstStyle/>
          <a:p>
            <a:pPr>
              <a:defRPr/>
            </a:pPr>
            <a:r>
              <a:rPr lang="en-US" sz="3200">
                <a:solidFill>
                  <a:srgbClr val="FF0000"/>
                </a:solidFill>
                <a:effectLst>
                  <a:outerShdw blurRad="38100" dist="38100" dir="2700000" algn="tl">
                    <a:srgbClr val="C0C0C0"/>
                  </a:outerShdw>
                </a:effectLst>
                <a:latin typeface="Tahoma" pitchFamily="34" charset="0"/>
              </a:rPr>
              <a:t>?</a:t>
            </a:r>
          </a:p>
        </p:txBody>
      </p:sp>
      <p:sp>
        <p:nvSpPr>
          <p:cNvPr id="662563" name="Text Box 2083"/>
          <p:cNvSpPr txBox="1">
            <a:spLocks noChangeArrowheads="1"/>
          </p:cNvSpPr>
          <p:nvPr/>
        </p:nvSpPr>
        <p:spPr bwMode="auto">
          <a:xfrm>
            <a:off x="4495800" y="3733800"/>
            <a:ext cx="414338" cy="579438"/>
          </a:xfrm>
          <a:prstGeom prst="rect">
            <a:avLst/>
          </a:prstGeom>
          <a:noFill/>
          <a:ln w="9525">
            <a:noFill/>
            <a:miter lim="800000"/>
            <a:headEnd/>
            <a:tailEnd/>
          </a:ln>
          <a:effectLst/>
        </p:spPr>
        <p:txBody>
          <a:bodyPr wrap="none">
            <a:spAutoFit/>
          </a:bodyPr>
          <a:lstStyle/>
          <a:p>
            <a:pPr>
              <a:defRPr/>
            </a:pPr>
            <a:r>
              <a:rPr lang="en-US" sz="3200">
                <a:solidFill>
                  <a:srgbClr val="008000"/>
                </a:solidFill>
                <a:effectLst>
                  <a:outerShdw blurRad="38100" dist="38100" dir="2700000" algn="tl">
                    <a:srgbClr val="C0C0C0"/>
                  </a:outerShdw>
                </a:effectLst>
                <a:latin typeface="Tahoma" pitchFamily="34" charset="0"/>
              </a:rPr>
              <a:t>?</a:t>
            </a:r>
          </a:p>
        </p:txBody>
      </p:sp>
      <p:grpSp>
        <p:nvGrpSpPr>
          <p:cNvPr id="11" name="Group 2084"/>
          <p:cNvGrpSpPr>
            <a:grpSpLocks/>
          </p:cNvGrpSpPr>
          <p:nvPr/>
        </p:nvGrpSpPr>
        <p:grpSpPr bwMode="auto">
          <a:xfrm>
            <a:off x="2057400" y="2938463"/>
            <a:ext cx="762000" cy="519112"/>
            <a:chOff x="1104" y="1872"/>
            <a:chExt cx="480" cy="327"/>
          </a:xfrm>
        </p:grpSpPr>
        <p:sp>
          <p:nvSpPr>
            <p:cNvPr id="3094" name="Rectangle 2085"/>
            <p:cNvSpPr>
              <a:spLocks noChangeArrowheads="1"/>
            </p:cNvSpPr>
            <p:nvPr/>
          </p:nvSpPr>
          <p:spPr bwMode="auto">
            <a:xfrm>
              <a:off x="1104" y="1872"/>
              <a:ext cx="480" cy="288"/>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095" name="Text Box 2086"/>
            <p:cNvSpPr txBox="1">
              <a:spLocks noChangeArrowheads="1"/>
            </p:cNvSpPr>
            <p:nvPr/>
          </p:nvSpPr>
          <p:spPr bwMode="auto">
            <a:xfrm>
              <a:off x="1200" y="1872"/>
              <a:ext cx="243" cy="327"/>
            </a:xfrm>
            <a:prstGeom prst="rect">
              <a:avLst/>
            </a:prstGeom>
            <a:noFill/>
            <a:ln w="9525">
              <a:noFill/>
              <a:miter lim="800000"/>
              <a:headEnd/>
              <a:tailEnd/>
            </a:ln>
          </p:spPr>
          <p:txBody>
            <a:bodyPr wrap="none">
              <a:spAutoFit/>
            </a:bodyPr>
            <a:lstStyle/>
            <a:p>
              <a:r>
                <a:rPr lang="en-US" sz="2800">
                  <a:solidFill>
                    <a:srgbClr val="CC6600"/>
                  </a:solidFill>
                  <a:latin typeface="Tahoma" pitchFamily="34" charset="0"/>
                </a:rPr>
                <a:t>?</a:t>
              </a:r>
            </a:p>
          </p:txBody>
        </p:sp>
      </p:grpSp>
      <p:grpSp>
        <p:nvGrpSpPr>
          <p:cNvPr id="12" name="Group 2087"/>
          <p:cNvGrpSpPr>
            <a:grpSpLocks/>
          </p:cNvGrpSpPr>
          <p:nvPr/>
        </p:nvGrpSpPr>
        <p:grpSpPr bwMode="auto">
          <a:xfrm>
            <a:off x="2076450" y="2887663"/>
            <a:ext cx="4476750" cy="3665537"/>
            <a:chOff x="1308" y="1819"/>
            <a:chExt cx="2820" cy="2309"/>
          </a:xfrm>
        </p:grpSpPr>
        <p:grpSp>
          <p:nvGrpSpPr>
            <p:cNvPr id="13" name="Group 2088"/>
            <p:cNvGrpSpPr>
              <a:grpSpLocks/>
            </p:cNvGrpSpPr>
            <p:nvPr/>
          </p:nvGrpSpPr>
          <p:grpSpPr bwMode="auto">
            <a:xfrm>
              <a:off x="3120" y="3696"/>
              <a:ext cx="432" cy="240"/>
              <a:chOff x="1632" y="1248"/>
              <a:chExt cx="2682" cy="2286"/>
            </a:xfrm>
          </p:grpSpPr>
          <p:sp>
            <p:nvSpPr>
              <p:cNvPr id="3091" name="Gear"/>
              <p:cNvSpPr>
                <a:spLocks noEditPoints="1" noChangeArrowheads="1"/>
              </p:cNvSpPr>
              <p:nvPr/>
            </p:nvSpPr>
            <p:spPr bwMode="auto">
              <a:xfrm>
                <a:off x="3119" y="1248"/>
                <a:ext cx="1195" cy="1048"/>
              </a:xfrm>
              <a:custGeom>
                <a:avLst/>
                <a:gdLst>
                  <a:gd name="T0" fmla="*/ 598 w 21600"/>
                  <a:gd name="T1" fmla="*/ 0 h 21600"/>
                  <a:gd name="T2" fmla="*/ 1195 w 21600"/>
                  <a:gd name="T3" fmla="*/ 524 h 21600"/>
                  <a:gd name="T4" fmla="*/ 598 w 21600"/>
                  <a:gd name="T5" fmla="*/ 1048 h 21600"/>
                  <a:gd name="T6" fmla="*/ 0 w 21600"/>
                  <a:gd name="T7" fmla="*/ 524 h 21600"/>
                  <a:gd name="T8" fmla="*/ 0 60000 65536"/>
                  <a:gd name="T9" fmla="*/ 0 60000 65536"/>
                  <a:gd name="T10" fmla="*/ 0 60000 65536"/>
                  <a:gd name="T11" fmla="*/ 0 60000 65536"/>
                  <a:gd name="T12" fmla="*/ 4374 w 21600"/>
                  <a:gd name="T13" fmla="*/ 3957 h 21600"/>
                  <a:gd name="T14" fmla="*/ 17840 w 21600"/>
                  <a:gd name="T15" fmla="*/ 17643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5F5F5F"/>
              </a:solidFill>
              <a:ln w="9525">
                <a:miter lim="800000"/>
                <a:headEnd/>
                <a:tailEnd/>
              </a:ln>
              <a:scene3d>
                <a:camera prst="legacyPerspectiveFront">
                  <a:rot lat="20099998" lon="1500000" rev="0"/>
                </a:camera>
                <a:lightRig rig="legacyFlat4" dir="b"/>
              </a:scene3d>
              <a:sp3d extrusionH="430200" prstMaterial="legacyMatte">
                <a:bevelT w="13500" h="13500" prst="angle"/>
                <a:bevelB w="13500" h="13500" prst="angle"/>
                <a:extrusionClr>
                  <a:srgbClr val="5F5F5F"/>
                </a:extrusionClr>
              </a:sp3d>
            </p:spPr>
            <p:txBody>
              <a:bodyPr>
                <a:flatTx/>
              </a:bodyPr>
              <a:lstStyle/>
              <a:p>
                <a:endParaRPr lang="en-US"/>
              </a:p>
            </p:txBody>
          </p:sp>
          <p:sp>
            <p:nvSpPr>
              <p:cNvPr id="3092" name="AutoShape 2090"/>
              <p:cNvSpPr>
                <a:spLocks noEditPoints="1" noChangeArrowheads="1"/>
              </p:cNvSpPr>
              <p:nvPr/>
            </p:nvSpPr>
            <p:spPr bwMode="auto">
              <a:xfrm>
                <a:off x="1632" y="1680"/>
                <a:ext cx="1429" cy="1253"/>
              </a:xfrm>
              <a:custGeom>
                <a:avLst/>
                <a:gdLst>
                  <a:gd name="T0" fmla="*/ 715 w 21600"/>
                  <a:gd name="T1" fmla="*/ 0 h 21600"/>
                  <a:gd name="T2" fmla="*/ 1429 w 21600"/>
                  <a:gd name="T3" fmla="*/ 627 h 21600"/>
                  <a:gd name="T4" fmla="*/ 715 w 21600"/>
                  <a:gd name="T5" fmla="*/ 1253 h 21600"/>
                  <a:gd name="T6" fmla="*/ 0 w 21600"/>
                  <a:gd name="T7" fmla="*/ 627 h 21600"/>
                  <a:gd name="T8" fmla="*/ 0 60000 65536"/>
                  <a:gd name="T9" fmla="*/ 0 60000 65536"/>
                  <a:gd name="T10" fmla="*/ 0 60000 65536"/>
                  <a:gd name="T11" fmla="*/ 0 60000 65536"/>
                  <a:gd name="T12" fmla="*/ 4368 w 21600"/>
                  <a:gd name="T13" fmla="*/ 3965 h 21600"/>
                  <a:gd name="T14" fmla="*/ 17836 w 21600"/>
                  <a:gd name="T15" fmla="*/ 17635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chemeClr val="hlink"/>
              </a:solidFill>
              <a:ln w="9525">
                <a:miter lim="800000"/>
                <a:headEnd/>
                <a:tailEnd/>
              </a:ln>
              <a:scene3d>
                <a:camera prst="legacyPerspectiveFront">
                  <a:rot lat="20099998" lon="1500000" rev="0"/>
                </a:camera>
                <a:lightRig rig="legacyFlat4" dir="b"/>
              </a:scene3d>
              <a:sp3d extrusionH="430200" prstMaterial="legacyMatte">
                <a:bevelT w="13500" h="13500" prst="angle"/>
                <a:bevelB w="13500" h="13500" prst="angle"/>
                <a:extrusionClr>
                  <a:schemeClr val="hlink"/>
                </a:extrusionClr>
              </a:sp3d>
            </p:spPr>
            <p:txBody>
              <a:bodyPr>
                <a:flatTx/>
              </a:bodyPr>
              <a:lstStyle/>
              <a:p>
                <a:endParaRPr lang="en-US"/>
              </a:p>
            </p:txBody>
          </p:sp>
          <p:sp>
            <p:nvSpPr>
              <p:cNvPr id="3093" name="AutoShape 2091"/>
              <p:cNvSpPr>
                <a:spLocks noEditPoints="1" noChangeArrowheads="1"/>
              </p:cNvSpPr>
              <p:nvPr/>
            </p:nvSpPr>
            <p:spPr bwMode="auto">
              <a:xfrm>
                <a:off x="2559" y="2142"/>
                <a:ext cx="1588" cy="1392"/>
              </a:xfrm>
              <a:custGeom>
                <a:avLst/>
                <a:gdLst>
                  <a:gd name="T0" fmla="*/ 794 w 21600"/>
                  <a:gd name="T1" fmla="*/ 0 h 21600"/>
                  <a:gd name="T2" fmla="*/ 1588 w 21600"/>
                  <a:gd name="T3" fmla="*/ 696 h 21600"/>
                  <a:gd name="T4" fmla="*/ 794 w 21600"/>
                  <a:gd name="T5" fmla="*/ 1392 h 21600"/>
                  <a:gd name="T6" fmla="*/ 0 w 21600"/>
                  <a:gd name="T7" fmla="*/ 696 h 21600"/>
                  <a:gd name="T8" fmla="*/ 0 60000 65536"/>
                  <a:gd name="T9" fmla="*/ 0 60000 65536"/>
                  <a:gd name="T10" fmla="*/ 0 60000 65536"/>
                  <a:gd name="T11" fmla="*/ 0 60000 65536"/>
                  <a:gd name="T12" fmla="*/ 4380 w 21600"/>
                  <a:gd name="T13" fmla="*/ 3957 h 21600"/>
                  <a:gd name="T14" fmla="*/ 17846 w 21600"/>
                  <a:gd name="T15" fmla="*/ 17628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E05B00"/>
              </a:solidFill>
              <a:ln w="9525">
                <a:miter lim="800000"/>
                <a:headEnd/>
                <a:tailEnd/>
              </a:ln>
              <a:scene3d>
                <a:camera prst="legacyPerspectiveFront">
                  <a:rot lat="20099998" lon="1500000" rev="0"/>
                </a:camera>
                <a:lightRig rig="legacyFlat4" dir="b"/>
              </a:scene3d>
              <a:sp3d extrusionH="430200" prstMaterial="legacyMatte">
                <a:bevelT w="13500" h="13500" prst="angle"/>
                <a:bevelB w="13500" h="13500" prst="angle"/>
                <a:extrusionClr>
                  <a:srgbClr val="E05B00"/>
                </a:extrusionClr>
              </a:sp3d>
            </p:spPr>
            <p:txBody>
              <a:bodyPr>
                <a:flatTx/>
              </a:bodyPr>
              <a:lstStyle/>
              <a:p>
                <a:endParaRPr lang="en-US"/>
              </a:p>
            </p:txBody>
          </p:sp>
        </p:grpSp>
        <p:grpSp>
          <p:nvGrpSpPr>
            <p:cNvPr id="14" name="Group 2092"/>
            <p:cNvGrpSpPr>
              <a:grpSpLocks/>
            </p:cNvGrpSpPr>
            <p:nvPr/>
          </p:nvGrpSpPr>
          <p:grpSpPr bwMode="auto">
            <a:xfrm>
              <a:off x="1308" y="1819"/>
              <a:ext cx="2820" cy="2309"/>
              <a:chOff x="1308" y="1819"/>
              <a:chExt cx="2820" cy="2309"/>
            </a:xfrm>
          </p:grpSpPr>
          <p:sp>
            <p:nvSpPr>
              <p:cNvPr id="3088" name="Cloud"/>
              <p:cNvSpPr>
                <a:spLocks noChangeAspect="1" noEditPoints="1" noChangeArrowheads="1"/>
              </p:cNvSpPr>
              <p:nvPr/>
            </p:nvSpPr>
            <p:spPr bwMode="auto">
              <a:xfrm>
                <a:off x="2736" y="3045"/>
                <a:ext cx="1392" cy="1083"/>
              </a:xfrm>
              <a:custGeom>
                <a:avLst/>
                <a:gdLst>
                  <a:gd name="T0" fmla="*/ 4 w 21600"/>
                  <a:gd name="T1" fmla="*/ 542 h 21600"/>
                  <a:gd name="T2" fmla="*/ 696 w 21600"/>
                  <a:gd name="T3" fmla="*/ 1082 h 21600"/>
                  <a:gd name="T4" fmla="*/ 1391 w 21600"/>
                  <a:gd name="T5" fmla="*/ 542 h 21600"/>
                  <a:gd name="T6" fmla="*/ 696 w 21600"/>
                  <a:gd name="T7" fmla="*/ 62 h 21600"/>
                  <a:gd name="T8" fmla="*/ 0 60000 65536"/>
                  <a:gd name="T9" fmla="*/ 0 60000 65536"/>
                  <a:gd name="T10" fmla="*/ 0 60000 65536"/>
                  <a:gd name="T11" fmla="*/ 0 60000 65536"/>
                  <a:gd name="T12" fmla="*/ 2979 w 21600"/>
                  <a:gd name="T13" fmla="*/ 3271 h 21600"/>
                  <a:gd name="T14" fmla="*/ 17084 w 21600"/>
                  <a:gd name="T15" fmla="*/ 17332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1">
                  <a:alpha val="58038"/>
                </a:schemeClr>
              </a:solidFill>
              <a:ln w="9525">
                <a:solidFill>
                  <a:srgbClr val="A44200"/>
                </a:solidFill>
                <a:miter lim="800000"/>
                <a:headEnd/>
                <a:tailEnd/>
              </a:ln>
            </p:spPr>
            <p:txBody>
              <a:bodyPr/>
              <a:lstStyle/>
              <a:p>
                <a:endParaRPr lang="en-US" sz="2400" b="0">
                  <a:solidFill>
                    <a:schemeClr val="tx1"/>
                  </a:solidFill>
                  <a:latin typeface="Tahoma" pitchFamily="34" charset="0"/>
                </a:endParaRPr>
              </a:p>
              <a:p>
                <a:pPr algn="ctr"/>
                <a:r>
                  <a:rPr lang="en-US" sz="2400" b="0">
                    <a:solidFill>
                      <a:schemeClr val="tx1"/>
                    </a:solidFill>
                    <a:latin typeface="Tahoma" pitchFamily="34" charset="0"/>
                  </a:rPr>
                  <a:t>model</a:t>
                </a:r>
              </a:p>
            </p:txBody>
          </p:sp>
          <p:sp>
            <p:nvSpPr>
              <p:cNvPr id="3089" name="Line 2094"/>
              <p:cNvSpPr>
                <a:spLocks noChangeShapeType="1"/>
              </p:cNvSpPr>
              <p:nvPr/>
            </p:nvSpPr>
            <p:spPr bwMode="auto">
              <a:xfrm>
                <a:off x="1308" y="2123"/>
                <a:ext cx="1490" cy="1777"/>
              </a:xfrm>
              <a:prstGeom prst="line">
                <a:avLst/>
              </a:prstGeom>
              <a:noFill/>
              <a:ln w="9525">
                <a:solidFill>
                  <a:srgbClr val="A44200"/>
                </a:solidFill>
                <a:round/>
                <a:headEnd/>
                <a:tailEnd/>
              </a:ln>
            </p:spPr>
            <p:txBody>
              <a:bodyPr wrap="none"/>
              <a:lstStyle/>
              <a:p>
                <a:endParaRPr lang="en-GB"/>
              </a:p>
            </p:txBody>
          </p:sp>
          <p:sp>
            <p:nvSpPr>
              <p:cNvPr id="3090" name="Line 2095"/>
              <p:cNvSpPr>
                <a:spLocks noChangeShapeType="1"/>
              </p:cNvSpPr>
              <p:nvPr/>
            </p:nvSpPr>
            <p:spPr bwMode="auto">
              <a:xfrm>
                <a:off x="1744" y="1819"/>
                <a:ext cx="2148" cy="1242"/>
              </a:xfrm>
              <a:prstGeom prst="line">
                <a:avLst/>
              </a:prstGeom>
              <a:noFill/>
              <a:ln w="9525">
                <a:solidFill>
                  <a:srgbClr val="A44200"/>
                </a:solidFill>
                <a:round/>
                <a:headEnd/>
                <a:tailEnd/>
              </a:ln>
            </p:spPr>
            <p:txBody>
              <a:bodyPr wrap="none"/>
              <a:lstStyle/>
              <a:p>
                <a:endParaRPr lang="en-GB"/>
              </a:p>
            </p:txBody>
          </p:sp>
        </p:grpSp>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rmAutofit/>
          </a:bodyPr>
          <a:lstStyle/>
          <a:p>
            <a:r>
              <a:rPr lang="en-GB" dirty="0" smtClean="0"/>
              <a:t>Logical reasoning </a:t>
            </a:r>
            <a:endParaRPr lang="en-GB" dirty="0"/>
          </a:p>
        </p:txBody>
      </p:sp>
      <p:sp>
        <p:nvSpPr>
          <p:cNvPr id="3" name="Content Placeholder 2"/>
          <p:cNvSpPr>
            <a:spLocks noGrp="1"/>
          </p:cNvSpPr>
          <p:nvPr>
            <p:ph idx="1"/>
          </p:nvPr>
        </p:nvSpPr>
        <p:spPr>
          <a:xfrm>
            <a:off x="457200" y="1428736"/>
            <a:ext cx="8401080" cy="5143536"/>
          </a:xfrm>
        </p:spPr>
        <p:txBody>
          <a:bodyPr>
            <a:normAutofit/>
          </a:bodyPr>
          <a:lstStyle/>
          <a:p>
            <a:r>
              <a:rPr lang="en-GB" b="1" dirty="0" smtClean="0">
                <a:latin typeface="Times New Roman" pitchFamily="18" charset="0"/>
                <a:cs typeface="Times New Roman" pitchFamily="18" charset="0"/>
              </a:rPr>
              <a:t>Logic</a:t>
            </a:r>
            <a:r>
              <a:rPr lang="en-GB" dirty="0" smtClean="0">
                <a:latin typeface="Times New Roman" pitchFamily="18" charset="0"/>
                <a:cs typeface="Times New Roman" pitchFamily="18" charset="0"/>
              </a:rPr>
              <a:t> is a language for reasoning. It is a collection of rules called Logic arguments, we use when doing logical reasoning.</a:t>
            </a:r>
          </a:p>
          <a:p>
            <a:r>
              <a:rPr lang="en-GB" b="1" dirty="0" smtClean="0">
                <a:latin typeface="Times New Roman" pitchFamily="18" charset="0"/>
                <a:cs typeface="Times New Roman" pitchFamily="18" charset="0"/>
              </a:rPr>
              <a:t>Logic reasoning </a:t>
            </a:r>
            <a:r>
              <a:rPr lang="en-GB" dirty="0" smtClean="0">
                <a:latin typeface="Times New Roman" pitchFamily="18" charset="0"/>
                <a:cs typeface="Times New Roman" pitchFamily="18" charset="0"/>
              </a:rPr>
              <a:t>is the process of drawing conclusions from premises using rules of inference.</a:t>
            </a:r>
          </a:p>
          <a:p>
            <a:r>
              <a:rPr lang="en-GB" dirty="0" smtClean="0">
                <a:latin typeface="Times New Roman" pitchFamily="18" charset="0"/>
                <a:cs typeface="Times New Roman" pitchFamily="18" charset="0"/>
              </a:rPr>
              <a:t>The study of logic is divided into formal and informal logic. The </a:t>
            </a:r>
            <a:r>
              <a:rPr lang="en-GB" dirty="0" smtClean="0">
                <a:solidFill>
                  <a:srgbClr val="FF0000"/>
                </a:solidFill>
                <a:latin typeface="Times New Roman" pitchFamily="18" charset="0"/>
                <a:cs typeface="Times New Roman" pitchFamily="18" charset="0"/>
              </a:rPr>
              <a:t>formal logic </a:t>
            </a:r>
            <a:r>
              <a:rPr lang="en-GB" dirty="0" smtClean="0">
                <a:latin typeface="Times New Roman" pitchFamily="18" charset="0"/>
                <a:cs typeface="Times New Roman" pitchFamily="18" charset="0"/>
              </a:rPr>
              <a:t>is sometimes called </a:t>
            </a:r>
            <a:r>
              <a:rPr lang="en-GB" dirty="0">
                <a:solidFill>
                  <a:srgbClr val="FF0000"/>
                </a:solidFill>
                <a:latin typeface="Times New Roman" pitchFamily="18" charset="0"/>
                <a:cs typeface="Times New Roman" pitchFamily="18" charset="0"/>
              </a:rPr>
              <a:t>symbolic logic</a:t>
            </a:r>
            <a:r>
              <a:rPr lang="en-GB" b="1" dirty="0" smtClean="0">
                <a:latin typeface="Times New Roman" pitchFamily="18" charset="0"/>
                <a:cs typeface="Times New Roman" pitchFamily="18" charset="0"/>
              </a:rPr>
              <a:t>.</a:t>
            </a:r>
            <a:endParaRPr lang="en-GB" b="1" dirty="0">
              <a:latin typeface="Times New Roman" pitchFamily="18" charset="0"/>
              <a:cs typeface="Times New Roman"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noFill/>
        </p:spPr>
        <p:txBody>
          <a:bodyPr vert="horz" lIns="91440" tIns="45720" rIns="91440" bIns="45720" rtlCol="0" anchor="ctr">
            <a:normAutofit/>
          </a:bodyPr>
          <a:lstStyle/>
          <a:p>
            <a:r>
              <a:rPr lang="en-US" sz="3600" smtClean="0">
                <a:latin typeface="Times New Roman" pitchFamily="18" charset="0"/>
                <a:cs typeface="Times New Roman" pitchFamily="18" charset="0"/>
              </a:rPr>
              <a:t>Types of Uncertainty</a:t>
            </a:r>
          </a:p>
        </p:txBody>
      </p:sp>
      <p:sp>
        <p:nvSpPr>
          <p:cNvPr id="4099" name="Rectangle 5"/>
          <p:cNvSpPr>
            <a:spLocks noGrp="1" noChangeArrowheads="1"/>
          </p:cNvSpPr>
          <p:nvPr>
            <p:ph type="body" idx="1"/>
          </p:nvPr>
        </p:nvSpPr>
        <p:spPr>
          <a:xfrm>
            <a:off x="457200" y="1857364"/>
            <a:ext cx="8229600" cy="4268799"/>
          </a:xfrm>
        </p:spPr>
        <p:txBody>
          <a:bodyPr>
            <a:normAutofit/>
          </a:bodyPr>
          <a:lstStyle/>
          <a:p>
            <a:pPr marL="0" indent="0"/>
            <a:r>
              <a:rPr lang="en-US" sz="2800" dirty="0" smtClean="0">
                <a:latin typeface="Times New Roman" pitchFamily="18" charset="0"/>
                <a:cs typeface="Times New Roman" pitchFamily="18" charset="0"/>
              </a:rPr>
              <a:t> Uncertainty in prior knowledge</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E.g., some causes of a disease are unknown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and are not represented in the background</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knowledge of a medical-assistant agent</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noFill/>
        </p:spPr>
        <p:txBody>
          <a:bodyPr vert="horz" lIns="91440" tIns="45720" rIns="91440" bIns="45720" rtlCol="0" anchor="ctr">
            <a:normAutofit/>
          </a:bodyPr>
          <a:lstStyle/>
          <a:p>
            <a:r>
              <a:rPr lang="en-US" sz="3600" smtClean="0">
                <a:latin typeface="Times New Roman" pitchFamily="18" charset="0"/>
                <a:cs typeface="Times New Roman" pitchFamily="18" charset="0"/>
              </a:rPr>
              <a:t>Types of Uncertainty</a:t>
            </a:r>
          </a:p>
        </p:txBody>
      </p:sp>
      <p:sp>
        <p:nvSpPr>
          <p:cNvPr id="5123" name="Rectangle 1027"/>
          <p:cNvSpPr>
            <a:spLocks noGrp="1" noChangeArrowheads="1"/>
          </p:cNvSpPr>
          <p:nvPr>
            <p:ph type="body" idx="1"/>
          </p:nvPr>
        </p:nvSpPr>
        <p:spPr/>
        <p:txBody>
          <a:bodyPr>
            <a:normAutofit fontScale="70000" lnSpcReduction="20000"/>
          </a:bodyPr>
          <a:lstStyle/>
          <a:p>
            <a:pPr marL="0" indent="0"/>
            <a:r>
              <a:rPr lang="en-US"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Uncertainty in actions</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E.g., to deliver this lecture:</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I must be able to come to school</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the heating system must be working</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my computer must be working</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the LCD projector must be working</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I must not have become paralytic or blind</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As we will discuss with planning, actions are</a:t>
            </a:r>
          </a:p>
          <a:p>
            <a:pPr marL="0" indent="0">
              <a:buNone/>
            </a:pPr>
            <a:r>
              <a:rPr lang="en-US" sz="3600" dirty="0" smtClean="0">
                <a:latin typeface="Times New Roman" pitchFamily="18" charset="0"/>
                <a:cs typeface="Times New Roman" pitchFamily="18" charset="0"/>
              </a:rPr>
              <a:t>	represented with relatively short lists of preconditions, 	while these lists are in fact arbitrary long. It is not 	efficient (or even possible) to list all the possibilities. </a:t>
            </a:r>
            <a:br>
              <a:rPr lang="en-US" sz="3600" dirty="0" smtClean="0">
                <a:latin typeface="Times New Roman" pitchFamily="18" charset="0"/>
                <a:cs typeface="Times New Roman" pitchFamily="18" charset="0"/>
              </a:rPr>
            </a:br>
            <a:endParaRPr lang="en-US" sz="3600" dirty="0" smtClean="0">
              <a:latin typeface="Times New Roman" pitchFamily="18" charset="0"/>
              <a:cs typeface="Times New Roman" pitchFamily="18" charset="0"/>
            </a:endParaRPr>
          </a:p>
          <a:p>
            <a:pPr marL="0" indent="0">
              <a:buFontTx/>
              <a:buNone/>
            </a:pPr>
            <a:endParaRPr lang="en-US"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1026"/>
          <p:cNvSpPr>
            <a:spLocks noGrp="1" noChangeArrowheads="1"/>
          </p:cNvSpPr>
          <p:nvPr>
            <p:ph type="title"/>
          </p:nvPr>
        </p:nvSpPr>
        <p:spPr>
          <a:xfrm>
            <a:off x="457200" y="274638"/>
            <a:ext cx="8229600" cy="868346"/>
          </a:xfrm>
          <a:noFill/>
        </p:spPr>
        <p:txBody>
          <a:bodyPr vert="horz" lIns="91440" tIns="45720" rIns="91440" bIns="45720" rtlCol="0" anchor="ctr">
            <a:normAutofit/>
          </a:bodyPr>
          <a:lstStyle/>
          <a:p>
            <a:r>
              <a:rPr lang="en-US" sz="3600" dirty="0" smtClean="0">
                <a:latin typeface="Times New Roman" pitchFamily="18" charset="0"/>
                <a:cs typeface="Times New Roman" pitchFamily="18" charset="0"/>
              </a:rPr>
              <a:t>Types of Uncertainty</a:t>
            </a:r>
          </a:p>
        </p:txBody>
      </p:sp>
      <p:sp>
        <p:nvSpPr>
          <p:cNvPr id="6147" name="Rectangle 1027"/>
          <p:cNvSpPr>
            <a:spLocks noGrp="1" noChangeArrowheads="1"/>
          </p:cNvSpPr>
          <p:nvPr>
            <p:ph type="body" idx="1"/>
          </p:nvPr>
        </p:nvSpPr>
        <p:spPr>
          <a:xfrm>
            <a:off x="457200" y="1357298"/>
            <a:ext cx="8229600" cy="4768865"/>
          </a:xfrm>
        </p:spPr>
        <p:txBody>
          <a:bodyPr>
            <a:normAutofit/>
          </a:bodyPr>
          <a:lstStyle/>
          <a:p>
            <a:pPr marL="0" indent="0"/>
            <a:r>
              <a:rPr lang="en-US" sz="2400" dirty="0" smtClean="0">
                <a:latin typeface="Times New Roman" pitchFamily="18" charset="0"/>
                <a:cs typeface="Times New Roman" pitchFamily="18" charset="0"/>
              </a:rPr>
              <a:t> Uncertainty in perception</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E.g., sensors do not return exact or complete information 	about the world; a robot never knows exactly its position.</a:t>
            </a:r>
          </a:p>
          <a:p>
            <a:pPr marL="0" indent="0">
              <a:buFontTx/>
              <a:buNone/>
            </a:pPr>
            <a:endParaRPr lang="en-US" sz="2400" dirty="0" smtClean="0">
              <a:latin typeface="Times New Roman" pitchFamily="18" charset="0"/>
              <a:cs typeface="Times New Roman" pitchFamily="18" charset="0"/>
            </a:endParaRPr>
          </a:p>
        </p:txBody>
      </p:sp>
      <p:pic>
        <p:nvPicPr>
          <p:cNvPr id="671749" name="Picture 1029"/>
          <p:cNvPicPr>
            <a:picLocks noChangeAspect="1" noChangeArrowheads="1"/>
          </p:cNvPicPr>
          <p:nvPr/>
        </p:nvPicPr>
        <p:blipFill>
          <a:blip r:embed="rId3"/>
          <a:srcRect/>
          <a:stretch>
            <a:fillRect/>
          </a:stretch>
        </p:blipFill>
        <p:spPr bwMode="auto">
          <a:xfrm>
            <a:off x="1295400" y="3352800"/>
            <a:ext cx="6892925" cy="2466975"/>
          </a:xfrm>
          <a:prstGeom prst="rect">
            <a:avLst/>
          </a:prstGeom>
          <a:solidFill>
            <a:schemeClr val="folHlink"/>
          </a:solidFill>
          <a:ln w="28575">
            <a:solidFill>
              <a:schemeClr val="tx1"/>
            </a:solidFill>
            <a:miter lim="800000"/>
            <a:headEnd/>
            <a:tailEnd/>
          </a:ln>
          <a:effectLst>
            <a:outerShdw dist="107763" dir="2700000" algn="ctr" rotWithShape="0">
              <a:schemeClr val="bg2">
                <a:alpha val="50000"/>
              </a:schemeClr>
            </a:outerShdw>
          </a:effectLst>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p:spPr>
        <p:txBody>
          <a:bodyPr vert="horz" lIns="91440" tIns="45720" rIns="91440" bIns="45720" rtlCol="0" anchor="ctr">
            <a:normAutofit/>
          </a:bodyPr>
          <a:lstStyle/>
          <a:p>
            <a:r>
              <a:rPr lang="en-US" sz="3600" smtClean="0">
                <a:latin typeface="Times New Roman" pitchFamily="18" charset="0"/>
                <a:cs typeface="Times New Roman" pitchFamily="18" charset="0"/>
              </a:rPr>
              <a:t>Sources of uncertainty</a:t>
            </a:r>
          </a:p>
        </p:txBody>
      </p:sp>
      <p:sp>
        <p:nvSpPr>
          <p:cNvPr id="7171" name="Rectangle 3"/>
          <p:cNvSpPr>
            <a:spLocks noGrp="1" noChangeArrowheads="1"/>
          </p:cNvSpPr>
          <p:nvPr>
            <p:ph type="body" idx="1"/>
          </p:nvPr>
        </p:nvSpPr>
        <p:spPr/>
        <p:txBody>
          <a:bodyPr/>
          <a:lstStyle/>
          <a:p>
            <a:pPr marL="0" indent="0"/>
            <a:r>
              <a:rPr lang="en-US" dirty="0" smtClean="0"/>
              <a:t> </a:t>
            </a:r>
            <a:r>
              <a:rPr lang="en-US" sz="2800" b="1" dirty="0" smtClean="0">
                <a:latin typeface="Times New Roman" pitchFamily="18" charset="0"/>
                <a:cs typeface="Times New Roman" pitchFamily="18" charset="0"/>
              </a:rPr>
              <a:t>Laziness (efficiency)</a:t>
            </a:r>
          </a:p>
          <a:p>
            <a:pPr marL="0" indent="0"/>
            <a:r>
              <a:rPr lang="en-US" sz="2800" b="1" dirty="0" smtClean="0">
                <a:latin typeface="Times New Roman" pitchFamily="18" charset="0"/>
                <a:cs typeface="Times New Roman" pitchFamily="18" charset="0"/>
              </a:rPr>
              <a:t> Ignorance</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	What we call </a:t>
            </a:r>
            <a:r>
              <a:rPr lang="en-US" sz="2800" i="1" dirty="0" smtClean="0">
                <a:solidFill>
                  <a:srgbClr val="0000FF"/>
                </a:solidFill>
                <a:latin typeface="Times New Roman" pitchFamily="18" charset="0"/>
                <a:cs typeface="Times New Roman" pitchFamily="18" charset="0"/>
              </a:rPr>
              <a:t>uncertainty</a:t>
            </a:r>
            <a:r>
              <a:rPr lang="en-US" sz="2800" dirty="0" smtClean="0">
                <a:latin typeface="Times New Roman" pitchFamily="18" charset="0"/>
                <a:cs typeface="Times New Roman" pitchFamily="18" charset="0"/>
              </a:rPr>
              <a:t> is a summary of all that 	is not explicitly taken into account in the agent’s 	knowledge base (KB).</a:t>
            </a:r>
          </a:p>
          <a:p>
            <a:pPr marL="0" indent="0"/>
            <a:endParaRPr lang="en-US" dirty="0" smtClean="0"/>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rmAutofit/>
          </a:bodyPr>
          <a:lstStyle/>
          <a:p>
            <a:r>
              <a:rPr lang="en-GB" sz="3600" dirty="0" smtClean="0">
                <a:latin typeface="Times New Roman" pitchFamily="18" charset="0"/>
                <a:cs typeface="Times New Roman" pitchFamily="18" charset="0"/>
              </a:rPr>
              <a:t>Sources of uncertainty </a:t>
            </a:r>
            <a:endParaRPr lang="en-GB" sz="3600" dirty="0">
              <a:latin typeface="Times New Roman" pitchFamily="18" charset="0"/>
              <a:cs typeface="Times New Roman" pitchFamily="18" charset="0"/>
            </a:endParaRPr>
          </a:p>
        </p:txBody>
      </p:sp>
      <p:sp>
        <p:nvSpPr>
          <p:cNvPr id="5" name="Content Placeholder 4"/>
          <p:cNvSpPr>
            <a:spLocks noGrp="1"/>
          </p:cNvSpPr>
          <p:nvPr>
            <p:ph idx="1"/>
          </p:nvPr>
        </p:nvSpPr>
        <p:spPr/>
        <p:txBody>
          <a:bodyPr>
            <a:noAutofit/>
          </a:bodyPr>
          <a:lstStyle/>
          <a:p>
            <a:r>
              <a:rPr lang="en-GB" sz="2400" b="1" dirty="0" smtClean="0">
                <a:latin typeface="Times New Roman" pitchFamily="18" charset="0"/>
                <a:cs typeface="Times New Roman" pitchFamily="18" charset="0"/>
              </a:rPr>
              <a:t>Domain </a:t>
            </a:r>
            <a:r>
              <a:rPr lang="en-GB" sz="2400" b="1" dirty="0">
                <a:latin typeface="Times New Roman" pitchFamily="18" charset="0"/>
                <a:cs typeface="Times New Roman" pitchFamily="18" charset="0"/>
              </a:rPr>
              <a:t>knowledge </a:t>
            </a:r>
            <a:r>
              <a:rPr lang="en-GB" sz="2400" b="1" dirty="0" smtClean="0">
                <a:latin typeface="Times New Roman" pitchFamily="18" charset="0"/>
                <a:cs typeface="Times New Roman" pitchFamily="18" charset="0"/>
              </a:rPr>
              <a:t>used is </a:t>
            </a:r>
            <a:r>
              <a:rPr lang="en-GB" sz="2400" b="1" dirty="0">
                <a:latin typeface="Times New Roman" pitchFamily="18" charset="0"/>
                <a:cs typeface="Times New Roman" pitchFamily="18" charset="0"/>
              </a:rPr>
              <a:t>not always reliable</a:t>
            </a:r>
            <a:r>
              <a:rPr lang="en-GB" sz="2000" dirty="0" smtClean="0">
                <a:latin typeface="Times New Roman" pitchFamily="18" charset="0"/>
                <a:cs typeface="Times New Roman" pitchFamily="18" charset="0"/>
              </a:rPr>
              <a:t>.</a:t>
            </a:r>
          </a:p>
          <a:p>
            <a:pPr lvl="1"/>
            <a:r>
              <a:rPr lang="en-GB" sz="2000" dirty="0" smtClean="0">
                <a:latin typeface="Times New Roman" pitchFamily="18" charset="0"/>
                <a:cs typeface="Times New Roman" pitchFamily="18" charset="0"/>
              </a:rPr>
              <a:t> </a:t>
            </a:r>
            <a:r>
              <a:rPr lang="en-GB" sz="2000" dirty="0">
                <a:latin typeface="Times New Roman" pitchFamily="18" charset="0"/>
                <a:cs typeface="Times New Roman" pitchFamily="18" charset="0"/>
              </a:rPr>
              <a:t>Expert systems typically use shallow reasoning </a:t>
            </a:r>
            <a:r>
              <a:rPr lang="en-GB" sz="2000" dirty="0" smtClean="0">
                <a:latin typeface="Times New Roman" pitchFamily="18" charset="0"/>
                <a:cs typeface="Times New Roman" pitchFamily="18" charset="0"/>
              </a:rPr>
              <a:t>using thumb </a:t>
            </a:r>
            <a:r>
              <a:rPr lang="en-GB" sz="2000" dirty="0">
                <a:latin typeface="Times New Roman" pitchFamily="18" charset="0"/>
                <a:cs typeface="Times New Roman" pitchFamily="18" charset="0"/>
              </a:rPr>
              <a:t>rules or heuristics provided by the expert</a:t>
            </a:r>
            <a:r>
              <a:rPr lang="en-GB" sz="2000" dirty="0" smtClean="0">
                <a:latin typeface="Times New Roman" pitchFamily="18" charset="0"/>
                <a:cs typeface="Times New Roman" pitchFamily="18" charset="0"/>
              </a:rPr>
              <a:t>.</a:t>
            </a:r>
          </a:p>
          <a:p>
            <a:pPr lvl="1"/>
            <a:r>
              <a:rPr lang="en-GB" sz="2000" dirty="0">
                <a:latin typeface="Times New Roman" pitchFamily="18" charset="0"/>
                <a:cs typeface="Times New Roman" pitchFamily="18" charset="0"/>
              </a:rPr>
              <a:t>These rules are not </a:t>
            </a:r>
            <a:r>
              <a:rPr lang="en-GB" sz="2000" dirty="0" smtClean="0">
                <a:latin typeface="Times New Roman" pitchFamily="18" charset="0"/>
                <a:cs typeface="Times New Roman" pitchFamily="18" charset="0"/>
              </a:rPr>
              <a:t>guaranteed </a:t>
            </a:r>
            <a:r>
              <a:rPr lang="en-GB" sz="2000" dirty="0">
                <a:latin typeface="Times New Roman" pitchFamily="18" charset="0"/>
                <a:cs typeface="Times New Roman" pitchFamily="18" charset="0"/>
              </a:rPr>
              <a:t>to be correct always. </a:t>
            </a:r>
            <a:endParaRPr lang="en-GB" sz="2000" dirty="0" smtClean="0">
              <a:latin typeface="Times New Roman" pitchFamily="18" charset="0"/>
              <a:cs typeface="Times New Roman" pitchFamily="18" charset="0"/>
            </a:endParaRPr>
          </a:p>
          <a:p>
            <a:pPr lvl="2"/>
            <a:r>
              <a:rPr lang="en-GB" sz="2000" dirty="0" smtClean="0">
                <a:latin typeface="Times New Roman" pitchFamily="18" charset="0"/>
                <a:cs typeface="Times New Roman" pitchFamily="18" charset="0"/>
              </a:rPr>
              <a:t>Heuristic – “it </a:t>
            </a:r>
            <a:r>
              <a:rPr lang="en-GB" sz="2000" dirty="0">
                <a:latin typeface="Times New Roman" pitchFamily="18" charset="0"/>
                <a:cs typeface="Times New Roman" pitchFamily="18" charset="0"/>
              </a:rPr>
              <a:t>works most of </a:t>
            </a:r>
            <a:r>
              <a:rPr lang="en-GB" sz="2000" dirty="0" smtClean="0">
                <a:latin typeface="Times New Roman" pitchFamily="18" charset="0"/>
                <a:cs typeface="Times New Roman" pitchFamily="18" charset="0"/>
              </a:rPr>
              <a:t>the time</a:t>
            </a:r>
            <a:r>
              <a:rPr lang="en-GB" sz="2000" dirty="0">
                <a:latin typeface="Times New Roman" pitchFamily="18" charset="0"/>
                <a:cs typeface="Times New Roman" pitchFamily="18" charset="0"/>
              </a:rPr>
              <a:t>". </a:t>
            </a:r>
            <a:endParaRPr lang="en-GB" sz="2000" dirty="0" smtClean="0">
              <a:latin typeface="Times New Roman" pitchFamily="18" charset="0"/>
              <a:cs typeface="Times New Roman" pitchFamily="18" charset="0"/>
            </a:endParaRPr>
          </a:p>
          <a:p>
            <a:pPr lvl="2"/>
            <a:r>
              <a:rPr lang="en-GB" sz="2000" dirty="0" smtClean="0">
                <a:latin typeface="Times New Roman" pitchFamily="18" charset="0"/>
                <a:cs typeface="Times New Roman" pitchFamily="18" charset="0"/>
              </a:rPr>
              <a:t>Heuristic knowledge will hold in most of the cases (say, 90% of the cases).</a:t>
            </a:r>
          </a:p>
          <a:p>
            <a:pPr lvl="2"/>
            <a:r>
              <a:rPr lang="en-GB" sz="2000" dirty="0" smtClean="0">
                <a:latin typeface="Times New Roman" pitchFamily="18" charset="0"/>
                <a:cs typeface="Times New Roman" pitchFamily="18" charset="0"/>
              </a:rPr>
              <a:t>Weak implications of rules</a:t>
            </a:r>
          </a:p>
          <a:p>
            <a:pPr lvl="1"/>
            <a:r>
              <a:rPr lang="en-GB" sz="2000" dirty="0" smtClean="0">
                <a:latin typeface="Times New Roman" pitchFamily="18" charset="0"/>
                <a:cs typeface="Times New Roman" pitchFamily="18" charset="0"/>
              </a:rPr>
              <a:t>The </a:t>
            </a:r>
            <a:r>
              <a:rPr lang="en-GB" sz="2000" dirty="0">
                <a:latin typeface="Times New Roman" pitchFamily="18" charset="0"/>
                <a:cs typeface="Times New Roman" pitchFamily="18" charset="0"/>
              </a:rPr>
              <a:t>standard form of an if-then rule, If A,B,C then D, is not </a:t>
            </a:r>
            <a:r>
              <a:rPr lang="en-GB" sz="2000" dirty="0" smtClean="0">
                <a:latin typeface="Times New Roman" pitchFamily="18" charset="0"/>
                <a:cs typeface="Times New Roman" pitchFamily="18" charset="0"/>
              </a:rPr>
              <a:t>usually sufficient </a:t>
            </a:r>
            <a:r>
              <a:rPr lang="en-GB" sz="2000" dirty="0">
                <a:latin typeface="Times New Roman" pitchFamily="18" charset="0"/>
                <a:cs typeface="Times New Roman" pitchFamily="18" charset="0"/>
              </a:rPr>
              <a:t>to represent domain knowledge. </a:t>
            </a:r>
            <a:endParaRPr lang="en-GB" sz="2000" dirty="0" smtClean="0">
              <a:latin typeface="Times New Roman" pitchFamily="18" charset="0"/>
              <a:cs typeface="Times New Roman" pitchFamily="18" charset="0"/>
            </a:endParaRPr>
          </a:p>
          <a:p>
            <a:pPr lvl="2"/>
            <a:r>
              <a:rPr lang="en-GB" sz="2000" dirty="0" smtClean="0">
                <a:latin typeface="Times New Roman" pitchFamily="18" charset="0"/>
                <a:cs typeface="Times New Roman" pitchFamily="18" charset="0"/>
              </a:rPr>
              <a:t>Rules </a:t>
            </a:r>
            <a:r>
              <a:rPr lang="en-GB" sz="2000" dirty="0">
                <a:latin typeface="Times New Roman" pitchFamily="18" charset="0"/>
                <a:cs typeface="Times New Roman" pitchFamily="18" charset="0"/>
              </a:rPr>
              <a:t>will have to take the </a:t>
            </a:r>
            <a:r>
              <a:rPr lang="en-GB" sz="2000" dirty="0" smtClean="0">
                <a:latin typeface="Times New Roman" pitchFamily="18" charset="0"/>
                <a:cs typeface="Times New Roman" pitchFamily="18" charset="0"/>
              </a:rPr>
              <a:t>more general </a:t>
            </a:r>
            <a:r>
              <a:rPr lang="en-GB" sz="2000" dirty="0">
                <a:latin typeface="Times New Roman" pitchFamily="18" charset="0"/>
                <a:cs typeface="Times New Roman" pitchFamily="18" charset="0"/>
              </a:rPr>
              <a:t>form: If A,B, C then D with certainty X where the quantity </a:t>
            </a:r>
            <a:r>
              <a:rPr lang="en-GB" sz="2000" dirty="0" smtClean="0">
                <a:latin typeface="Times New Roman" pitchFamily="18" charset="0"/>
                <a:cs typeface="Times New Roman" pitchFamily="18" charset="0"/>
              </a:rPr>
              <a:t>X represents </a:t>
            </a:r>
            <a:r>
              <a:rPr lang="en-GB" sz="2000" dirty="0">
                <a:latin typeface="Times New Roman" pitchFamily="18" charset="0"/>
                <a:cs typeface="Times New Roman" pitchFamily="18" charset="0"/>
              </a:rPr>
              <a:t>the degree of belief or </a:t>
            </a:r>
            <a:r>
              <a:rPr lang="en-GB" sz="2000" dirty="0" smtClean="0">
                <a:latin typeface="Times New Roman" pitchFamily="18" charset="0"/>
                <a:cs typeface="Times New Roman" pitchFamily="18" charset="0"/>
              </a:rPr>
              <a:t>confidence </a:t>
            </a:r>
            <a:r>
              <a:rPr lang="en-GB" sz="2000" dirty="0">
                <a:latin typeface="Times New Roman" pitchFamily="18" charset="0"/>
                <a:cs typeface="Times New Roman" pitchFamily="18" charset="0"/>
              </a:rPr>
              <a:t>in the rule.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rmAutofit/>
          </a:bodyPr>
          <a:lstStyle/>
          <a:p>
            <a:r>
              <a:rPr lang="en-GB" sz="3600" dirty="0" smtClean="0">
                <a:latin typeface="Times New Roman" pitchFamily="18" charset="0"/>
                <a:cs typeface="Times New Roman" pitchFamily="18" charset="0"/>
              </a:rPr>
              <a:t>Sources of uncertainty </a:t>
            </a:r>
            <a:endParaRPr lang="en-GB"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401080" cy="4972072"/>
          </a:xfrm>
        </p:spPr>
        <p:txBody>
          <a:bodyPr>
            <a:normAutofit fontScale="85000" lnSpcReduction="20000"/>
          </a:bodyPr>
          <a:lstStyle/>
          <a:p>
            <a:r>
              <a:rPr lang="en-GB" b="1" dirty="0">
                <a:latin typeface="Times New Roman" pitchFamily="18" charset="0"/>
                <a:cs typeface="Times New Roman" pitchFamily="18" charset="0"/>
              </a:rPr>
              <a:t>Inaccuracy of instruments used to measure parameter values </a:t>
            </a:r>
            <a:endParaRPr lang="en-GB" b="1" dirty="0" smtClean="0">
              <a:latin typeface="Times New Roman" pitchFamily="18" charset="0"/>
              <a:cs typeface="Times New Roman" pitchFamily="18" charset="0"/>
            </a:endParaRPr>
          </a:p>
          <a:p>
            <a:pPr lvl="1"/>
            <a:r>
              <a:rPr lang="en-GB" dirty="0" smtClean="0">
                <a:latin typeface="Times New Roman" pitchFamily="18" charset="0"/>
                <a:cs typeface="Times New Roman" pitchFamily="18" charset="0"/>
              </a:rPr>
              <a:t>Inaccuracy measure of sensor values  may leads </a:t>
            </a:r>
            <a:r>
              <a:rPr lang="en-GB" dirty="0">
                <a:latin typeface="Times New Roman" pitchFamily="18" charset="0"/>
                <a:cs typeface="Times New Roman" pitchFamily="18" charset="0"/>
              </a:rPr>
              <a:t>to </a:t>
            </a:r>
            <a:r>
              <a:rPr lang="en-GB" dirty="0" smtClean="0">
                <a:latin typeface="Times New Roman" pitchFamily="18" charset="0"/>
                <a:cs typeface="Times New Roman" pitchFamily="18" charset="0"/>
              </a:rPr>
              <a:t>uncertainty in </a:t>
            </a:r>
            <a:r>
              <a:rPr lang="en-GB" dirty="0">
                <a:latin typeface="Times New Roman" pitchFamily="18" charset="0"/>
                <a:cs typeface="Times New Roman" pitchFamily="18" charset="0"/>
              </a:rPr>
              <a:t>the data obtained, which in turn </a:t>
            </a:r>
            <a:r>
              <a:rPr lang="en-GB" dirty="0" smtClean="0">
                <a:latin typeface="Times New Roman" pitchFamily="18" charset="0"/>
                <a:cs typeface="Times New Roman" pitchFamily="18" charset="0"/>
              </a:rPr>
              <a:t>affects </a:t>
            </a:r>
            <a:r>
              <a:rPr lang="en-GB" dirty="0">
                <a:latin typeface="Times New Roman" pitchFamily="18" charset="0"/>
                <a:cs typeface="Times New Roman" pitchFamily="18" charset="0"/>
              </a:rPr>
              <a:t>the conclusions. </a:t>
            </a:r>
            <a:endParaRPr lang="en-GB" dirty="0" smtClean="0">
              <a:latin typeface="Times New Roman" pitchFamily="18" charset="0"/>
              <a:cs typeface="Times New Roman" pitchFamily="18" charset="0"/>
            </a:endParaRPr>
          </a:p>
          <a:p>
            <a:pPr lvl="1">
              <a:buNone/>
            </a:pPr>
            <a:endParaRPr lang="en-GB" dirty="0" smtClean="0">
              <a:latin typeface="Times New Roman" pitchFamily="18" charset="0"/>
              <a:cs typeface="Times New Roman" pitchFamily="18" charset="0"/>
            </a:endParaRPr>
          </a:p>
          <a:p>
            <a:pPr lvl="1">
              <a:buNone/>
            </a:pPr>
            <a:r>
              <a:rPr lang="en-GB" dirty="0" smtClean="0">
                <a:latin typeface="Times New Roman" pitchFamily="18" charset="0"/>
                <a:cs typeface="Times New Roman" pitchFamily="18" charset="0"/>
              </a:rPr>
              <a:t>For example, consider </a:t>
            </a:r>
            <a:r>
              <a:rPr lang="en-GB" dirty="0">
                <a:latin typeface="Times New Roman" pitchFamily="18" charset="0"/>
                <a:cs typeface="Times New Roman" pitchFamily="18" charset="0"/>
              </a:rPr>
              <a:t>the question </a:t>
            </a:r>
            <a:r>
              <a:rPr lang="en-GB" dirty="0" smtClean="0">
                <a:latin typeface="Times New Roman" pitchFamily="18" charset="0"/>
                <a:cs typeface="Times New Roman" pitchFamily="18" charset="0"/>
              </a:rPr>
              <a:t>“Do </a:t>
            </a:r>
            <a:r>
              <a:rPr lang="en-GB" dirty="0">
                <a:latin typeface="Times New Roman" pitchFamily="18" charset="0"/>
                <a:cs typeface="Times New Roman" pitchFamily="18" charset="0"/>
              </a:rPr>
              <a:t>you have chest-pain?". </a:t>
            </a:r>
            <a:endParaRPr lang="en-GB" dirty="0" smtClean="0">
              <a:latin typeface="Times New Roman" pitchFamily="18" charset="0"/>
              <a:cs typeface="Times New Roman" pitchFamily="18" charset="0"/>
            </a:endParaRPr>
          </a:p>
          <a:p>
            <a:pPr lvl="1"/>
            <a:r>
              <a:rPr lang="en-GB" dirty="0" smtClean="0">
                <a:latin typeface="Times New Roman" pitchFamily="18" charset="0"/>
                <a:cs typeface="Times New Roman" pitchFamily="18" charset="0"/>
              </a:rPr>
              <a:t>Given </a:t>
            </a:r>
            <a:r>
              <a:rPr lang="en-GB" dirty="0">
                <a:latin typeface="Times New Roman" pitchFamily="18" charset="0"/>
                <a:cs typeface="Times New Roman" pitchFamily="18" charset="0"/>
              </a:rPr>
              <a:t>the </a:t>
            </a:r>
            <a:r>
              <a:rPr lang="en-GB" dirty="0" smtClean="0">
                <a:latin typeface="Times New Roman" pitchFamily="18" charset="0"/>
                <a:cs typeface="Times New Roman" pitchFamily="18" charset="0"/>
              </a:rPr>
              <a:t>observation that</a:t>
            </a:r>
            <a:r>
              <a:rPr lang="en-GB" dirty="0">
                <a:latin typeface="Times New Roman" pitchFamily="18" charset="0"/>
                <a:cs typeface="Times New Roman" pitchFamily="18" charset="0"/>
              </a:rPr>
              <a:t>, occurrences of chest pain can vary </a:t>
            </a:r>
            <a:r>
              <a:rPr lang="en-GB" dirty="0" smtClean="0">
                <a:latin typeface="Times New Roman" pitchFamily="18" charset="0"/>
                <a:cs typeface="Times New Roman" pitchFamily="18" charset="0"/>
              </a:rPr>
              <a:t>:</a:t>
            </a:r>
          </a:p>
          <a:p>
            <a:pPr lvl="2"/>
            <a:r>
              <a:rPr lang="en-GB" dirty="0" smtClean="0">
                <a:latin typeface="Times New Roman" pitchFamily="18" charset="0"/>
                <a:cs typeface="Times New Roman" pitchFamily="18" charset="0"/>
              </a:rPr>
              <a:t>in </a:t>
            </a:r>
            <a:r>
              <a:rPr lang="en-GB" dirty="0">
                <a:latin typeface="Times New Roman" pitchFamily="18" charset="0"/>
                <a:cs typeface="Times New Roman" pitchFamily="18" charset="0"/>
              </a:rPr>
              <a:t>intensity </a:t>
            </a:r>
            <a:r>
              <a:rPr lang="en-GB" dirty="0" smtClean="0">
                <a:latin typeface="Times New Roman" pitchFamily="18" charset="0"/>
                <a:cs typeface="Times New Roman" pitchFamily="18" charset="0"/>
              </a:rPr>
              <a:t>from  very </a:t>
            </a:r>
            <a:r>
              <a:rPr lang="en-GB" dirty="0">
                <a:latin typeface="Times New Roman" pitchFamily="18" charset="0"/>
                <a:cs typeface="Times New Roman" pitchFamily="18" charset="0"/>
              </a:rPr>
              <a:t>mild to </a:t>
            </a:r>
            <a:r>
              <a:rPr lang="en-GB" dirty="0" smtClean="0">
                <a:latin typeface="Times New Roman" pitchFamily="18" charset="0"/>
                <a:cs typeface="Times New Roman" pitchFamily="18" charset="0"/>
              </a:rPr>
              <a:t>very severe</a:t>
            </a:r>
          </a:p>
          <a:p>
            <a:pPr lvl="2"/>
            <a:r>
              <a:rPr lang="en-GB" dirty="0" smtClean="0">
                <a:latin typeface="Times New Roman" pitchFamily="18" charset="0"/>
                <a:cs typeface="Times New Roman" pitchFamily="18" charset="0"/>
              </a:rPr>
              <a:t> in </a:t>
            </a:r>
            <a:r>
              <a:rPr lang="en-GB" dirty="0">
                <a:latin typeface="Times New Roman" pitchFamily="18" charset="0"/>
                <a:cs typeface="Times New Roman" pitchFamily="18" charset="0"/>
              </a:rPr>
              <a:t>frequency </a:t>
            </a:r>
            <a:r>
              <a:rPr lang="en-GB" dirty="0" smtClean="0">
                <a:latin typeface="Times New Roman" pitchFamily="18" charset="0"/>
                <a:cs typeface="Times New Roman" pitchFamily="18" charset="0"/>
              </a:rPr>
              <a:t>occasional </a:t>
            </a:r>
            <a:r>
              <a:rPr lang="en-GB" dirty="0">
                <a:latin typeface="Times New Roman" pitchFamily="18" charset="0"/>
                <a:cs typeface="Times New Roman" pitchFamily="18" charset="0"/>
              </a:rPr>
              <a:t>to almost </a:t>
            </a:r>
            <a:r>
              <a:rPr lang="en-GB" dirty="0" smtClean="0">
                <a:latin typeface="Times New Roman" pitchFamily="18" charset="0"/>
                <a:cs typeface="Times New Roman" pitchFamily="18" charset="0"/>
              </a:rPr>
              <a:t>continuous </a:t>
            </a:r>
            <a:endParaRPr lang="en-GB" dirty="0">
              <a:latin typeface="Times New Roman" pitchFamily="18" charset="0"/>
              <a:cs typeface="Times New Roman" pitchFamily="18" charset="0"/>
            </a:endParaRPr>
          </a:p>
          <a:p>
            <a:pPr lvl="2"/>
            <a:r>
              <a:rPr lang="en-GB" dirty="0" smtClean="0">
                <a:latin typeface="Times New Roman" pitchFamily="18" charset="0"/>
                <a:cs typeface="Times New Roman" pitchFamily="18" charset="0"/>
              </a:rPr>
              <a:t> </a:t>
            </a:r>
            <a:r>
              <a:rPr lang="en-GB" dirty="0">
                <a:latin typeface="Times New Roman" pitchFamily="18" charset="0"/>
                <a:cs typeface="Times New Roman" pitchFamily="18" charset="0"/>
              </a:rPr>
              <a:t>a </a:t>
            </a:r>
            <a:r>
              <a:rPr lang="en-GB" dirty="0" smtClean="0">
                <a:latin typeface="Times New Roman" pitchFamily="18" charset="0"/>
                <a:cs typeface="Times New Roman" pitchFamily="18" charset="0"/>
              </a:rPr>
              <a:t>simple yes-or-no </a:t>
            </a:r>
            <a:r>
              <a:rPr lang="en-GB" dirty="0">
                <a:latin typeface="Times New Roman" pitchFamily="18" charset="0"/>
                <a:cs typeface="Times New Roman" pitchFamily="18" charset="0"/>
              </a:rPr>
              <a:t>answer </a:t>
            </a:r>
          </a:p>
          <a:p>
            <a:pPr lvl="3">
              <a:buFont typeface="Wingdings" pitchFamily="2" charset="2"/>
              <a:buChar char="Ø"/>
            </a:pPr>
            <a:r>
              <a:rPr lang="en-GB" dirty="0" smtClean="0">
                <a:latin typeface="Times New Roman" pitchFamily="18" charset="0"/>
                <a:cs typeface="Times New Roman" pitchFamily="18" charset="0"/>
              </a:rPr>
              <a:t>A </a:t>
            </a:r>
            <a:r>
              <a:rPr lang="en-GB" dirty="0">
                <a:latin typeface="Times New Roman" pitchFamily="18" charset="0"/>
                <a:cs typeface="Times New Roman" pitchFamily="18" charset="0"/>
              </a:rPr>
              <a:t>patient may even </a:t>
            </a:r>
            <a:r>
              <a:rPr lang="en-GB" dirty="0" smtClean="0">
                <a:latin typeface="Times New Roman" pitchFamily="18" charset="0"/>
                <a:cs typeface="Times New Roman" pitchFamily="18" charset="0"/>
              </a:rPr>
              <a:t>answer “I </a:t>
            </a:r>
            <a:r>
              <a:rPr lang="en-GB" dirty="0">
                <a:latin typeface="Times New Roman" pitchFamily="18" charset="0"/>
                <a:cs typeface="Times New Roman" pitchFamily="18" charset="0"/>
              </a:rPr>
              <a:t>think so". </a:t>
            </a:r>
            <a:endParaRPr lang="en-GB" dirty="0" smtClean="0">
              <a:latin typeface="Times New Roman" pitchFamily="18" charset="0"/>
              <a:cs typeface="Times New Roman" pitchFamily="18" charset="0"/>
            </a:endParaRPr>
          </a:p>
          <a:p>
            <a:pPr lvl="4"/>
            <a:r>
              <a:rPr lang="en-GB" dirty="0" smtClean="0">
                <a:latin typeface="Times New Roman" pitchFamily="18" charset="0"/>
                <a:cs typeface="Times New Roman" pitchFamily="18" charset="0"/>
              </a:rPr>
              <a:t>This answer has to be treated as a </a:t>
            </a:r>
            <a:r>
              <a:rPr lang="en-GB" i="1" dirty="0" smtClean="0">
                <a:latin typeface="Times New Roman" pitchFamily="18" charset="0"/>
                <a:cs typeface="Times New Roman" pitchFamily="18" charset="0"/>
              </a:rPr>
              <a:t>partial yes.</a:t>
            </a:r>
            <a:endParaRPr lang="en-GB" dirty="0">
              <a:latin typeface="Times New Roman" pitchFamily="18" charset="0"/>
              <a:cs typeface="Times New Roman" pitchFamily="18" charset="0"/>
            </a:endParaRPr>
          </a:p>
        </p:txBody>
      </p:sp>
      <p:sp>
        <p:nvSpPr>
          <p:cNvPr id="5" name="Right Brace 4"/>
          <p:cNvSpPr/>
          <p:nvPr/>
        </p:nvSpPr>
        <p:spPr>
          <a:xfrm>
            <a:off x="6500826" y="4643446"/>
            <a:ext cx="357190" cy="121444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6" name="Rectangle 5"/>
          <p:cNvSpPr/>
          <p:nvPr/>
        </p:nvSpPr>
        <p:spPr>
          <a:xfrm>
            <a:off x="6858048" y="4857760"/>
            <a:ext cx="2214546" cy="8572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Times New Roman" pitchFamily="18" charset="0"/>
                <a:cs typeface="Times New Roman" pitchFamily="18" charset="0"/>
              </a:rPr>
              <a:t>will be difficult to comprehend.</a:t>
            </a:r>
            <a:endParaRPr lang="en-GB"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latin typeface="Times New Roman" pitchFamily="18" charset="0"/>
                <a:cs typeface="Times New Roman" pitchFamily="18" charset="0"/>
              </a:rPr>
              <a:t>Sources of uncertainty </a:t>
            </a:r>
            <a:endParaRPr lang="en-GB"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714488"/>
            <a:ext cx="8229600" cy="4411675"/>
          </a:xfrm>
        </p:spPr>
        <p:txBody>
          <a:bodyPr>
            <a:normAutofit/>
          </a:bodyPr>
          <a:lstStyle/>
          <a:p>
            <a:r>
              <a:rPr lang="en-GB" sz="2000" b="1" dirty="0" smtClean="0">
                <a:latin typeface="Times New Roman" pitchFamily="18" charset="0"/>
                <a:cs typeface="Times New Roman" pitchFamily="18" charset="0"/>
              </a:rPr>
              <a:t>The </a:t>
            </a:r>
            <a:r>
              <a:rPr lang="en-GB" sz="2000" b="1" dirty="0">
                <a:latin typeface="Times New Roman" pitchFamily="18" charset="0"/>
                <a:cs typeface="Times New Roman" pitchFamily="18" charset="0"/>
              </a:rPr>
              <a:t>inherent imprecision of the language </a:t>
            </a:r>
            <a:r>
              <a:rPr lang="en-GB" sz="2000" b="1" dirty="0" smtClean="0">
                <a:latin typeface="Times New Roman" pitchFamily="18" charset="0"/>
                <a:cs typeface="Times New Roman" pitchFamily="18" charset="0"/>
              </a:rPr>
              <a:t>in which </a:t>
            </a:r>
            <a:r>
              <a:rPr lang="en-GB" sz="2000" b="1" dirty="0">
                <a:latin typeface="Times New Roman" pitchFamily="18" charset="0"/>
                <a:cs typeface="Times New Roman" pitchFamily="18" charset="0"/>
              </a:rPr>
              <a:t>the information is conveyed. </a:t>
            </a:r>
            <a:endParaRPr lang="en-GB" sz="2000" b="1" dirty="0" smtClean="0">
              <a:latin typeface="Times New Roman" pitchFamily="18" charset="0"/>
              <a:cs typeface="Times New Roman" pitchFamily="18" charset="0"/>
            </a:endParaRPr>
          </a:p>
          <a:p>
            <a:pPr>
              <a:buNone/>
            </a:pPr>
            <a:r>
              <a:rPr lang="en-GB" sz="2000" dirty="0" smtClean="0">
                <a:latin typeface="Times New Roman" pitchFamily="18" charset="0"/>
                <a:cs typeface="Times New Roman" pitchFamily="18" charset="0"/>
              </a:rPr>
              <a:t>		For example,</a:t>
            </a:r>
          </a:p>
          <a:p>
            <a:pPr>
              <a:buNone/>
            </a:pPr>
            <a:r>
              <a:rPr lang="en-GB" sz="2000" dirty="0" smtClean="0">
                <a:latin typeface="Times New Roman" pitchFamily="18" charset="0"/>
                <a:cs typeface="Times New Roman" pitchFamily="18" charset="0"/>
              </a:rPr>
              <a:t>		Q: is the person is tall?</a:t>
            </a:r>
          </a:p>
          <a:p>
            <a:pPr>
              <a:buNone/>
            </a:pPr>
            <a:r>
              <a:rPr lang="en-GB" sz="2000" dirty="0">
                <a:latin typeface="Times New Roman" pitchFamily="18" charset="0"/>
                <a:cs typeface="Times New Roman" pitchFamily="18" charset="0"/>
              </a:rPr>
              <a:t>	</a:t>
            </a:r>
            <a:r>
              <a:rPr lang="en-GB" sz="2000" dirty="0" smtClean="0">
                <a:latin typeface="Times New Roman" pitchFamily="18" charset="0"/>
                <a:cs typeface="Times New Roman" pitchFamily="18" charset="0"/>
              </a:rPr>
              <a:t> 	How much is tall?</a:t>
            </a:r>
            <a:endParaRPr lang="en-GB" sz="2000" dirty="0">
              <a:latin typeface="Times New Roman" pitchFamily="18" charset="0"/>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imes New Roman" pitchFamily="18" charset="0"/>
                <a:cs typeface="Times New Roman" pitchFamily="18" charset="0"/>
              </a:rPr>
              <a:t>Sources of uncertainty </a:t>
            </a:r>
            <a:endParaRPr lang="en-GB" dirty="0"/>
          </a:p>
        </p:txBody>
      </p:sp>
      <p:sp>
        <p:nvSpPr>
          <p:cNvPr id="3" name="Content Placeholder 2"/>
          <p:cNvSpPr>
            <a:spLocks noGrp="1"/>
          </p:cNvSpPr>
          <p:nvPr>
            <p:ph idx="1"/>
          </p:nvPr>
        </p:nvSpPr>
        <p:spPr>
          <a:xfrm>
            <a:off x="457200" y="1600200"/>
            <a:ext cx="8229600" cy="4972072"/>
          </a:xfrm>
        </p:spPr>
        <p:txBody>
          <a:bodyPr>
            <a:normAutofit/>
          </a:bodyPr>
          <a:lstStyle/>
          <a:p>
            <a:r>
              <a:rPr lang="en-GB" sz="2400" b="1" dirty="0" smtClean="0">
                <a:latin typeface="Times New Roman" pitchFamily="18" charset="0"/>
                <a:cs typeface="Times New Roman" pitchFamily="18" charset="0"/>
              </a:rPr>
              <a:t>Incomplete </a:t>
            </a:r>
            <a:r>
              <a:rPr lang="en-GB" sz="2400" b="1" dirty="0">
                <a:latin typeface="Times New Roman" pitchFamily="18" charset="0"/>
                <a:cs typeface="Times New Roman" pitchFamily="18" charset="0"/>
              </a:rPr>
              <a:t>knowledge. </a:t>
            </a:r>
            <a:endParaRPr lang="en-GB" sz="2400" b="1" dirty="0" smtClean="0">
              <a:latin typeface="Times New Roman" pitchFamily="18" charset="0"/>
              <a:cs typeface="Times New Roman" pitchFamily="18" charset="0"/>
            </a:endParaRPr>
          </a:p>
          <a:p>
            <a:pPr lvl="1"/>
            <a:r>
              <a:rPr lang="en-GB" sz="2400" dirty="0" smtClean="0">
                <a:latin typeface="Times New Roman" pitchFamily="18" charset="0"/>
                <a:cs typeface="Times New Roman" pitchFamily="18" charset="0"/>
              </a:rPr>
              <a:t>In </a:t>
            </a:r>
            <a:r>
              <a:rPr lang="en-GB" sz="2400" dirty="0">
                <a:latin typeface="Times New Roman" pitchFamily="18" charset="0"/>
                <a:cs typeface="Times New Roman" pitchFamily="18" charset="0"/>
              </a:rPr>
              <a:t>most </a:t>
            </a:r>
            <a:r>
              <a:rPr lang="en-GB" sz="2400" dirty="0" smtClean="0">
                <a:latin typeface="Times New Roman" pitchFamily="18" charset="0"/>
                <a:cs typeface="Times New Roman" pitchFamily="18" charset="0"/>
              </a:rPr>
              <a:t>complex decision </a:t>
            </a:r>
            <a:r>
              <a:rPr lang="en-GB" sz="2400" dirty="0">
                <a:latin typeface="Times New Roman" pitchFamily="18" charset="0"/>
                <a:cs typeface="Times New Roman" pitchFamily="18" charset="0"/>
              </a:rPr>
              <a:t>making processes, all the required information may not be </a:t>
            </a:r>
            <a:r>
              <a:rPr lang="en-GB" sz="2400" dirty="0" smtClean="0">
                <a:latin typeface="Times New Roman" pitchFamily="18" charset="0"/>
                <a:cs typeface="Times New Roman" pitchFamily="18" charset="0"/>
              </a:rPr>
              <a:t>accessible when </a:t>
            </a:r>
            <a:r>
              <a:rPr lang="en-GB" sz="2400" dirty="0">
                <a:latin typeface="Times New Roman" pitchFamily="18" charset="0"/>
                <a:cs typeface="Times New Roman" pitchFamily="18" charset="0"/>
              </a:rPr>
              <a:t>required. Decisions have to be taken without knowing all the </a:t>
            </a:r>
            <a:r>
              <a:rPr lang="en-GB" sz="2400" dirty="0" smtClean="0">
                <a:latin typeface="Times New Roman" pitchFamily="18" charset="0"/>
                <a:cs typeface="Times New Roman" pitchFamily="18" charset="0"/>
              </a:rPr>
              <a:t>relevant parameters</a:t>
            </a:r>
            <a:r>
              <a:rPr lang="en-GB" sz="2400" dirty="0">
                <a:latin typeface="Times New Roman" pitchFamily="18" charset="0"/>
                <a:cs typeface="Times New Roman" pitchFamily="18" charset="0"/>
              </a:rPr>
              <a:t>. </a:t>
            </a:r>
            <a:endParaRPr lang="en-GB" sz="2400" dirty="0" smtClean="0">
              <a:latin typeface="Times New Roman" pitchFamily="18" charset="0"/>
              <a:cs typeface="Times New Roman" pitchFamily="18" charset="0"/>
            </a:endParaRPr>
          </a:p>
          <a:p>
            <a:pPr lvl="1">
              <a:buNone/>
            </a:pPr>
            <a:endParaRPr lang="en-GB" sz="2400" dirty="0" smtClean="0">
              <a:latin typeface="Times New Roman" pitchFamily="18" charset="0"/>
              <a:cs typeface="Times New Roman" pitchFamily="18" charset="0"/>
            </a:endParaRPr>
          </a:p>
          <a:p>
            <a:pPr lvl="1">
              <a:buNone/>
            </a:pPr>
            <a:r>
              <a:rPr lang="en-GB" sz="2400" dirty="0" smtClean="0">
                <a:latin typeface="Times New Roman" pitchFamily="18" charset="0"/>
                <a:cs typeface="Times New Roman" pitchFamily="18" charset="0"/>
              </a:rPr>
              <a:t>For </a:t>
            </a:r>
            <a:r>
              <a:rPr lang="en-GB" sz="2400" dirty="0">
                <a:latin typeface="Times New Roman" pitchFamily="18" charset="0"/>
                <a:cs typeface="Times New Roman" pitchFamily="18" charset="0"/>
              </a:rPr>
              <a:t>example, </a:t>
            </a:r>
            <a:endParaRPr lang="en-GB" sz="2400" dirty="0" smtClean="0">
              <a:latin typeface="Times New Roman" pitchFamily="18" charset="0"/>
              <a:cs typeface="Times New Roman" pitchFamily="18" charset="0"/>
            </a:endParaRPr>
          </a:p>
          <a:p>
            <a:pPr lvl="1">
              <a:buNone/>
            </a:pPr>
            <a:r>
              <a:rPr lang="en-GB" sz="2400" dirty="0" smtClean="0">
                <a:latin typeface="Times New Roman" pitchFamily="18" charset="0"/>
                <a:cs typeface="Times New Roman" pitchFamily="18" charset="0"/>
              </a:rPr>
              <a:t>	A </a:t>
            </a:r>
            <a:r>
              <a:rPr lang="en-GB" sz="2400" dirty="0">
                <a:latin typeface="Times New Roman" pitchFamily="18" charset="0"/>
                <a:cs typeface="Times New Roman" pitchFamily="18" charset="0"/>
              </a:rPr>
              <a:t>doctor cannot wait till all test results are </a:t>
            </a:r>
            <a:r>
              <a:rPr lang="en-GB" sz="2400" dirty="0" smtClean="0">
                <a:latin typeface="Times New Roman" pitchFamily="18" charset="0"/>
                <a:cs typeface="Times New Roman" pitchFamily="18" charset="0"/>
              </a:rPr>
              <a:t>available </a:t>
            </a:r>
            <a:r>
              <a:rPr lang="en-GB" sz="2400" dirty="0">
                <a:latin typeface="Times New Roman" pitchFamily="18" charset="0"/>
                <a:cs typeface="Times New Roman" pitchFamily="18" charset="0"/>
              </a:rPr>
              <a:t>to treat a patient complaining of severe abdominal pain. </a:t>
            </a:r>
            <a:endParaRPr lang="en-GB" sz="2400" dirty="0" smtClean="0">
              <a:latin typeface="Times New Roman" pitchFamily="18" charset="0"/>
              <a:cs typeface="Times New Roman" pitchFamily="18" charset="0"/>
            </a:endParaRPr>
          </a:p>
          <a:p>
            <a:pPr lvl="2"/>
            <a:r>
              <a:rPr lang="en-GB" sz="1800" dirty="0" smtClean="0">
                <a:latin typeface="Times New Roman" pitchFamily="18" charset="0"/>
                <a:cs typeface="Times New Roman" pitchFamily="18" charset="0"/>
              </a:rPr>
              <a:t>Experts</a:t>
            </a:r>
            <a:r>
              <a:rPr lang="en-GB" sz="1800" dirty="0">
                <a:latin typeface="Times New Roman" pitchFamily="18" charset="0"/>
                <a:cs typeface="Times New Roman" pitchFamily="18" charset="0"/>
              </a:rPr>
              <a:t>, </a:t>
            </a:r>
            <a:r>
              <a:rPr lang="en-GB" sz="1800" dirty="0" smtClean="0">
                <a:latin typeface="Times New Roman" pitchFamily="18" charset="0"/>
                <a:cs typeface="Times New Roman" pitchFamily="18" charset="0"/>
              </a:rPr>
              <a:t>and hence </a:t>
            </a:r>
            <a:r>
              <a:rPr lang="en-GB" sz="1800" dirty="0">
                <a:latin typeface="Times New Roman" pitchFamily="18" charset="0"/>
                <a:cs typeface="Times New Roman" pitchFamily="18" charset="0"/>
              </a:rPr>
              <a:t>expert systems, will have to make at least tentative decisions based </a:t>
            </a:r>
            <a:r>
              <a:rPr lang="en-GB" sz="1800" dirty="0" smtClean="0">
                <a:latin typeface="Times New Roman" pitchFamily="18" charset="0"/>
                <a:cs typeface="Times New Roman" pitchFamily="18" charset="0"/>
              </a:rPr>
              <a:t>on available </a:t>
            </a:r>
            <a:r>
              <a:rPr lang="en-GB" sz="1800" dirty="0">
                <a:latin typeface="Times New Roman" pitchFamily="18" charset="0"/>
                <a:cs typeface="Times New Roman" pitchFamily="18" charset="0"/>
              </a:rPr>
              <a:t>(partial) information. </a:t>
            </a:r>
            <a:endParaRPr lang="en-GB" sz="1800" dirty="0" smtClean="0">
              <a:latin typeface="Times New Roman" pitchFamily="18" charset="0"/>
              <a:cs typeface="Times New Roman" pitchFamily="18" charset="0"/>
            </a:endParaRPr>
          </a:p>
          <a:p>
            <a:pPr lvl="2"/>
            <a:r>
              <a:rPr lang="en-GB" sz="1800" dirty="0" smtClean="0">
                <a:latin typeface="Times New Roman" pitchFamily="18" charset="0"/>
                <a:cs typeface="Times New Roman" pitchFamily="18" charset="0"/>
              </a:rPr>
              <a:t>Decisions might not be similar, if</a:t>
            </a:r>
            <a:r>
              <a:rPr lang="en-GB" sz="1800" dirty="0">
                <a:latin typeface="Times New Roman" pitchFamily="18" charset="0"/>
                <a:cs typeface="Times New Roman" pitchFamily="18" charset="0"/>
              </a:rPr>
              <a:t>, later on, more evidence is obtained against them.</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n-GB" dirty="0" smtClean="0">
                <a:latin typeface="Times New Roman" pitchFamily="18" charset="0"/>
                <a:cs typeface="Times New Roman" pitchFamily="18" charset="0"/>
              </a:rPr>
              <a:t>Sources of uncertainty </a:t>
            </a:r>
            <a:endParaRPr lang="en-GB" dirty="0"/>
          </a:p>
        </p:txBody>
      </p:sp>
      <p:sp>
        <p:nvSpPr>
          <p:cNvPr id="3" name="Content Placeholder 2"/>
          <p:cNvSpPr>
            <a:spLocks noGrp="1"/>
          </p:cNvSpPr>
          <p:nvPr>
            <p:ph idx="1"/>
          </p:nvPr>
        </p:nvSpPr>
        <p:spPr>
          <a:xfrm>
            <a:off x="214282" y="1214422"/>
            <a:ext cx="8715436" cy="5286412"/>
          </a:xfrm>
        </p:spPr>
        <p:txBody>
          <a:bodyPr>
            <a:normAutofit/>
          </a:bodyPr>
          <a:lstStyle/>
          <a:p>
            <a:r>
              <a:rPr lang="en-GB" dirty="0" smtClean="0">
                <a:latin typeface="Times New Roman" pitchFamily="18" charset="0"/>
                <a:cs typeface="Times New Roman" pitchFamily="18" charset="0"/>
              </a:rPr>
              <a:t>Inconsistent knowledge </a:t>
            </a:r>
          </a:p>
          <a:p>
            <a:pPr lvl="1"/>
            <a:r>
              <a:rPr lang="en-GB" dirty="0" smtClean="0">
                <a:latin typeface="Times New Roman" pitchFamily="18" charset="0"/>
                <a:cs typeface="Times New Roman" pitchFamily="18" charset="0"/>
              </a:rPr>
              <a:t>Possibly caused by:</a:t>
            </a:r>
          </a:p>
          <a:p>
            <a:pPr lvl="2"/>
            <a:r>
              <a:rPr lang="en-GB" dirty="0" smtClean="0">
                <a:latin typeface="Times New Roman" pitchFamily="18" charset="0"/>
                <a:cs typeface="Times New Roman" pitchFamily="18" charset="0"/>
              </a:rPr>
              <a:t>Multiple knowledge </a:t>
            </a:r>
            <a:r>
              <a:rPr lang="en-GB" dirty="0">
                <a:latin typeface="Times New Roman" pitchFamily="18" charset="0"/>
                <a:cs typeface="Times New Roman" pitchFamily="18" charset="0"/>
              </a:rPr>
              <a:t>sources. </a:t>
            </a:r>
            <a:endParaRPr lang="en-GB" dirty="0" smtClean="0">
              <a:latin typeface="Times New Roman" pitchFamily="18" charset="0"/>
              <a:cs typeface="Times New Roman" pitchFamily="18" charset="0"/>
            </a:endParaRPr>
          </a:p>
          <a:p>
            <a:pPr lvl="2"/>
            <a:r>
              <a:rPr lang="en-GB" dirty="0">
                <a:latin typeface="Times New Roman" pitchFamily="18" charset="0"/>
                <a:cs typeface="Times New Roman" pitchFamily="18" charset="0"/>
              </a:rPr>
              <a:t>M</a:t>
            </a:r>
            <a:r>
              <a:rPr lang="en-GB" dirty="0" smtClean="0">
                <a:latin typeface="Times New Roman" pitchFamily="18" charset="0"/>
                <a:cs typeface="Times New Roman" pitchFamily="18" charset="0"/>
              </a:rPr>
              <a:t>ultiple </a:t>
            </a:r>
            <a:r>
              <a:rPr lang="en-GB" dirty="0">
                <a:latin typeface="Times New Roman" pitchFamily="18" charset="0"/>
                <a:cs typeface="Times New Roman" pitchFamily="18" charset="0"/>
              </a:rPr>
              <a:t>sensors measuring related </a:t>
            </a:r>
            <a:r>
              <a:rPr lang="en-GB" dirty="0" smtClean="0">
                <a:latin typeface="Times New Roman" pitchFamily="18" charset="0"/>
                <a:cs typeface="Times New Roman" pitchFamily="18" charset="0"/>
              </a:rPr>
              <a:t>quantities</a:t>
            </a:r>
          </a:p>
          <a:p>
            <a:pPr lvl="3"/>
            <a:r>
              <a:rPr lang="en-GB" dirty="0" smtClean="0">
                <a:latin typeface="Times New Roman" pitchFamily="18" charset="0"/>
                <a:cs typeface="Times New Roman" pitchFamily="18" charset="0"/>
              </a:rPr>
              <a:t>A combination of which, In turn, causes  problems:</a:t>
            </a:r>
          </a:p>
          <a:p>
            <a:pPr lvl="4"/>
            <a:r>
              <a:rPr lang="en-GB" dirty="0" smtClean="0">
                <a:latin typeface="Times New Roman" pitchFamily="18" charset="0"/>
                <a:cs typeface="Times New Roman" pitchFamily="18" charset="0"/>
              </a:rPr>
              <a:t>Conflict- arises when the conclusions from two sources are inconsistent with each other.</a:t>
            </a:r>
          </a:p>
          <a:p>
            <a:pPr lvl="4"/>
            <a:r>
              <a:rPr lang="en-GB" dirty="0" smtClean="0">
                <a:latin typeface="Times New Roman" pitchFamily="18" charset="0"/>
                <a:cs typeface="Times New Roman" pitchFamily="18" charset="0"/>
              </a:rPr>
              <a:t>Redundancy- When both give the same information.</a:t>
            </a:r>
          </a:p>
          <a:p>
            <a:pPr lvl="4"/>
            <a:r>
              <a:rPr lang="en-GB" dirty="0" smtClean="0">
                <a:latin typeface="Times New Roman" pitchFamily="18" charset="0"/>
                <a:cs typeface="Times New Roman" pitchFamily="18" charset="0"/>
              </a:rPr>
              <a:t>Subsumption - When the conclusions of one source are a special case of the conclusions of another</a:t>
            </a:r>
          </a:p>
          <a:p>
            <a:r>
              <a:rPr lang="en-GB" dirty="0">
                <a:latin typeface="Times New Roman" pitchFamily="18" charset="0"/>
                <a:cs typeface="Times New Roman" pitchFamily="18" charset="0"/>
              </a:rPr>
              <a:t>Change </a:t>
            </a:r>
            <a:r>
              <a:rPr lang="en-GB" dirty="0" smtClean="0">
                <a:latin typeface="Times New Roman" pitchFamily="18" charset="0"/>
                <a:cs typeface="Times New Roman" pitchFamily="18" charset="0"/>
              </a:rPr>
              <a:t>- </a:t>
            </a:r>
            <a:r>
              <a:rPr lang="en-GB" dirty="0">
                <a:latin typeface="Times New Roman" pitchFamily="18" charset="0"/>
                <a:cs typeface="Times New Roman" pitchFamily="18" charset="0"/>
              </a:rPr>
              <a:t>it must be able to update its world knowledge base over </a:t>
            </a:r>
            <a:r>
              <a:rPr lang="en-GB" dirty="0" smtClean="0">
                <a:latin typeface="Times New Roman" pitchFamily="18" charset="0"/>
                <a:cs typeface="Times New Roman" pitchFamily="18" charset="0"/>
              </a:rPr>
              <a:t>time</a:t>
            </a:r>
            <a:endParaRPr lang="en-GB" dirty="0">
              <a:latin typeface="Times New Roman" pitchFamily="18" charset="0"/>
              <a:cs typeface="Times New Roman" pitchFamily="18" charset="0"/>
            </a:endParaRPr>
          </a:p>
          <a:p>
            <a:pPr lvl="4">
              <a:buNone/>
            </a:pPr>
            <a:endParaRPr lang="en-GB" dirty="0" smtClean="0">
              <a:latin typeface="Times New Roman" pitchFamily="18" charset="0"/>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Autofit/>
          </a:bodyPr>
          <a:lstStyle/>
          <a:p>
            <a:r>
              <a:rPr lang="en-GB" sz="3600" dirty="0">
                <a:latin typeface="Times New Roman" pitchFamily="18" charset="0"/>
                <a:cs typeface="Times New Roman" pitchFamily="18" charset="0"/>
              </a:rPr>
              <a:t>Approaches to Handling Uncertainty</a:t>
            </a:r>
          </a:p>
        </p:txBody>
      </p:sp>
      <p:sp>
        <p:nvSpPr>
          <p:cNvPr id="3" name="Content Placeholder 2"/>
          <p:cNvSpPr>
            <a:spLocks noGrp="1"/>
          </p:cNvSpPr>
          <p:nvPr>
            <p:ph idx="1"/>
          </p:nvPr>
        </p:nvSpPr>
        <p:spPr>
          <a:xfrm>
            <a:off x="457200" y="1643050"/>
            <a:ext cx="8472518" cy="4929222"/>
          </a:xfrm>
        </p:spPr>
        <p:txBody>
          <a:bodyPr>
            <a:noAutofit/>
          </a:bodyPr>
          <a:lstStyle/>
          <a:p>
            <a:pPr marL="342900" lvl="1" indent="-342900">
              <a:buFont typeface="Arial" pitchFamily="34" charset="0"/>
              <a:buChar char="•"/>
            </a:pPr>
            <a:r>
              <a:rPr lang="en-GB" sz="2400" dirty="0" smtClean="0">
                <a:latin typeface="Times New Roman" pitchFamily="18" charset="0"/>
                <a:cs typeface="Times New Roman" pitchFamily="18" charset="0"/>
              </a:rPr>
              <a:t>Approaches to handling uncertainty vary from system to system, depending on the type and cause of uncertainty in the domain of application. </a:t>
            </a:r>
          </a:p>
          <a:p>
            <a:pPr marL="742950" lvl="2" indent="-342900"/>
            <a:r>
              <a:rPr lang="en-GB" dirty="0" smtClean="0">
                <a:latin typeface="Times New Roman" pitchFamily="18" charset="0"/>
                <a:cs typeface="Times New Roman" pitchFamily="18" charset="0"/>
              </a:rPr>
              <a:t>There is no single universal method yet to handle all forms of uncertainty.</a:t>
            </a:r>
          </a:p>
          <a:p>
            <a:r>
              <a:rPr lang="en-GB" sz="2400" dirty="0" smtClean="0">
                <a:latin typeface="Times New Roman" pitchFamily="18" charset="0"/>
                <a:cs typeface="Times New Roman" pitchFamily="18" charset="0"/>
              </a:rPr>
              <a:t> These approaches can be divided into two broad categories based on their characteristics representing uncertainty using: </a:t>
            </a:r>
          </a:p>
          <a:p>
            <a:pPr lvl="1"/>
            <a:r>
              <a:rPr lang="en-GB" sz="2400" b="1" i="1" dirty="0" smtClean="0">
                <a:latin typeface="Times New Roman" pitchFamily="18" charset="0"/>
                <a:cs typeface="Times New Roman" pitchFamily="18" charset="0"/>
              </a:rPr>
              <a:t>numerical quantities and ,</a:t>
            </a:r>
          </a:p>
          <a:p>
            <a:pPr lvl="1"/>
            <a:r>
              <a:rPr lang="en-GB" sz="2400" b="1" i="1" dirty="0" smtClean="0">
                <a:latin typeface="Times New Roman" pitchFamily="18" charset="0"/>
                <a:cs typeface="Times New Roman" pitchFamily="18" charset="0"/>
              </a:rPr>
              <a:t>symbolic methods </a:t>
            </a:r>
          </a:p>
          <a:p>
            <a:pPr lvl="2"/>
            <a:r>
              <a:rPr lang="en-GB" dirty="0" smtClean="0">
                <a:latin typeface="Times New Roman" pitchFamily="18" charset="0"/>
                <a:cs typeface="Times New Roman" pitchFamily="18" charset="0"/>
              </a:rPr>
              <a:t>There are pros and cons for both approaches. </a:t>
            </a:r>
          </a:p>
          <a:p>
            <a:pPr>
              <a:buNone/>
            </a:pPr>
            <a:endParaRPr lang="en-GB" sz="2400" dirty="0" smtClean="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Logical reasoning...</a:t>
            </a:r>
            <a:endParaRPr lang="en-GB" dirty="0"/>
          </a:p>
        </p:txBody>
      </p:sp>
      <p:sp>
        <p:nvSpPr>
          <p:cNvPr id="3" name="Content Placeholder 2"/>
          <p:cNvSpPr>
            <a:spLocks noGrp="1"/>
          </p:cNvSpPr>
          <p:nvPr>
            <p:ph idx="1"/>
          </p:nvPr>
        </p:nvSpPr>
        <p:spPr/>
        <p:txBody>
          <a:bodyPr>
            <a:normAutofit fontScale="92500" lnSpcReduction="10000"/>
          </a:bodyPr>
          <a:lstStyle/>
          <a:p>
            <a:r>
              <a:rPr lang="en-GB" b="1" dirty="0" smtClean="0">
                <a:latin typeface="Times New Roman" pitchFamily="18" charset="0"/>
                <a:cs typeface="Times New Roman" pitchFamily="18" charset="0"/>
              </a:rPr>
              <a:t>Symbolic logic </a:t>
            </a:r>
            <a:r>
              <a:rPr lang="en-GB" dirty="0" smtClean="0">
                <a:latin typeface="Times New Roman" pitchFamily="18" charset="0"/>
                <a:cs typeface="Times New Roman" pitchFamily="18" charset="0"/>
              </a:rPr>
              <a:t>is the study of abstractions (construct) that capture the formal features of logical inference by a </a:t>
            </a:r>
            <a:r>
              <a:rPr lang="en-GB" i="1" dirty="0" smtClean="0">
                <a:latin typeface="Times New Roman" pitchFamily="18" charset="0"/>
                <a:cs typeface="Times New Roman" pitchFamily="18" charset="0"/>
              </a:rPr>
              <a:t>formal system</a:t>
            </a:r>
            <a:r>
              <a:rPr lang="en-GB" dirty="0" smtClean="0">
                <a:latin typeface="Times New Roman" pitchFamily="18" charset="0"/>
                <a:cs typeface="Times New Roman" pitchFamily="18" charset="0"/>
              </a:rPr>
              <a:t>.</a:t>
            </a:r>
          </a:p>
          <a:p>
            <a:r>
              <a:rPr lang="en-GB" b="1" dirty="0" smtClean="0">
                <a:latin typeface="Times New Roman" pitchFamily="18" charset="0"/>
                <a:cs typeface="Times New Roman" pitchFamily="18" charset="0"/>
              </a:rPr>
              <a:t>Formal system </a:t>
            </a:r>
            <a:r>
              <a:rPr lang="en-GB" dirty="0" smtClean="0">
                <a:latin typeface="Times New Roman" pitchFamily="18" charset="0"/>
                <a:cs typeface="Times New Roman" pitchFamily="18" charset="0"/>
              </a:rPr>
              <a:t>consists of two components, a </a:t>
            </a:r>
            <a:r>
              <a:rPr lang="en-GB" dirty="0" smtClean="0">
                <a:solidFill>
                  <a:srgbClr val="FF0000"/>
                </a:solidFill>
                <a:latin typeface="Times New Roman" pitchFamily="18" charset="0"/>
                <a:cs typeface="Times New Roman" pitchFamily="18" charset="0"/>
              </a:rPr>
              <a:t>formal language </a:t>
            </a:r>
            <a:r>
              <a:rPr lang="en-GB" dirty="0" smtClean="0">
                <a:latin typeface="Times New Roman" pitchFamily="18" charset="0"/>
                <a:cs typeface="Times New Roman" pitchFamily="18" charset="0"/>
              </a:rPr>
              <a:t>plus a set of </a:t>
            </a:r>
            <a:r>
              <a:rPr lang="en-GB" dirty="0" smtClean="0">
                <a:solidFill>
                  <a:srgbClr val="FF0000"/>
                </a:solidFill>
                <a:latin typeface="Times New Roman" pitchFamily="18" charset="0"/>
                <a:cs typeface="Times New Roman" pitchFamily="18" charset="0"/>
              </a:rPr>
              <a:t>inference rules</a:t>
            </a:r>
            <a:r>
              <a:rPr lang="en-GB" dirty="0" smtClean="0">
                <a:latin typeface="Times New Roman" pitchFamily="18" charset="0"/>
                <a:cs typeface="Times New Roman" pitchFamily="18" charset="0"/>
              </a:rPr>
              <a:t>. The formal system has </a:t>
            </a:r>
            <a:r>
              <a:rPr lang="en-GB" dirty="0" smtClean="0">
                <a:solidFill>
                  <a:srgbClr val="FF0000"/>
                </a:solidFill>
                <a:latin typeface="Times New Roman" pitchFamily="18" charset="0"/>
                <a:cs typeface="Times New Roman" pitchFamily="18" charset="0"/>
              </a:rPr>
              <a:t>axioms</a:t>
            </a:r>
            <a:r>
              <a:rPr lang="en-GB" dirty="0" smtClean="0">
                <a:latin typeface="Times New Roman" pitchFamily="18" charset="0"/>
                <a:cs typeface="Times New Roman" pitchFamily="18" charset="0"/>
              </a:rPr>
              <a:t>.</a:t>
            </a:r>
          </a:p>
          <a:p>
            <a:r>
              <a:rPr lang="en-GB" b="1" dirty="0" smtClean="0">
                <a:latin typeface="Times New Roman" pitchFamily="18" charset="0"/>
                <a:cs typeface="Times New Roman" pitchFamily="18" charset="0"/>
              </a:rPr>
              <a:t>Axiom</a:t>
            </a:r>
            <a:r>
              <a:rPr lang="en-GB" dirty="0" smtClean="0">
                <a:latin typeface="Times New Roman" pitchFamily="18" charset="0"/>
                <a:cs typeface="Times New Roman" pitchFamily="18" charset="0"/>
              </a:rPr>
              <a:t> is a </a:t>
            </a:r>
            <a:r>
              <a:rPr lang="en-GB" dirty="0" smtClean="0">
                <a:solidFill>
                  <a:srgbClr val="FF0000"/>
                </a:solidFill>
                <a:latin typeface="Times New Roman" pitchFamily="18" charset="0"/>
                <a:cs typeface="Times New Roman" pitchFamily="18" charset="0"/>
              </a:rPr>
              <a:t>sentence</a:t>
            </a:r>
            <a:r>
              <a:rPr lang="en-GB" dirty="0" smtClean="0">
                <a:latin typeface="Times New Roman" pitchFamily="18" charset="0"/>
                <a:cs typeface="Times New Roman" pitchFamily="18" charset="0"/>
              </a:rPr>
              <a:t> that is always true within the system.</a:t>
            </a:r>
          </a:p>
          <a:p>
            <a:r>
              <a:rPr lang="en-GB" b="1" dirty="0" smtClean="0">
                <a:latin typeface="Times New Roman" pitchFamily="18" charset="0"/>
                <a:cs typeface="Times New Roman" pitchFamily="18" charset="0"/>
              </a:rPr>
              <a:t>Sentences</a:t>
            </a:r>
            <a:r>
              <a:rPr lang="en-GB" dirty="0" smtClean="0">
                <a:latin typeface="Times New Roman" pitchFamily="18" charset="0"/>
                <a:cs typeface="Times New Roman" pitchFamily="18" charset="0"/>
              </a:rPr>
              <a:t> are derived using the system’s axioms and rules of derivation are called </a:t>
            </a:r>
            <a:r>
              <a:rPr lang="en-GB" dirty="0" smtClean="0">
                <a:solidFill>
                  <a:srgbClr val="FF0000"/>
                </a:solidFill>
                <a:latin typeface="Times New Roman" pitchFamily="18" charset="0"/>
                <a:cs typeface="Times New Roman" pitchFamily="18" charset="0"/>
              </a:rPr>
              <a:t>theorems</a:t>
            </a:r>
            <a:r>
              <a:rPr lang="en-GB" dirty="0" smtClean="0">
                <a:latin typeface="Times New Roman" pitchFamily="18" charset="0"/>
                <a:cs typeface="Times New Roman" pitchFamily="18" charset="0"/>
              </a:rPr>
              <a:t>. </a:t>
            </a:r>
            <a:endParaRPr lang="en-GB" dirty="0">
              <a:latin typeface="Times New Roman" pitchFamily="18" charset="0"/>
              <a:cs typeface="Times New Roman"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GB" sz="2000" dirty="0" smtClean="0">
                <a:latin typeface="Times New Roman" pitchFamily="18" charset="0"/>
                <a:cs typeface="Times New Roman" pitchFamily="18" charset="0"/>
              </a:rPr>
              <a:t>In </a:t>
            </a:r>
            <a:r>
              <a:rPr lang="en-GB" sz="2000" b="1" i="1" dirty="0" smtClean="0">
                <a:latin typeface="Times New Roman" pitchFamily="18" charset="0"/>
                <a:cs typeface="Times New Roman" pitchFamily="18" charset="0"/>
              </a:rPr>
              <a:t>numerical /statistical approaches</a:t>
            </a:r>
            <a:r>
              <a:rPr lang="en-GB" sz="2000" dirty="0" smtClean="0">
                <a:latin typeface="Times New Roman" pitchFamily="18" charset="0"/>
                <a:cs typeface="Times New Roman" pitchFamily="18" charset="0"/>
              </a:rPr>
              <a:t>, one models the uncertainty in data and knowledge by numbers and provides some algebraic formulae to propagate these uncertainty values to the conclusions. These approaches have been widely used in expert system applications. </a:t>
            </a:r>
          </a:p>
          <a:p>
            <a:pPr lvl="1"/>
            <a:r>
              <a:rPr lang="en-GB" sz="2000" dirty="0" smtClean="0">
                <a:latin typeface="Times New Roman" pitchFamily="18" charset="0"/>
                <a:cs typeface="Times New Roman" pitchFamily="18" charset="0"/>
              </a:rPr>
              <a:t>Bayesian reasoning, Confirmation theory , Evidence theory and Fuzzy set </a:t>
            </a:r>
          </a:p>
          <a:p>
            <a:pPr lvl="1"/>
            <a:r>
              <a:rPr lang="en-GB" sz="2000" dirty="0" smtClean="0">
                <a:latin typeface="Times New Roman" pitchFamily="18" charset="0"/>
                <a:cs typeface="Times New Roman" pitchFamily="18" charset="0"/>
              </a:rPr>
              <a:t>Numerical approaches are suitable for addressing problems related to unreliable or inaccurate knowledge. </a:t>
            </a:r>
          </a:p>
          <a:p>
            <a:r>
              <a:rPr lang="en-GB" sz="2000" b="1" i="1" dirty="0" smtClean="0">
                <a:latin typeface="Times New Roman" pitchFamily="18" charset="0"/>
                <a:cs typeface="Times New Roman" pitchFamily="18" charset="0"/>
              </a:rPr>
              <a:t>Symbolic characterization </a:t>
            </a:r>
            <a:r>
              <a:rPr lang="en-GB" sz="2000" dirty="0" smtClean="0">
                <a:latin typeface="Times New Roman" pitchFamily="18" charset="0"/>
                <a:cs typeface="Times New Roman" pitchFamily="18" charset="0"/>
              </a:rPr>
              <a:t>of uncertainty is mostly aimed at handling incomplete information. </a:t>
            </a:r>
          </a:p>
          <a:p>
            <a:pPr lvl="1"/>
            <a:r>
              <a:rPr lang="en-GB" sz="2000" dirty="0" smtClean="0">
                <a:latin typeface="Times New Roman" pitchFamily="18" charset="0"/>
                <a:cs typeface="Times New Roman" pitchFamily="18" charset="0"/>
              </a:rPr>
              <a:t>Assumption Based Reasoning </a:t>
            </a:r>
          </a:p>
          <a:p>
            <a:pPr lvl="1"/>
            <a:r>
              <a:rPr lang="en-GB" sz="2000" dirty="0" smtClean="0">
                <a:latin typeface="Times New Roman" pitchFamily="18" charset="0"/>
                <a:cs typeface="Times New Roman" pitchFamily="18" charset="0"/>
              </a:rPr>
              <a:t>Default Reasoning </a:t>
            </a:r>
          </a:p>
          <a:p>
            <a:pPr lvl="1"/>
            <a:r>
              <a:rPr lang="en-GB" sz="2000" dirty="0" smtClean="0">
                <a:latin typeface="Times New Roman" pitchFamily="18" charset="0"/>
                <a:cs typeface="Times New Roman" pitchFamily="18" charset="0"/>
              </a:rPr>
              <a:t>Non-monotonic Logic </a:t>
            </a:r>
          </a:p>
          <a:p>
            <a:pPr lvl="1"/>
            <a:r>
              <a:rPr lang="en-GB" sz="2000" dirty="0" smtClean="0">
                <a:latin typeface="Times New Roman" pitchFamily="18" charset="0"/>
                <a:cs typeface="Times New Roman" pitchFamily="18" charset="0"/>
              </a:rPr>
              <a:t>Circumscription</a:t>
            </a:r>
            <a:endParaRPr lang="en-US" sz="3600" dirty="0"/>
          </a:p>
        </p:txBody>
      </p:sp>
      <p:sp>
        <p:nvSpPr>
          <p:cNvPr id="4" name="Title 1"/>
          <p:cNvSpPr>
            <a:spLocks noGrp="1"/>
          </p:cNvSpPr>
          <p:nvPr>
            <p:ph type="title"/>
          </p:nvPr>
        </p:nvSpPr>
        <p:spPr/>
        <p:txBody>
          <a:bodyPr>
            <a:noAutofit/>
          </a:bodyPr>
          <a:lstStyle/>
          <a:p>
            <a:r>
              <a:rPr lang="en-GB" sz="3600" dirty="0">
                <a:latin typeface="Times New Roman" pitchFamily="18" charset="0"/>
                <a:cs typeface="Times New Roman" pitchFamily="18" charset="0"/>
              </a:rPr>
              <a:t>Approaches to Handling </a:t>
            </a:r>
            <a:r>
              <a:rPr lang="en-GB" sz="3600" dirty="0" smtClean="0">
                <a:latin typeface="Times New Roman" pitchFamily="18" charset="0"/>
                <a:cs typeface="Times New Roman" pitchFamily="18" charset="0"/>
              </a:rPr>
              <a:t>Uncertainty...</a:t>
            </a:r>
            <a:endParaRPr lang="en-GB" sz="3600" dirty="0">
              <a:latin typeface="Times New Roman" pitchFamily="18" charset="0"/>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3214686"/>
            <a:ext cx="8229600" cy="511156"/>
          </a:xfrm>
        </p:spPr>
        <p:txBody>
          <a:bodyPr>
            <a:normAutofit fontScale="90000"/>
          </a:bodyPr>
          <a:lstStyle/>
          <a:p>
            <a:r>
              <a:rPr lang="en-GB" b="1" i="1" dirty="0" smtClean="0">
                <a:latin typeface="Times New Roman" pitchFamily="18" charset="0"/>
                <a:cs typeface="Times New Roman" pitchFamily="18" charset="0"/>
              </a:rPr>
              <a:t>Symbolic</a:t>
            </a:r>
            <a:r>
              <a:rPr lang="en-GB" b="1" i="1" dirty="0" smtClean="0"/>
              <a:t> </a:t>
            </a:r>
            <a:r>
              <a:rPr lang="en-GB" b="1" i="1" dirty="0" smtClean="0">
                <a:latin typeface="Times New Roman" pitchFamily="18" charset="0"/>
                <a:cs typeface="Times New Roman" pitchFamily="18" charset="0"/>
              </a:rPr>
              <a:t>Reasoning</a:t>
            </a:r>
            <a:endParaRPr lang="en-GB" b="1" i="1" dirty="0">
              <a:latin typeface="Times New Roman" pitchFamily="18" charset="0"/>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3556" name="Rectangle 4"/>
          <p:cNvSpPr>
            <a:spLocks noGrp="1" noChangeArrowheads="1"/>
          </p:cNvSpPr>
          <p:nvPr>
            <p:ph type="title"/>
          </p:nvPr>
        </p:nvSpPr>
        <p:spPr/>
        <p:txBody>
          <a:bodyPr/>
          <a:lstStyle/>
          <a:p>
            <a:r>
              <a:rPr lang="en-US" sz="3600" dirty="0">
                <a:latin typeface="Times New Roman" pitchFamily="18" charset="0"/>
                <a:cs typeface="Times New Roman" pitchFamily="18" charset="0"/>
              </a:rPr>
              <a:t>Default</a:t>
            </a:r>
            <a:r>
              <a:rPr lang="en-US" dirty="0"/>
              <a:t> </a:t>
            </a:r>
            <a:r>
              <a:rPr lang="en-US" sz="3600" dirty="0">
                <a:latin typeface="Times New Roman" pitchFamily="18" charset="0"/>
                <a:cs typeface="Times New Roman" pitchFamily="18" charset="0"/>
              </a:rPr>
              <a:t>Reasoning</a:t>
            </a:r>
          </a:p>
        </p:txBody>
      </p:sp>
      <p:sp>
        <p:nvSpPr>
          <p:cNvPr id="663557" name="Rectangle 5"/>
          <p:cNvSpPr>
            <a:spLocks noGrp="1" noChangeArrowheads="1"/>
          </p:cNvSpPr>
          <p:nvPr>
            <p:ph type="body" idx="1"/>
          </p:nvPr>
        </p:nvSpPr>
        <p:spPr>
          <a:xfrm>
            <a:off x="457200" y="1600200"/>
            <a:ext cx="8229600" cy="4900634"/>
          </a:xfrm>
        </p:spPr>
        <p:txBody>
          <a:bodyPr>
            <a:normAutofit/>
          </a:bodyPr>
          <a:lstStyle/>
          <a:p>
            <a:r>
              <a:rPr lang="en-US" sz="2800" dirty="0">
                <a:latin typeface="Times New Roman" pitchFamily="18" charset="0"/>
                <a:cs typeface="Times New Roman" pitchFamily="18" charset="0"/>
              </a:rPr>
              <a:t>Rationale: The world is fairly normal. Abnormalities are rare.</a:t>
            </a:r>
          </a:p>
          <a:p>
            <a:r>
              <a:rPr lang="en-US" sz="2800" dirty="0">
                <a:latin typeface="Times New Roman" pitchFamily="18" charset="0"/>
                <a:cs typeface="Times New Roman" pitchFamily="18" charset="0"/>
              </a:rPr>
              <a:t>So, an agent assumes normality, until there is evidence of the contrary.</a:t>
            </a:r>
          </a:p>
          <a:p>
            <a:pPr lvl="2"/>
            <a:r>
              <a:rPr lang="en-US" sz="2000" dirty="0">
                <a:latin typeface="Times New Roman" pitchFamily="18" charset="0"/>
                <a:cs typeface="Times New Roman" pitchFamily="18" charset="0"/>
              </a:rPr>
              <a:t>E.g., if an agent sees a bird X, it assumes that X can fly, unless it has evidence that X is a penguin, an ostrich, a dead bird, a bird with broken wings, </a:t>
            </a:r>
            <a:r>
              <a:rPr lang="en-US" sz="2000" dirty="0" smtClean="0">
                <a:latin typeface="Times New Roman" pitchFamily="18" charset="0"/>
                <a:cs typeface="Times New Roman" pitchFamily="18" charset="0"/>
              </a:rPr>
              <a:t>…</a:t>
            </a:r>
          </a:p>
          <a:p>
            <a:pPr lvl="2">
              <a:buNone/>
            </a:pPr>
            <a:endParaRPr lang="en-US" sz="20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Default logic is a common form non-monotonic logic and is based on Non-monotonic logic and default logic.</a:t>
            </a:r>
            <a:endParaRPr lang="en-US" sz="28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Grp="1" noChangeArrowheads="1"/>
          </p:cNvSpPr>
          <p:nvPr>
            <p:ph type="title"/>
          </p:nvPr>
        </p:nvSpPr>
        <p:spPr/>
        <p:txBody>
          <a:bodyPr>
            <a:noAutofit/>
          </a:bodyPr>
          <a:lstStyle/>
          <a:p>
            <a:r>
              <a:rPr lang="en-US" sz="2800" dirty="0">
                <a:latin typeface="Times New Roman" pitchFamily="18" charset="0"/>
                <a:cs typeface="Times New Roman" pitchFamily="18" charset="0"/>
              </a:rPr>
              <a:t>Modifying logic to support </a:t>
            </a:r>
            <a:r>
              <a:rPr lang="en-US" sz="2800" dirty="0" smtClean="0">
                <a:latin typeface="Times New Roman" pitchFamily="18" charset="0"/>
                <a:cs typeface="Times New Roman" pitchFamily="18" charset="0"/>
              </a:rPr>
              <a:t>non-monotonic </a:t>
            </a:r>
            <a:r>
              <a:rPr lang="en-US" sz="2800" dirty="0">
                <a:latin typeface="Times New Roman" pitchFamily="18" charset="0"/>
                <a:cs typeface="Times New Roman" pitchFamily="18" charset="0"/>
              </a:rPr>
              <a:t>inference</a:t>
            </a:r>
          </a:p>
        </p:txBody>
      </p:sp>
      <p:sp>
        <p:nvSpPr>
          <p:cNvPr id="636931" name="Rectangle 3"/>
          <p:cNvSpPr>
            <a:spLocks noGrp="1" noChangeArrowheads="1"/>
          </p:cNvSpPr>
          <p:nvPr>
            <p:ph type="body" idx="1"/>
          </p:nvPr>
        </p:nvSpPr>
        <p:spPr>
          <a:xfrm>
            <a:off x="990600" y="1428736"/>
            <a:ext cx="7796242" cy="5124464"/>
          </a:xfrm>
        </p:spPr>
        <p:txBody>
          <a:bodyPr>
            <a:normAutofit/>
          </a:bodyPr>
          <a:lstStyle/>
          <a:p>
            <a:pPr algn="ctr">
              <a:lnSpc>
                <a:spcPct val="79000"/>
              </a:lnSpc>
              <a:buNone/>
            </a:pPr>
            <a:r>
              <a:rPr lang="en-US" sz="2800" dirty="0">
                <a:latin typeface="Times New Roman" pitchFamily="18" charset="0"/>
                <a:cs typeface="Times New Roman" pitchFamily="18" charset="0"/>
              </a:rPr>
              <a:t>p(X) </a:t>
            </a:r>
            <a:r>
              <a:rPr lang="en-US" sz="2800" dirty="0">
                <a:latin typeface="Times New Roman" pitchFamily="18" charset="0"/>
                <a:cs typeface="Times New Roman" pitchFamily="18" charset="0"/>
                <a:sym typeface="Symbol" pitchFamily="18" charset="2"/>
              </a:rPr>
              <a:t> unless q(X)  r(X)</a:t>
            </a:r>
          </a:p>
          <a:p>
            <a:pPr>
              <a:lnSpc>
                <a:spcPct val="79000"/>
              </a:lnSpc>
              <a:buNone/>
            </a:pPr>
            <a:r>
              <a:rPr lang="en-US" sz="2800" dirty="0" smtClean="0">
                <a:latin typeface="Times New Roman" pitchFamily="18" charset="0"/>
                <a:cs typeface="Times New Roman" pitchFamily="18" charset="0"/>
                <a:sym typeface="Symbol" pitchFamily="18" charset="2"/>
              </a:rPr>
              <a:t>	If </a:t>
            </a:r>
            <a:r>
              <a:rPr lang="en-US" sz="2800" dirty="0">
                <a:latin typeface="Times New Roman" pitchFamily="18" charset="0"/>
                <a:cs typeface="Times New Roman" pitchFamily="18" charset="0"/>
                <a:sym typeface="Symbol" pitchFamily="18" charset="2"/>
              </a:rPr>
              <a:t>we </a:t>
            </a:r>
          </a:p>
          <a:p>
            <a:pPr>
              <a:lnSpc>
                <a:spcPct val="79000"/>
              </a:lnSpc>
              <a:buFontTx/>
              <a:buChar char="•"/>
            </a:pPr>
            <a:r>
              <a:rPr lang="en-US" sz="2800" dirty="0">
                <a:latin typeface="Times New Roman" pitchFamily="18" charset="0"/>
                <a:cs typeface="Times New Roman" pitchFamily="18" charset="0"/>
              </a:rPr>
              <a:t> believe p(X) is true, and</a:t>
            </a:r>
          </a:p>
          <a:p>
            <a:pPr>
              <a:lnSpc>
                <a:spcPct val="79000"/>
              </a:lnSpc>
              <a:buFontTx/>
              <a:buChar char="•"/>
            </a:pPr>
            <a:r>
              <a:rPr lang="en-US" sz="2800" dirty="0">
                <a:latin typeface="Times New Roman" pitchFamily="18" charset="0"/>
                <a:cs typeface="Times New Roman" pitchFamily="18" charset="0"/>
              </a:rPr>
              <a:t> do not believe q(X) is true (either unknown or believed to be false)</a:t>
            </a:r>
          </a:p>
          <a:p>
            <a:pPr>
              <a:lnSpc>
                <a:spcPct val="79000"/>
              </a:lnSpc>
              <a:buNone/>
            </a:pPr>
            <a:r>
              <a:rPr lang="en-US" sz="2800" dirty="0" smtClean="0">
                <a:latin typeface="Times New Roman" pitchFamily="18" charset="0"/>
                <a:cs typeface="Times New Roman" pitchFamily="18" charset="0"/>
              </a:rPr>
              <a:t>then </a:t>
            </a:r>
            <a:r>
              <a:rPr lang="en-US" sz="2800" dirty="0">
                <a:latin typeface="Times New Roman" pitchFamily="18" charset="0"/>
                <a:cs typeface="Times New Roman" pitchFamily="18" charset="0"/>
              </a:rPr>
              <a:t>we</a:t>
            </a:r>
          </a:p>
          <a:p>
            <a:pPr>
              <a:lnSpc>
                <a:spcPct val="79000"/>
              </a:lnSpc>
              <a:buFontTx/>
              <a:buChar char="•"/>
            </a:pPr>
            <a:r>
              <a:rPr lang="en-US" sz="2800" dirty="0">
                <a:latin typeface="Times New Roman" pitchFamily="18" charset="0"/>
                <a:cs typeface="Times New Roman" pitchFamily="18" charset="0"/>
              </a:rPr>
              <a:t> can infer r(X)</a:t>
            </a:r>
          </a:p>
          <a:p>
            <a:pPr>
              <a:lnSpc>
                <a:spcPct val="79000"/>
              </a:lnSpc>
              <a:buFontTx/>
              <a:buChar char="•"/>
            </a:pPr>
            <a:r>
              <a:rPr lang="en-US" sz="2800" dirty="0">
                <a:latin typeface="Times New Roman" pitchFamily="18" charset="0"/>
                <a:cs typeface="Times New Roman" pitchFamily="18" charset="0"/>
              </a:rPr>
              <a:t> later if we find out that q(X) is true, r(X) must be retracted</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“unless” is a </a:t>
            </a:r>
            <a:r>
              <a:rPr lang="en-US" sz="2800" i="1" dirty="0">
                <a:solidFill>
                  <a:srgbClr val="0000FF"/>
                </a:solidFill>
                <a:latin typeface="Times New Roman" pitchFamily="18" charset="0"/>
                <a:cs typeface="Times New Roman" pitchFamily="18" charset="0"/>
              </a:rPr>
              <a:t>modal operator</a:t>
            </a:r>
            <a:r>
              <a:rPr lang="en-US" sz="2800" dirty="0">
                <a:latin typeface="Times New Roman" pitchFamily="18" charset="0"/>
                <a:cs typeface="Times New Roman" pitchFamily="18" charset="0"/>
              </a:rPr>
              <a:t>: deals with belief rather than truth </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p:txBody>
          <a:bodyPr>
            <a:noAutofit/>
          </a:bodyPr>
          <a:lstStyle/>
          <a:p>
            <a:r>
              <a:rPr lang="en-US" sz="2800" dirty="0">
                <a:latin typeface="Times New Roman" pitchFamily="18" charset="0"/>
                <a:cs typeface="Times New Roman" pitchFamily="18" charset="0"/>
              </a:rPr>
              <a:t>Modifying</a:t>
            </a:r>
            <a:r>
              <a:rPr lang="en-US" sz="2400" dirty="0"/>
              <a:t> </a:t>
            </a:r>
            <a:r>
              <a:rPr lang="en-US" sz="2800" dirty="0">
                <a:latin typeface="Times New Roman" pitchFamily="18" charset="0"/>
                <a:cs typeface="Times New Roman" pitchFamily="18" charset="0"/>
              </a:rPr>
              <a:t>logic to support </a:t>
            </a:r>
            <a:r>
              <a:rPr lang="en-US" sz="2800" dirty="0" smtClean="0">
                <a:latin typeface="Times New Roman" pitchFamily="18" charset="0"/>
                <a:cs typeface="Times New Roman" pitchFamily="18" charset="0"/>
              </a:rPr>
              <a:t>non-monotonic </a:t>
            </a:r>
            <a:r>
              <a:rPr lang="en-US" sz="2800" dirty="0">
                <a:latin typeface="Times New Roman" pitchFamily="18" charset="0"/>
                <a:cs typeface="Times New Roman" pitchFamily="18" charset="0"/>
              </a:rPr>
              <a:t>inference </a:t>
            </a:r>
            <a:r>
              <a:rPr lang="en-US" sz="2800" dirty="0" smtClean="0">
                <a:latin typeface="Times New Roman" pitchFamily="18" charset="0"/>
                <a:cs typeface="Times New Roman" pitchFamily="18" charset="0"/>
              </a:rPr>
              <a:t>…</a:t>
            </a:r>
            <a:endParaRPr lang="en-US" sz="2400" dirty="0"/>
          </a:p>
        </p:txBody>
      </p:sp>
      <p:sp>
        <p:nvSpPr>
          <p:cNvPr id="637955" name="Rectangle 3"/>
          <p:cNvSpPr>
            <a:spLocks noGrp="1" noChangeArrowheads="1"/>
          </p:cNvSpPr>
          <p:nvPr>
            <p:ph type="body" idx="1"/>
          </p:nvPr>
        </p:nvSpPr>
        <p:spPr>
          <a:xfrm>
            <a:off x="381000" y="1928802"/>
            <a:ext cx="8191528" cy="4033848"/>
          </a:xfrm>
        </p:spPr>
        <p:txBody>
          <a:bodyPr>
            <a:normAutofit/>
          </a:bodyPr>
          <a:lstStyle/>
          <a:p>
            <a:pPr>
              <a:buNone/>
            </a:pPr>
            <a:r>
              <a:rPr lang="en-US" sz="2800" dirty="0" smtClean="0">
                <a:latin typeface="Times New Roman" pitchFamily="18" charset="0"/>
                <a:cs typeface="Times New Roman" pitchFamily="18" charset="0"/>
              </a:rPr>
              <a:t>	p(X</a:t>
            </a:r>
            <a:r>
              <a:rPr lang="en-US" sz="2800" dirty="0">
                <a:latin typeface="Times New Roman" pitchFamily="18" charset="0"/>
                <a:cs typeface="Times New Roman" pitchFamily="18" charset="0"/>
              </a:rPr>
              <a:t>) </a:t>
            </a:r>
            <a:r>
              <a:rPr lang="en-US" sz="2800" dirty="0">
                <a:latin typeface="Times New Roman" pitchFamily="18" charset="0"/>
                <a:cs typeface="Times New Roman" pitchFamily="18" charset="0"/>
                <a:sym typeface="Symbol" pitchFamily="18" charset="2"/>
              </a:rPr>
              <a:t> unless q(X)   r(X) 	in KB</a:t>
            </a:r>
          </a:p>
          <a:p>
            <a:pPr>
              <a:buNone/>
            </a:pPr>
            <a:r>
              <a:rPr lang="en-US" sz="2800" dirty="0" smtClean="0">
                <a:latin typeface="Times New Roman" pitchFamily="18" charset="0"/>
                <a:cs typeface="Times New Roman" pitchFamily="18" charset="0"/>
              </a:rPr>
              <a:t>	p(Z</a:t>
            </a:r>
            <a:r>
              <a:rPr lang="en-US" sz="2800" dirty="0">
                <a:latin typeface="Times New Roman" pitchFamily="18" charset="0"/>
                <a:cs typeface="Times New Roman" pitchFamily="18" charset="0"/>
              </a:rPr>
              <a:t>)					in KB</a:t>
            </a:r>
          </a:p>
          <a:p>
            <a:pPr>
              <a:buNone/>
            </a:pPr>
            <a:r>
              <a:rPr lang="en-US" sz="2800" dirty="0" smtClean="0">
                <a:latin typeface="Times New Roman" pitchFamily="18" charset="0"/>
                <a:cs typeface="Times New Roman" pitchFamily="18" charset="0"/>
              </a:rPr>
              <a:t>	r(W</a:t>
            </a:r>
            <a:r>
              <a:rPr lang="en-US" sz="2800" dirty="0">
                <a:latin typeface="Times New Roman" pitchFamily="18" charset="0"/>
                <a:cs typeface="Times New Roman" pitchFamily="18" charset="0"/>
              </a:rPr>
              <a:t>) </a:t>
            </a:r>
            <a:r>
              <a:rPr lang="en-US" sz="2800" dirty="0">
                <a:latin typeface="Times New Roman" pitchFamily="18" charset="0"/>
                <a:cs typeface="Times New Roman" pitchFamily="18" charset="0"/>
                <a:sym typeface="Symbol" pitchFamily="18" charset="2"/>
              </a:rPr>
              <a:t>  s(W)				in KB</a:t>
            </a:r>
          </a:p>
          <a:p>
            <a:pPr>
              <a:buNone/>
            </a:pPr>
            <a:r>
              <a:rPr lang="en-US" sz="2800" dirty="0" smtClean="0">
                <a:latin typeface="Times New Roman" pitchFamily="18" charset="0"/>
                <a:cs typeface="Times New Roman" pitchFamily="18" charset="0"/>
                <a:sym typeface="Symbol" pitchFamily="18" charset="2"/>
              </a:rPr>
              <a:t>	- </a:t>
            </a:r>
            <a:r>
              <a:rPr lang="en-US" sz="2800" dirty="0">
                <a:latin typeface="Times New Roman" pitchFamily="18" charset="0"/>
                <a:cs typeface="Times New Roman" pitchFamily="18" charset="0"/>
                <a:sym typeface="Symbol" pitchFamily="18" charset="2"/>
              </a:rPr>
              <a:t>- - - - -</a:t>
            </a:r>
          </a:p>
          <a:p>
            <a:pPr>
              <a:buNone/>
            </a:pPr>
            <a:r>
              <a:rPr lang="en-US" sz="2800" dirty="0" smtClean="0">
                <a:latin typeface="Times New Roman" pitchFamily="18" charset="0"/>
                <a:cs typeface="Times New Roman" pitchFamily="18" charset="0"/>
                <a:sym typeface="Symbol" pitchFamily="18" charset="2"/>
              </a:rPr>
              <a:t>	 </a:t>
            </a:r>
            <a:r>
              <a:rPr lang="en-US" sz="2800" dirty="0">
                <a:latin typeface="Times New Roman" pitchFamily="18" charset="0"/>
                <a:cs typeface="Times New Roman" pitchFamily="18" charset="0"/>
                <a:sym typeface="Symbol" pitchFamily="18" charset="2"/>
              </a:rPr>
              <a:t>q(X)  ??				q(X) is not in KB</a:t>
            </a:r>
          </a:p>
          <a:p>
            <a:pPr>
              <a:buNone/>
            </a:pPr>
            <a:r>
              <a:rPr lang="en-US" sz="2800" dirty="0" smtClean="0">
                <a:latin typeface="Times New Roman" pitchFamily="18" charset="0"/>
                <a:cs typeface="Times New Roman" pitchFamily="18" charset="0"/>
                <a:sym typeface="Symbol" pitchFamily="18" charset="2"/>
              </a:rPr>
              <a:t>	r(X</a:t>
            </a:r>
            <a:r>
              <a:rPr lang="en-US" sz="2800" dirty="0">
                <a:latin typeface="Times New Roman" pitchFamily="18" charset="0"/>
                <a:cs typeface="Times New Roman" pitchFamily="18" charset="0"/>
                <a:sym typeface="Symbol" pitchFamily="18" charset="2"/>
              </a:rPr>
              <a:t>)					inferred</a:t>
            </a:r>
          </a:p>
          <a:p>
            <a:pPr>
              <a:buNone/>
            </a:pPr>
            <a:r>
              <a:rPr lang="en-US" sz="2800" dirty="0" smtClean="0">
                <a:latin typeface="Times New Roman" pitchFamily="18" charset="0"/>
                <a:cs typeface="Times New Roman" pitchFamily="18" charset="0"/>
                <a:sym typeface="Symbol" pitchFamily="18" charset="2"/>
              </a:rPr>
              <a:t>	s(X</a:t>
            </a:r>
            <a:r>
              <a:rPr lang="en-US" sz="2800" dirty="0">
                <a:latin typeface="Times New Roman" pitchFamily="18" charset="0"/>
                <a:cs typeface="Times New Roman" pitchFamily="18" charset="0"/>
                <a:sym typeface="Symbol" pitchFamily="18" charset="2"/>
              </a:rPr>
              <a:t>)					inferred</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Grp="1" noChangeArrowheads="1"/>
          </p:cNvSpPr>
          <p:nvPr>
            <p:ph type="title"/>
          </p:nvPr>
        </p:nvSpPr>
        <p:spPr/>
        <p:txBody>
          <a:bodyPr/>
          <a:lstStyle/>
          <a:p>
            <a:r>
              <a:rPr lang="en-US" sz="3200" dirty="0" smtClean="0">
                <a:latin typeface="Times New Roman" pitchFamily="18" charset="0"/>
                <a:cs typeface="Times New Roman" pitchFamily="18" charset="0"/>
              </a:rPr>
              <a:t>Example</a:t>
            </a:r>
            <a:endParaRPr lang="en-US" sz="2800" dirty="0" smtClean="0">
              <a:latin typeface="Times New Roman" pitchFamily="18" charset="0"/>
              <a:cs typeface="Times New Roman" pitchFamily="18" charset="0"/>
            </a:endParaRPr>
          </a:p>
        </p:txBody>
      </p:sp>
      <p:sp>
        <p:nvSpPr>
          <p:cNvPr id="638979" name="Rectangle 3"/>
          <p:cNvSpPr>
            <a:spLocks noGrp="1" noChangeArrowheads="1"/>
          </p:cNvSpPr>
          <p:nvPr>
            <p:ph type="body" idx="1"/>
          </p:nvPr>
        </p:nvSpPr>
        <p:spPr/>
        <p:txBody>
          <a:bodyPr>
            <a:normAutofit/>
          </a:bodyPr>
          <a:lstStyle/>
          <a:p>
            <a:pPr>
              <a:lnSpc>
                <a:spcPct val="79000"/>
              </a:lnSpc>
              <a:buNone/>
            </a:pPr>
            <a:r>
              <a:rPr lang="en-US" sz="2800" dirty="0" smtClean="0">
                <a:latin typeface="Times New Roman" pitchFamily="18" charset="0"/>
                <a:cs typeface="Times New Roman" pitchFamily="18" charset="0"/>
              </a:rPr>
              <a:t>	If there is a competition and unless there is an exam tomorrow, I can go to the game competition.</a:t>
            </a:r>
          </a:p>
          <a:p>
            <a:pPr>
              <a:lnSpc>
                <a:spcPct val="79000"/>
              </a:lnSpc>
              <a:buNone/>
            </a:pPr>
            <a:r>
              <a:rPr lang="en-US" sz="2800" dirty="0" smtClean="0">
                <a:latin typeface="Times New Roman" pitchFamily="18" charset="0"/>
                <a:cs typeface="Times New Roman" pitchFamily="18" charset="0"/>
              </a:rPr>
              <a:t>	There is a competition.</a:t>
            </a:r>
          </a:p>
          <a:p>
            <a:pPr>
              <a:lnSpc>
                <a:spcPct val="79000"/>
              </a:lnSpc>
              <a:buNone/>
            </a:pPr>
            <a:r>
              <a:rPr lang="en-US" sz="2800" dirty="0" smtClean="0">
                <a:latin typeface="Times New Roman" pitchFamily="18" charset="0"/>
                <a:cs typeface="Times New Roman" pitchFamily="18" charset="0"/>
              </a:rPr>
              <a:t>	Whenever I go to the game competition, I have fun.</a:t>
            </a:r>
          </a:p>
          <a:p>
            <a:pPr>
              <a:lnSpc>
                <a:spcPct val="79000"/>
              </a:lnSpc>
              <a:buNone/>
            </a:pPr>
            <a:r>
              <a:rPr lang="en-US" sz="2800" dirty="0" smtClean="0">
                <a:latin typeface="Times New Roman" pitchFamily="18" charset="0"/>
                <a:cs typeface="Times New Roman" pitchFamily="18" charset="0"/>
              </a:rPr>
              <a:t>	- - - - - -</a:t>
            </a:r>
          </a:p>
          <a:p>
            <a:pPr>
              <a:lnSpc>
                <a:spcPct val="79000"/>
              </a:lnSpc>
              <a:buNone/>
            </a:pPr>
            <a:r>
              <a:rPr lang="en-US" sz="2800" dirty="0" smtClean="0">
                <a:latin typeface="Times New Roman" pitchFamily="18" charset="0"/>
                <a:cs typeface="Times New Roman" pitchFamily="18" charset="0"/>
              </a:rPr>
              <a:t>	I did not check my calendar but I don’t remember an exam scheduled for tomorrow, Conclude: I’ll go to the game competition.</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Then conclude: I’ll have fun.</a:t>
            </a:r>
          </a:p>
          <a:p>
            <a:pPr>
              <a:lnSpc>
                <a:spcPct val="79000"/>
              </a:lnSpc>
            </a:pPr>
            <a:endParaRPr lang="en-US" sz="2800" dirty="0">
              <a:latin typeface="Times New Roman" pitchFamily="18" charset="0"/>
              <a:cs typeface="Times New Roman" pitchFamily="18" charset="0"/>
            </a:endParaRP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p:cNvSpPr>
            <a:spLocks noGrp="1" noChangeArrowheads="1"/>
          </p:cNvSpPr>
          <p:nvPr>
            <p:ph type="title"/>
          </p:nvPr>
        </p:nvSpPr>
        <p:spPr/>
        <p:txBody>
          <a:bodyPr/>
          <a:lstStyle/>
          <a:p>
            <a:r>
              <a:rPr lang="en-US" dirty="0" smtClean="0">
                <a:latin typeface="Times New Roman" pitchFamily="18" charset="0"/>
                <a:cs typeface="Times New Roman" pitchFamily="18" charset="0"/>
              </a:rPr>
              <a:t>Abnormality</a:t>
            </a:r>
            <a:endParaRPr lang="en-US" dirty="0">
              <a:latin typeface="Times New Roman" pitchFamily="18" charset="0"/>
              <a:cs typeface="Times New Roman" pitchFamily="18" charset="0"/>
            </a:endParaRPr>
          </a:p>
        </p:txBody>
      </p:sp>
      <p:sp>
        <p:nvSpPr>
          <p:cNvPr id="640003" name="Rectangle 3"/>
          <p:cNvSpPr>
            <a:spLocks noGrp="1" noChangeArrowheads="1"/>
          </p:cNvSpPr>
          <p:nvPr>
            <p:ph type="body" idx="1"/>
          </p:nvPr>
        </p:nvSpPr>
        <p:spPr/>
        <p:txBody>
          <a:bodyPr>
            <a:normAutofit fontScale="85000" lnSpcReduction="20000"/>
          </a:bodyPr>
          <a:lstStyle/>
          <a:p>
            <a:pPr algn="ctr">
              <a:buNone/>
            </a:pPr>
            <a:r>
              <a:rPr lang="en-US" dirty="0"/>
              <a:t>p(X) </a:t>
            </a:r>
            <a:r>
              <a:rPr lang="en-US" dirty="0">
                <a:sym typeface="Symbol" pitchFamily="18" charset="2"/>
              </a:rPr>
              <a:t> unless </a:t>
            </a:r>
            <a:r>
              <a:rPr lang="en-US" dirty="0" err="1">
                <a:sym typeface="Symbol" pitchFamily="18" charset="2"/>
              </a:rPr>
              <a:t>ab</a:t>
            </a:r>
            <a:r>
              <a:rPr lang="en-US" dirty="0">
                <a:sym typeface="Symbol" pitchFamily="18" charset="2"/>
              </a:rPr>
              <a:t> p(X) </a:t>
            </a:r>
            <a:r>
              <a:rPr lang="en-US" dirty="0"/>
              <a:t>  q(X)</a:t>
            </a:r>
          </a:p>
          <a:p>
            <a:pPr>
              <a:buNone/>
            </a:pPr>
            <a:r>
              <a:rPr lang="en-US" dirty="0" err="1"/>
              <a:t>ab</a:t>
            </a:r>
            <a:r>
              <a:rPr lang="en-US" dirty="0"/>
              <a:t>: abnormal</a:t>
            </a:r>
          </a:p>
          <a:p>
            <a:pPr>
              <a:buNone/>
            </a:pPr>
            <a:r>
              <a:rPr lang="en-US" dirty="0"/>
              <a:t>Examples: 	If X is a bird, it will fly unless it is</a:t>
            </a:r>
            <a:br>
              <a:rPr lang="en-US" dirty="0"/>
            </a:br>
            <a:r>
              <a:rPr lang="en-US" dirty="0"/>
              <a:t>		abnormal.	</a:t>
            </a:r>
          </a:p>
          <a:p>
            <a:pPr>
              <a:buNone/>
            </a:pPr>
            <a:r>
              <a:rPr lang="en-US" dirty="0" smtClean="0"/>
              <a:t>	</a:t>
            </a:r>
            <a:r>
              <a:rPr lang="en-US" dirty="0"/>
              <a:t>		(abnormal: broken wing, sick,</a:t>
            </a:r>
            <a:br>
              <a:rPr lang="en-US" dirty="0"/>
            </a:br>
            <a:r>
              <a:rPr lang="en-US" dirty="0"/>
              <a:t>		 trapped, ostrich, ...)</a:t>
            </a:r>
          </a:p>
          <a:p>
            <a:pPr>
              <a:buNone/>
            </a:pPr>
            <a:r>
              <a:rPr lang="en-US" dirty="0"/>
              <a:t/>
            </a:r>
            <a:br>
              <a:rPr lang="en-US" dirty="0"/>
            </a:br>
            <a:r>
              <a:rPr lang="en-US" dirty="0"/>
              <a:t>		If X is a car, it will run unless it is</a:t>
            </a:r>
            <a:br>
              <a:rPr lang="en-US" dirty="0"/>
            </a:br>
            <a:r>
              <a:rPr lang="en-US" dirty="0"/>
              <a:t>		abnormal.</a:t>
            </a:r>
          </a:p>
          <a:p>
            <a:pPr>
              <a:buNone/>
            </a:pPr>
            <a:r>
              <a:rPr lang="en-US" dirty="0" smtClean="0"/>
              <a:t>	</a:t>
            </a:r>
            <a:r>
              <a:rPr lang="en-US" dirty="0"/>
              <a:t>		(abnormal: flat tire, broken engine, 		no gas, …)</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Grp="1" noChangeArrowheads="1"/>
          </p:cNvSpPr>
          <p:nvPr>
            <p:ph type="title"/>
          </p:nvPr>
        </p:nvSpPr>
        <p:spPr/>
        <p:txBody>
          <a:bodyPr>
            <a:normAutofit/>
          </a:bodyPr>
          <a:lstStyle/>
          <a:p>
            <a:r>
              <a:rPr lang="en-US" sz="4000" dirty="0" smtClean="0">
                <a:latin typeface="Times New Roman" pitchFamily="18" charset="0"/>
                <a:cs typeface="Times New Roman" pitchFamily="18" charset="0"/>
              </a:rPr>
              <a:t>Another modal operator: M</a:t>
            </a:r>
          </a:p>
        </p:txBody>
      </p:sp>
      <p:sp>
        <p:nvSpPr>
          <p:cNvPr id="642051" name="Rectangle 3"/>
          <p:cNvSpPr>
            <a:spLocks noGrp="1" noChangeArrowheads="1"/>
          </p:cNvSpPr>
          <p:nvPr>
            <p:ph type="body" idx="1"/>
          </p:nvPr>
        </p:nvSpPr>
        <p:spPr/>
        <p:txBody>
          <a:bodyPr>
            <a:normAutofit/>
          </a:bodyPr>
          <a:lstStyle/>
          <a:p>
            <a:pPr>
              <a:buNone/>
            </a:pPr>
            <a:r>
              <a:rPr lang="en-US" sz="2800" dirty="0" smtClean="0">
                <a:latin typeface="Times New Roman" pitchFamily="18" charset="0"/>
                <a:cs typeface="Times New Roman" pitchFamily="18" charset="0"/>
              </a:rPr>
              <a:t>	p(X</a:t>
            </a:r>
            <a:r>
              <a:rPr lang="en-US" sz="2800" dirty="0">
                <a:latin typeface="Times New Roman" pitchFamily="18" charset="0"/>
                <a:cs typeface="Times New Roman" pitchFamily="18" charset="0"/>
              </a:rPr>
              <a:t>) </a:t>
            </a:r>
            <a:r>
              <a:rPr lang="en-US" sz="2800" dirty="0">
                <a:latin typeface="Times New Roman" pitchFamily="18" charset="0"/>
                <a:cs typeface="Times New Roman" pitchFamily="18" charset="0"/>
                <a:sym typeface="Symbol" pitchFamily="18" charset="2"/>
              </a:rPr>
              <a:t> M q(X)  r(X)</a:t>
            </a:r>
          </a:p>
          <a:p>
            <a:pPr>
              <a:buNone/>
            </a:pPr>
            <a:r>
              <a:rPr lang="en-US" sz="2800" dirty="0" smtClean="0">
                <a:latin typeface="Times New Roman" pitchFamily="18" charset="0"/>
                <a:cs typeface="Times New Roman" pitchFamily="18" charset="0"/>
                <a:sym typeface="Symbol" pitchFamily="18" charset="2"/>
              </a:rPr>
              <a:t>	If  </a:t>
            </a:r>
            <a:endParaRPr lang="en-US" sz="2800" dirty="0">
              <a:latin typeface="Times New Roman" pitchFamily="18" charset="0"/>
              <a:cs typeface="Times New Roman" pitchFamily="18" charset="0"/>
              <a:sym typeface="Symbol" pitchFamily="18" charset="2"/>
            </a:endParaRPr>
          </a:p>
          <a:p>
            <a:pPr>
              <a:buFontTx/>
              <a:buChar char="•"/>
            </a:pPr>
            <a:r>
              <a:rPr lang="en-US" sz="2800" dirty="0">
                <a:latin typeface="Times New Roman" pitchFamily="18" charset="0"/>
                <a:cs typeface="Times New Roman" pitchFamily="18" charset="0"/>
              </a:rPr>
              <a:t> we believe p(X) is true, and</a:t>
            </a:r>
          </a:p>
          <a:p>
            <a:pPr>
              <a:buFontTx/>
              <a:buChar char="•"/>
            </a:pPr>
            <a:r>
              <a:rPr lang="en-US" sz="2800" dirty="0">
                <a:latin typeface="Times New Roman" pitchFamily="18" charset="0"/>
                <a:cs typeface="Times New Roman" pitchFamily="18" charset="0"/>
              </a:rPr>
              <a:t> q(X) is </a:t>
            </a:r>
            <a:r>
              <a:rPr lang="en-US" sz="2800" i="1" dirty="0">
                <a:latin typeface="Times New Roman" pitchFamily="18" charset="0"/>
                <a:cs typeface="Times New Roman" pitchFamily="18" charset="0"/>
              </a:rPr>
              <a:t>consistent with</a:t>
            </a:r>
            <a:r>
              <a:rPr lang="en-US" sz="2800" dirty="0">
                <a:latin typeface="Times New Roman" pitchFamily="18" charset="0"/>
                <a:cs typeface="Times New Roman" pitchFamily="18" charset="0"/>
              </a:rPr>
              <a:t> everything else,</a:t>
            </a:r>
          </a:p>
          <a:p>
            <a:pPr>
              <a:buNone/>
            </a:pPr>
            <a:r>
              <a:rPr lang="en-US" sz="2800" dirty="0" smtClean="0">
                <a:latin typeface="Times New Roman" pitchFamily="18" charset="0"/>
                <a:cs typeface="Times New Roman" pitchFamily="18" charset="0"/>
              </a:rPr>
              <a:t>	then </a:t>
            </a:r>
            <a:r>
              <a:rPr lang="en-US" sz="2800" dirty="0">
                <a:latin typeface="Times New Roman" pitchFamily="18" charset="0"/>
                <a:cs typeface="Times New Roman" pitchFamily="18" charset="0"/>
              </a:rPr>
              <a:t>we</a:t>
            </a:r>
          </a:p>
          <a:p>
            <a:pPr>
              <a:buFontTx/>
              <a:buChar char="•"/>
            </a:pPr>
            <a:r>
              <a:rPr lang="en-US" sz="2800" dirty="0">
                <a:latin typeface="Times New Roman" pitchFamily="18" charset="0"/>
                <a:cs typeface="Times New Roman" pitchFamily="18" charset="0"/>
              </a:rPr>
              <a:t> can infer r(X)</a:t>
            </a:r>
            <a:br>
              <a:rPr lang="en-US" sz="2800" dirty="0">
                <a:latin typeface="Times New Roman" pitchFamily="18" charset="0"/>
                <a:cs typeface="Times New Roman" pitchFamily="18" charset="0"/>
              </a:rPr>
            </a:br>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M” is a </a:t>
            </a:r>
            <a:r>
              <a:rPr lang="en-US" sz="2800" i="1" dirty="0">
                <a:latin typeface="Times New Roman" pitchFamily="18" charset="0"/>
                <a:cs typeface="Times New Roman" pitchFamily="18" charset="0"/>
              </a:rPr>
              <a:t>modal operator </a:t>
            </a:r>
            <a:r>
              <a:rPr lang="en-US" sz="2800" dirty="0">
                <a:latin typeface="Times New Roman" pitchFamily="18" charset="0"/>
                <a:cs typeface="Times New Roman" pitchFamily="18" charset="0"/>
              </a:rPr>
              <a:t>for “is consistent.”</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p:txBody>
          <a:bodyPr/>
          <a:lstStyle/>
          <a:p>
            <a:r>
              <a:rPr lang="en-US" sz="4000" dirty="0" smtClean="0">
                <a:latin typeface="Times New Roman" pitchFamily="18" charset="0"/>
                <a:cs typeface="Times New Roman" pitchFamily="18" charset="0"/>
              </a:rPr>
              <a:t>Example</a:t>
            </a:r>
          </a:p>
        </p:txBody>
      </p:sp>
      <p:sp>
        <p:nvSpPr>
          <p:cNvPr id="643075" name="Rectangle 3"/>
          <p:cNvSpPr>
            <a:spLocks noGrp="1" noChangeArrowheads="1"/>
          </p:cNvSpPr>
          <p:nvPr>
            <p:ph type="body" idx="1"/>
          </p:nvPr>
        </p:nvSpPr>
        <p:spPr/>
        <p:txBody>
          <a:bodyPr>
            <a:normAutofit/>
          </a:bodyPr>
          <a:lstStyle/>
          <a:p>
            <a:r>
              <a:rPr lang="en-US" sz="2800" dirty="0">
                <a:latin typeface="Times New Roman" pitchFamily="18" charset="0"/>
                <a:cs typeface="Times New Roman" pitchFamily="18" charset="0"/>
                <a:sym typeface="Symbol" pitchFamily="18" charset="2"/>
              </a:rPr>
              <a:t>X </a:t>
            </a:r>
            <a:r>
              <a:rPr lang="en-US" sz="2800" dirty="0" err="1">
                <a:latin typeface="Times New Roman" pitchFamily="18" charset="0"/>
                <a:cs typeface="Times New Roman" pitchFamily="18" charset="0"/>
                <a:sym typeface="Symbol" pitchFamily="18" charset="2"/>
              </a:rPr>
              <a:t>good_student</a:t>
            </a:r>
            <a:r>
              <a:rPr lang="en-US" sz="2800" dirty="0">
                <a:latin typeface="Times New Roman" pitchFamily="18" charset="0"/>
                <a:cs typeface="Times New Roman" pitchFamily="18" charset="0"/>
                <a:sym typeface="Symbol" pitchFamily="18" charset="2"/>
              </a:rPr>
              <a:t>(X)  M </a:t>
            </a:r>
            <a:r>
              <a:rPr lang="en-US" sz="2800" dirty="0" err="1">
                <a:latin typeface="Times New Roman" pitchFamily="18" charset="0"/>
                <a:cs typeface="Times New Roman" pitchFamily="18" charset="0"/>
                <a:sym typeface="Symbol" pitchFamily="18" charset="2"/>
              </a:rPr>
              <a:t>study_hard</a:t>
            </a:r>
            <a:r>
              <a:rPr lang="en-US" sz="2800" dirty="0">
                <a:latin typeface="Times New Roman" pitchFamily="18" charset="0"/>
                <a:cs typeface="Times New Roman" pitchFamily="18" charset="0"/>
                <a:sym typeface="Symbol" pitchFamily="18" charset="2"/>
              </a:rPr>
              <a:t>(X) </a:t>
            </a:r>
            <a:br>
              <a:rPr lang="en-US" sz="2800" dirty="0">
                <a:latin typeface="Times New Roman" pitchFamily="18" charset="0"/>
                <a:cs typeface="Times New Roman" pitchFamily="18" charset="0"/>
                <a:sym typeface="Symbol" pitchFamily="18" charset="2"/>
              </a:rPr>
            </a:br>
            <a:r>
              <a:rPr lang="en-US" sz="2800" dirty="0">
                <a:latin typeface="Times New Roman" pitchFamily="18" charset="0"/>
                <a:cs typeface="Times New Roman" pitchFamily="18" charset="0"/>
                <a:sym typeface="Symbol" pitchFamily="18" charset="2"/>
              </a:rPr>
              <a:t>graduates (X)</a:t>
            </a:r>
          </a:p>
          <a:p>
            <a:r>
              <a:rPr lang="en-US" sz="2800" dirty="0">
                <a:latin typeface="Times New Roman" pitchFamily="18" charset="0"/>
                <a:cs typeface="Times New Roman" pitchFamily="18" charset="0"/>
                <a:sym typeface="Symbol" pitchFamily="18" charset="2"/>
              </a:rPr>
              <a:t>How to make sure that </a:t>
            </a:r>
            <a:r>
              <a:rPr lang="en-US" sz="2800" dirty="0" err="1">
                <a:latin typeface="Times New Roman" pitchFamily="18" charset="0"/>
                <a:cs typeface="Times New Roman" pitchFamily="18" charset="0"/>
                <a:sym typeface="Symbol" pitchFamily="18" charset="2"/>
              </a:rPr>
              <a:t>study_hard</a:t>
            </a:r>
            <a:r>
              <a:rPr lang="en-US" sz="2800" dirty="0">
                <a:latin typeface="Times New Roman" pitchFamily="18" charset="0"/>
                <a:cs typeface="Times New Roman" pitchFamily="18" charset="0"/>
                <a:sym typeface="Symbol" pitchFamily="18" charset="2"/>
              </a:rPr>
              <a:t>(X) is consistent?</a:t>
            </a:r>
          </a:p>
          <a:p>
            <a:r>
              <a:rPr lang="en-US" sz="2800" dirty="0">
                <a:latin typeface="Times New Roman" pitchFamily="18" charset="0"/>
                <a:cs typeface="Times New Roman" pitchFamily="18" charset="0"/>
                <a:sym typeface="Symbol" pitchFamily="18" charset="2"/>
              </a:rPr>
              <a:t>Negation as failure proof: Try to prove </a:t>
            </a:r>
            <a:r>
              <a:rPr lang="en-US" sz="2800" dirty="0" err="1">
                <a:latin typeface="Times New Roman" pitchFamily="18" charset="0"/>
                <a:cs typeface="Times New Roman" pitchFamily="18" charset="0"/>
                <a:sym typeface="Symbol" pitchFamily="18" charset="2"/>
              </a:rPr>
              <a:t>study_hard</a:t>
            </a:r>
            <a:r>
              <a:rPr lang="en-US" sz="2800" dirty="0">
                <a:latin typeface="Times New Roman" pitchFamily="18" charset="0"/>
                <a:cs typeface="Times New Roman" pitchFamily="18" charset="0"/>
                <a:sym typeface="Symbol" pitchFamily="18" charset="2"/>
              </a:rPr>
              <a:t>(X), if not possible assume X does study.</a:t>
            </a:r>
          </a:p>
          <a:p>
            <a:r>
              <a:rPr lang="en-US" sz="2800" dirty="0">
                <a:latin typeface="Times New Roman" pitchFamily="18" charset="0"/>
                <a:cs typeface="Times New Roman" pitchFamily="18" charset="0"/>
                <a:sym typeface="Symbol" pitchFamily="18" charset="2"/>
              </a:rPr>
              <a:t>Tried but failed proof: Try to prove </a:t>
            </a:r>
            <a:r>
              <a:rPr lang="en-US" sz="2800" dirty="0" err="1" smtClean="0">
                <a:latin typeface="Times New Roman" pitchFamily="18" charset="0"/>
                <a:cs typeface="Times New Roman" pitchFamily="18" charset="0"/>
                <a:sym typeface="Symbol" pitchFamily="18" charset="2"/>
              </a:rPr>
              <a:t>study_hard</a:t>
            </a:r>
            <a:r>
              <a:rPr lang="en-US" sz="2800" dirty="0" smtClean="0">
                <a:latin typeface="Times New Roman" pitchFamily="18" charset="0"/>
                <a:cs typeface="Times New Roman" pitchFamily="18" charset="0"/>
                <a:sym typeface="Symbol" pitchFamily="18" charset="2"/>
              </a:rPr>
              <a:t>(X), </a:t>
            </a:r>
            <a:r>
              <a:rPr lang="en-US" sz="2800" dirty="0">
                <a:latin typeface="Times New Roman" pitchFamily="18" charset="0"/>
                <a:cs typeface="Times New Roman" pitchFamily="18" charset="0"/>
                <a:sym typeface="Symbol" pitchFamily="18" charset="2"/>
              </a:rPr>
              <a:t>but use a heuristic or a time/memory limit. When the limit expires, if no evidence to the contrary is found, declare as proven. </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latin typeface="Times New Roman" pitchFamily="18" charset="0"/>
                <a:cs typeface="Times New Roman" pitchFamily="18" charset="0"/>
              </a:rPr>
              <a:t>Reading</a:t>
            </a:r>
            <a:r>
              <a:rPr lang="en-GB" dirty="0" smtClean="0"/>
              <a:t> </a:t>
            </a:r>
            <a:r>
              <a:rPr lang="en-GB" sz="4000" dirty="0" smtClean="0">
                <a:latin typeface="Times New Roman" pitchFamily="18" charset="0"/>
                <a:cs typeface="Times New Roman" pitchFamily="18" charset="0"/>
              </a:rPr>
              <a:t>assignment</a:t>
            </a:r>
            <a:r>
              <a:rPr lang="en-GB" dirty="0" smtClean="0"/>
              <a:t> </a:t>
            </a:r>
            <a:endParaRPr lang="en-GB" dirty="0"/>
          </a:p>
        </p:txBody>
      </p:sp>
      <p:sp>
        <p:nvSpPr>
          <p:cNvPr id="3" name="Content Placeholder 2"/>
          <p:cNvSpPr>
            <a:spLocks noGrp="1"/>
          </p:cNvSpPr>
          <p:nvPr>
            <p:ph idx="1"/>
          </p:nvPr>
        </p:nvSpPr>
        <p:spPr>
          <a:xfrm>
            <a:off x="457200" y="1928802"/>
            <a:ext cx="8229600" cy="4197361"/>
          </a:xfrm>
        </p:spPr>
        <p:txBody>
          <a:bodyPr>
            <a:normAutofit/>
          </a:bodyPr>
          <a:lstStyle/>
          <a:p>
            <a:r>
              <a:rPr lang="en-GB" sz="2800" dirty="0" smtClean="0"/>
              <a:t>Circumscription </a:t>
            </a:r>
          </a:p>
          <a:p>
            <a:r>
              <a:rPr lang="en-GB" sz="2800" dirty="0" smtClean="0"/>
              <a:t>Truth maintenance systems </a:t>
            </a:r>
            <a:endParaRPr lang="en-GB"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r>
              <a:rPr lang="en-GB" dirty="0" smtClean="0"/>
              <a:t>Logical reasoning...</a:t>
            </a:r>
            <a:endParaRPr lang="en-GB" dirty="0"/>
          </a:p>
        </p:txBody>
      </p:sp>
      <p:sp>
        <p:nvSpPr>
          <p:cNvPr id="3" name="Content Placeholder 2"/>
          <p:cNvSpPr>
            <a:spLocks noGrp="1"/>
          </p:cNvSpPr>
          <p:nvPr>
            <p:ph idx="1"/>
          </p:nvPr>
        </p:nvSpPr>
        <p:spPr>
          <a:xfrm>
            <a:off x="357158" y="1214422"/>
            <a:ext cx="8329642" cy="4911741"/>
          </a:xfrm>
        </p:spPr>
        <p:txBody>
          <a:bodyPr>
            <a:normAutofit fontScale="92500" lnSpcReduction="10000"/>
          </a:bodyPr>
          <a:lstStyle/>
          <a:p>
            <a:pPr>
              <a:buFont typeface="Wingdings" pitchFamily="2" charset="2"/>
              <a:buChar char="§"/>
            </a:pPr>
            <a:r>
              <a:rPr lang="en-GB" dirty="0" smtClean="0">
                <a:latin typeface="Times New Roman" pitchFamily="18" charset="0"/>
                <a:cs typeface="Times New Roman" pitchFamily="18" charset="0"/>
              </a:rPr>
              <a:t>Formal Logic</a:t>
            </a:r>
          </a:p>
          <a:p>
            <a:pPr>
              <a:buNone/>
            </a:pPr>
            <a:r>
              <a:rPr lang="en-GB" dirty="0" smtClean="0">
                <a:latin typeface="Times New Roman" pitchFamily="18" charset="0"/>
                <a:cs typeface="Times New Roman" pitchFamily="18" charset="0"/>
              </a:rPr>
              <a:t>	</a:t>
            </a:r>
            <a:r>
              <a:rPr lang="en-GB" sz="3000" dirty="0" smtClean="0">
                <a:latin typeface="Times New Roman" pitchFamily="18" charset="0"/>
                <a:cs typeface="Times New Roman" pitchFamily="18" charset="0"/>
              </a:rPr>
              <a:t>The formal logic is the study of inference with purely formal content, i.e. where content is made explicit. </a:t>
            </a:r>
          </a:p>
          <a:p>
            <a:pPr>
              <a:buNone/>
            </a:pPr>
            <a:r>
              <a:rPr lang="en-GB" sz="3000" dirty="0">
                <a:latin typeface="Times New Roman" pitchFamily="18" charset="0"/>
                <a:cs typeface="Times New Roman" pitchFamily="18" charset="0"/>
              </a:rPr>
              <a:t>	</a:t>
            </a:r>
            <a:r>
              <a:rPr lang="en-GB" sz="3000" dirty="0" smtClean="0">
                <a:latin typeface="Times New Roman" pitchFamily="18" charset="0"/>
                <a:cs typeface="Times New Roman" pitchFamily="18" charset="0"/>
              </a:rPr>
              <a:t>Examples- propositional logic and predicate logic</a:t>
            </a:r>
          </a:p>
          <a:p>
            <a:pPr lvl="1">
              <a:buFont typeface="Wingdings" pitchFamily="2" charset="2"/>
              <a:buChar char="§"/>
            </a:pPr>
            <a:r>
              <a:rPr lang="en-GB" dirty="0">
                <a:latin typeface="Times New Roman" pitchFamily="18" charset="0"/>
                <a:cs typeface="Times New Roman" pitchFamily="18" charset="0"/>
              </a:rPr>
              <a:t>	</a:t>
            </a:r>
            <a:r>
              <a:rPr lang="en-GB" dirty="0" smtClean="0">
                <a:latin typeface="Times New Roman" pitchFamily="18" charset="0"/>
                <a:cs typeface="Times New Roman" pitchFamily="18" charset="0"/>
              </a:rPr>
              <a:t>Here the logical arguments are a set of rules for manipulating symbols. The rules are of two types</a:t>
            </a:r>
          </a:p>
          <a:p>
            <a:pPr lvl="2">
              <a:buFont typeface="Wingdings" pitchFamily="2" charset="2"/>
              <a:buChar char="§"/>
            </a:pPr>
            <a:r>
              <a:rPr lang="en-GB" dirty="0" smtClean="0">
                <a:latin typeface="Times New Roman" pitchFamily="18" charset="0"/>
                <a:cs typeface="Times New Roman" pitchFamily="18" charset="0"/>
              </a:rPr>
              <a:t>Syntax rules:    say how to build meaningful expressions</a:t>
            </a:r>
          </a:p>
          <a:p>
            <a:pPr lvl="2">
              <a:buFont typeface="Wingdings" pitchFamily="2" charset="2"/>
              <a:buChar char="§"/>
            </a:pPr>
            <a:r>
              <a:rPr lang="en-GB" dirty="0" smtClean="0">
                <a:latin typeface="Times New Roman" pitchFamily="18" charset="0"/>
                <a:cs typeface="Times New Roman" pitchFamily="18" charset="0"/>
              </a:rPr>
              <a:t>Inference rules:  say how to obtain true formulas from other 		     true formulas.</a:t>
            </a:r>
          </a:p>
          <a:p>
            <a:pPr lvl="1">
              <a:buFont typeface="Wingdings" pitchFamily="2" charset="2"/>
              <a:buChar char="§"/>
            </a:pPr>
            <a:r>
              <a:rPr lang="en-GB" dirty="0" smtClean="0">
                <a:latin typeface="Times New Roman" pitchFamily="18" charset="0"/>
                <a:cs typeface="Times New Roman" pitchFamily="18" charset="0"/>
              </a:rPr>
              <a:t> Logic also needs </a:t>
            </a:r>
            <a:r>
              <a:rPr lang="en-GB" dirty="0" smtClean="0">
                <a:solidFill>
                  <a:srgbClr val="FF0000"/>
                </a:solidFill>
                <a:latin typeface="Times New Roman" pitchFamily="18" charset="0"/>
                <a:cs typeface="Times New Roman" pitchFamily="18" charset="0"/>
              </a:rPr>
              <a:t>semantics , </a:t>
            </a:r>
            <a:r>
              <a:rPr lang="en-GB" dirty="0" smtClean="0">
                <a:latin typeface="Times New Roman" pitchFamily="18" charset="0"/>
                <a:cs typeface="Times New Roman" pitchFamily="18" charset="0"/>
              </a:rPr>
              <a:t>which says how  to assign meaning  to expressions.</a:t>
            </a:r>
          </a:p>
          <a:p>
            <a:pPr lvl="2">
              <a:buBlip>
                <a:blip r:embed="rId3"/>
              </a:buBlip>
            </a:pPr>
            <a:endParaRPr lang="en-GB" dirty="0" smtClean="0">
              <a:latin typeface="Times New Roman" pitchFamily="18" charset="0"/>
              <a:cs typeface="Times New Roman" pitchFamily="18" charset="0"/>
            </a:endParaRPr>
          </a:p>
          <a:p>
            <a:pPr lvl="2">
              <a:buBlip>
                <a:blip r:embed="rId3"/>
              </a:buBlip>
            </a:pPr>
            <a:endParaRPr lang="en-GB" dirty="0" smtClean="0">
              <a:latin typeface="Times New Roman" pitchFamily="18" charset="0"/>
              <a:cs typeface="Times New Roman" pitchFamily="18" charset="0"/>
            </a:endParaRPr>
          </a:p>
          <a:p>
            <a:pPr>
              <a:buNone/>
            </a:pPr>
            <a:endParaRPr lang="en-GB" dirty="0">
              <a:latin typeface="Times New Roman" pitchFamily="18" charset="0"/>
              <a:cs typeface="Times New Roman"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071678"/>
            <a:ext cx="8229600" cy="714372"/>
          </a:xfrm>
        </p:spPr>
        <p:txBody>
          <a:bodyPr>
            <a:normAutofit fontScale="90000"/>
          </a:bodyPr>
          <a:lstStyle/>
          <a:p>
            <a:r>
              <a:rPr lang="en-US" b="1" i="1" dirty="0" smtClean="0">
                <a:latin typeface="Times New Roman" pitchFamily="18" charset="0"/>
                <a:cs typeface="Times New Roman" pitchFamily="18" charset="0"/>
              </a:rPr>
              <a:t>Statistical reasoning </a:t>
            </a:r>
            <a:endParaRPr lang="en-US" b="1" i="1" dirty="0">
              <a:latin typeface="Times New Roman" pitchFamily="18" charset="0"/>
              <a:cs typeface="Times New Roman" pitchFamily="18" charset="0"/>
            </a:endParaRPr>
          </a:p>
        </p:txBody>
      </p:sp>
      <p:sp>
        <p:nvSpPr>
          <p:cNvPr id="4" name="Title 1"/>
          <p:cNvSpPr txBox="1">
            <a:spLocks/>
          </p:cNvSpPr>
          <p:nvPr/>
        </p:nvSpPr>
        <p:spPr>
          <a:xfrm>
            <a:off x="428596" y="5857892"/>
            <a:ext cx="8229600" cy="57150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dirty="0" smtClean="0">
                <a:latin typeface="+mj-lt"/>
                <a:ea typeface="+mj-ea"/>
                <a:cs typeface="+mj-cs"/>
              </a:rPr>
              <a:t>Read: lecture note</a:t>
            </a:r>
            <a:endParaRPr lang="en-US" sz="2000" dirty="0"/>
          </a:p>
        </p:txBody>
      </p:sp>
      <p:sp>
        <p:nvSpPr>
          <p:cNvPr id="6" name="Title 1"/>
          <p:cNvSpPr txBox="1">
            <a:spLocks/>
          </p:cNvSpPr>
          <p:nvPr/>
        </p:nvSpPr>
        <p:spPr>
          <a:xfrm>
            <a:off x="571472" y="3500438"/>
            <a:ext cx="8229600" cy="2071702"/>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400" dirty="0" smtClean="0">
                <a:latin typeface="Times New Roman" pitchFamily="18" charset="0"/>
                <a:ea typeface="+mj-ea"/>
                <a:cs typeface="Times New Roman" pitchFamily="18" charset="0"/>
              </a:rPr>
              <a:t>Methods:</a:t>
            </a:r>
          </a:p>
          <a:p>
            <a:pPr lvl="1">
              <a:buFont typeface="Arial" pitchFamily="34" charset="0"/>
              <a:buChar char="•"/>
            </a:pPr>
            <a:r>
              <a:rPr lang="en-US" sz="2800" dirty="0" smtClean="0">
                <a:latin typeface="Times New Roman" pitchFamily="18" charset="0"/>
                <a:cs typeface="Times New Roman" pitchFamily="18" charset="0"/>
              </a:rPr>
              <a:t>   Probabilistic reasoning</a:t>
            </a:r>
          </a:p>
          <a:p>
            <a:pPr lvl="3">
              <a:buFont typeface="Arial" pitchFamily="34" charset="0"/>
              <a:buChar char="•"/>
            </a:pPr>
            <a:r>
              <a:rPr lang="en-US" sz="28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Bayes’ Theorem</a:t>
            </a:r>
            <a:endParaRPr lang="en-US" sz="2800" dirty="0" smtClean="0">
              <a:latin typeface="Times New Roman" pitchFamily="18" charset="0"/>
              <a:cs typeface="Times New Roman" pitchFamily="18" charset="0"/>
            </a:endParaRPr>
          </a:p>
          <a:p>
            <a:pPr lvl="1">
              <a:buFont typeface="Arial" pitchFamily="34" charset="0"/>
              <a:buChar char="•"/>
            </a:pPr>
            <a:r>
              <a:rPr lang="en-US" sz="2800" dirty="0" smtClean="0">
                <a:latin typeface="Times New Roman" pitchFamily="18" charset="0"/>
                <a:cs typeface="Times New Roman" pitchFamily="18" charset="0"/>
              </a:rPr>
              <a:t>   Certainty factors</a:t>
            </a:r>
            <a:endParaRPr lang="en-US" sz="28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Logical reasoning...</a:t>
            </a:r>
            <a:endParaRPr lang="en-GB" dirty="0"/>
          </a:p>
        </p:txBody>
      </p:sp>
      <p:sp>
        <p:nvSpPr>
          <p:cNvPr id="3" name="Content Placeholder 2"/>
          <p:cNvSpPr>
            <a:spLocks noGrp="1"/>
          </p:cNvSpPr>
          <p:nvPr>
            <p:ph idx="1"/>
          </p:nvPr>
        </p:nvSpPr>
        <p:spPr>
          <a:xfrm>
            <a:off x="457200" y="1600200"/>
            <a:ext cx="8329642" cy="4525963"/>
          </a:xfrm>
        </p:spPr>
        <p:txBody>
          <a:bodyPr/>
          <a:lstStyle/>
          <a:p>
            <a:pPr>
              <a:buFont typeface="Wingdings" pitchFamily="2" charset="2"/>
              <a:buChar char="§"/>
            </a:pPr>
            <a:r>
              <a:rPr lang="en-GB" dirty="0" smtClean="0">
                <a:latin typeface="Times New Roman" pitchFamily="18" charset="0"/>
                <a:cs typeface="Times New Roman" pitchFamily="18" charset="0"/>
              </a:rPr>
              <a:t>Informal Logic</a:t>
            </a:r>
          </a:p>
          <a:p>
            <a:pPr>
              <a:buNone/>
            </a:pPr>
            <a:r>
              <a:rPr lang="en-GB" dirty="0">
                <a:latin typeface="Times New Roman" pitchFamily="18" charset="0"/>
                <a:cs typeface="Times New Roman" pitchFamily="18" charset="0"/>
              </a:rPr>
              <a:t>	T</a:t>
            </a:r>
            <a:r>
              <a:rPr lang="en-GB" dirty="0" smtClean="0">
                <a:latin typeface="Times New Roman" pitchFamily="18" charset="0"/>
                <a:cs typeface="Times New Roman" pitchFamily="18" charset="0"/>
              </a:rPr>
              <a:t>he informal logic is the study of natural languages arguments.</a:t>
            </a:r>
          </a:p>
          <a:p>
            <a:pPr lvl="1">
              <a:buFont typeface="Wingdings" pitchFamily="2" charset="2"/>
              <a:buChar char="§"/>
            </a:pPr>
            <a:r>
              <a:rPr lang="en-GB" dirty="0" smtClean="0">
                <a:latin typeface="Times New Roman" pitchFamily="18" charset="0"/>
                <a:cs typeface="Times New Roman" pitchFamily="18" charset="0"/>
              </a:rPr>
              <a:t> The analysis of the argument structures in ordinary language is part of the informal logic.</a:t>
            </a:r>
          </a:p>
          <a:p>
            <a:pPr lvl="1">
              <a:buFont typeface="Wingdings" pitchFamily="2" charset="2"/>
              <a:buChar char="§"/>
            </a:pPr>
            <a:r>
              <a:rPr lang="en-GB" dirty="0" smtClean="0">
                <a:latin typeface="Times New Roman" pitchFamily="18" charset="0"/>
                <a:cs typeface="Times New Roman" pitchFamily="18" charset="0"/>
              </a:rPr>
              <a:t>The focus lies in distinguishing good arguments (valid) from arguments or fallacies (invalid).</a:t>
            </a:r>
          </a:p>
          <a:p>
            <a:pPr lvl="1">
              <a:buNone/>
            </a:pPr>
            <a:endParaRPr lang="en-GB" dirty="0" smtClean="0">
              <a:latin typeface="Times New Roman" pitchFamily="18" charset="0"/>
              <a:cs typeface="Times New Roman" pitchFamily="18" charset="0"/>
            </a:endParaRPr>
          </a:p>
          <a:p>
            <a:pPr lvl="1">
              <a:buBlip>
                <a:blip r:embed="rId3"/>
              </a:buBlip>
            </a:pPr>
            <a:endParaRPr lang="en-GB" dirty="0" smtClean="0">
              <a:latin typeface="Times New Roman" pitchFamily="18" charset="0"/>
              <a:cs typeface="Times New Roman" pitchFamily="18" charset="0"/>
            </a:endParaRPr>
          </a:p>
          <a:p>
            <a:pPr>
              <a:buNone/>
            </a:pPr>
            <a:endParaRPr lang="en-GB"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TotalTime>
  <Words>3268</Words>
  <Application>Microsoft Office PowerPoint</Application>
  <PresentationFormat>On-screen Show (4:3)</PresentationFormat>
  <Paragraphs>671</Paragraphs>
  <Slides>80</Slides>
  <Notes>80</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Office Theme</vt:lpstr>
      <vt:lpstr>Reasoning systems &amp; uncertainty </vt:lpstr>
      <vt:lpstr>Motivation</vt:lpstr>
      <vt:lpstr>What is reasoning?</vt:lpstr>
      <vt:lpstr>Human reasoning</vt:lpstr>
      <vt:lpstr>Human reasoning</vt:lpstr>
      <vt:lpstr>Logical reasoning </vt:lpstr>
      <vt:lpstr>Logical reasoning...</vt:lpstr>
      <vt:lpstr>Logical reasoning...</vt:lpstr>
      <vt:lpstr>Logical reasoning...</vt:lpstr>
      <vt:lpstr>Logical reasoning ....</vt:lpstr>
      <vt:lpstr>Logical reasoning ....</vt:lpstr>
      <vt:lpstr>Monotonic vs. non-monotonic logic</vt:lpstr>
      <vt:lpstr>Methods of reasoning</vt:lpstr>
      <vt:lpstr>Methods of reasoning...</vt:lpstr>
      <vt:lpstr>Methods of reasoning.. </vt:lpstr>
      <vt:lpstr>Methods of reasoning...</vt:lpstr>
      <vt:lpstr>Methods of reasoning....</vt:lpstr>
      <vt:lpstr>Methods of reasoning...</vt:lpstr>
      <vt:lpstr>Methods of reasoning....</vt:lpstr>
      <vt:lpstr>Methods of reasoning....</vt:lpstr>
      <vt:lpstr>Methods of reasoning</vt:lpstr>
      <vt:lpstr>Uncertainty in reasoning (overview) </vt:lpstr>
      <vt:lpstr>Reasoning and KR</vt:lpstr>
      <vt:lpstr>Rule-based  Reasoning - Production-rule(Rule-based) systems</vt:lpstr>
      <vt:lpstr>Rule-Based Expert Systems</vt:lpstr>
      <vt:lpstr>Architecture of Rule-Based ES</vt:lpstr>
      <vt:lpstr>Architecture of Rule-Based ES</vt:lpstr>
      <vt:lpstr>Architecture of Rule-Based ES</vt:lpstr>
      <vt:lpstr>Architecture of Rule-Based ES</vt:lpstr>
      <vt:lpstr>Rule-Based Systems -Example ‘Grades’ -</vt:lpstr>
      <vt:lpstr>Example ‘Grades’</vt:lpstr>
      <vt:lpstr>Forward and Backward Reasoning</vt:lpstr>
      <vt:lpstr>Forward and Backward Reasoning</vt:lpstr>
      <vt:lpstr>Forward and Backward Reasoning</vt:lpstr>
      <vt:lpstr>Slide 35</vt:lpstr>
      <vt:lpstr>Case Based Reasoning</vt:lpstr>
      <vt:lpstr>Faced this situation before?</vt:lpstr>
      <vt:lpstr>How do we solve problems? </vt:lpstr>
      <vt:lpstr>So what?</vt:lpstr>
      <vt:lpstr>What’s CBR?</vt:lpstr>
      <vt:lpstr>Definitions of CBR</vt:lpstr>
      <vt:lpstr>History</vt:lpstr>
      <vt:lpstr>The Limitations of Rules</vt:lpstr>
      <vt:lpstr>Slide 44</vt:lpstr>
      <vt:lpstr>R4 Cycle</vt:lpstr>
      <vt:lpstr>CBR System Components</vt:lpstr>
      <vt:lpstr>CBR Assumption(s)</vt:lpstr>
      <vt:lpstr>How CBR solves problems</vt:lpstr>
      <vt:lpstr>CBR Knowledge Containers</vt:lpstr>
      <vt:lpstr>Pros &amp; Cons of CBR</vt:lpstr>
      <vt:lpstr>Summary </vt:lpstr>
      <vt:lpstr>Reasoning under Uncertainty (inexact reasoning)</vt:lpstr>
      <vt:lpstr>Uncertainty</vt:lpstr>
      <vt:lpstr>Motivation</vt:lpstr>
      <vt:lpstr>Motivation II</vt:lpstr>
      <vt:lpstr>Challenges</vt:lpstr>
      <vt:lpstr>Challenges</vt:lpstr>
      <vt:lpstr>Uncertainty </vt:lpstr>
      <vt:lpstr>Uncertain agent</vt:lpstr>
      <vt:lpstr>Types of Uncertainty</vt:lpstr>
      <vt:lpstr>Types of Uncertainty</vt:lpstr>
      <vt:lpstr>Types of Uncertainty</vt:lpstr>
      <vt:lpstr>Sources of uncertainty</vt:lpstr>
      <vt:lpstr>Sources of uncertainty </vt:lpstr>
      <vt:lpstr>Sources of uncertainty </vt:lpstr>
      <vt:lpstr>Sources of uncertainty </vt:lpstr>
      <vt:lpstr>Sources of uncertainty </vt:lpstr>
      <vt:lpstr>Sources of uncertainty </vt:lpstr>
      <vt:lpstr>Approaches to Handling Uncertainty</vt:lpstr>
      <vt:lpstr>Approaches to Handling Uncertainty...</vt:lpstr>
      <vt:lpstr>Symbolic Reasoning</vt:lpstr>
      <vt:lpstr>Default Reasoning</vt:lpstr>
      <vt:lpstr>Modifying logic to support non-monotonic inference</vt:lpstr>
      <vt:lpstr>Modifying logic to support non-monotonic inference …</vt:lpstr>
      <vt:lpstr>Example</vt:lpstr>
      <vt:lpstr>Abnormality</vt:lpstr>
      <vt:lpstr>Another modal operator: M</vt:lpstr>
      <vt:lpstr>Example</vt:lpstr>
      <vt:lpstr>Reading assignment </vt:lpstr>
      <vt:lpstr>Statistical reasoning </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Knowledge and Reasoning</dc:title>
  <dc:creator>Toshiba</dc:creator>
  <cp:lastModifiedBy>Toshiba</cp:lastModifiedBy>
  <cp:revision>45</cp:revision>
  <dcterms:created xsi:type="dcterms:W3CDTF">2011-10-30T10:38:27Z</dcterms:created>
  <dcterms:modified xsi:type="dcterms:W3CDTF">2011-12-26T04:17:55Z</dcterms:modified>
</cp:coreProperties>
</file>