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68"/>
  </p:notesMasterIdLst>
  <p:sldIdLst>
    <p:sldId id="256" r:id="rId2"/>
    <p:sldId id="341" r:id="rId3"/>
    <p:sldId id="342" r:id="rId4"/>
    <p:sldId id="275" r:id="rId5"/>
    <p:sldId id="324" r:id="rId6"/>
    <p:sldId id="329" r:id="rId7"/>
    <p:sldId id="330" r:id="rId8"/>
    <p:sldId id="331" r:id="rId9"/>
    <p:sldId id="332" r:id="rId10"/>
    <p:sldId id="333" r:id="rId11"/>
    <p:sldId id="334"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293" r:id="rId26"/>
    <p:sldId id="257" r:id="rId27"/>
    <p:sldId id="262" r:id="rId28"/>
    <p:sldId id="258" r:id="rId29"/>
    <p:sldId id="261" r:id="rId30"/>
    <p:sldId id="260" r:id="rId31"/>
    <p:sldId id="259" r:id="rId32"/>
    <p:sldId id="267" r:id="rId33"/>
    <p:sldId id="264" r:id="rId34"/>
    <p:sldId id="266" r:id="rId35"/>
    <p:sldId id="265" r:id="rId36"/>
    <p:sldId id="271" r:id="rId37"/>
    <p:sldId id="273" r:id="rId38"/>
    <p:sldId id="272" r:id="rId39"/>
    <p:sldId id="263" r:id="rId40"/>
    <p:sldId id="269" r:id="rId41"/>
    <p:sldId id="270" r:id="rId42"/>
    <p:sldId id="307" r:id="rId43"/>
    <p:sldId id="308" r:id="rId44"/>
    <p:sldId id="309" r:id="rId45"/>
    <p:sldId id="310"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323" r:id="rId59"/>
    <p:sldId id="326" r:id="rId60"/>
    <p:sldId id="325" r:id="rId61"/>
    <p:sldId id="335" r:id="rId62"/>
    <p:sldId id="336" r:id="rId63"/>
    <p:sldId id="337" r:id="rId64"/>
    <p:sldId id="338" r:id="rId65"/>
    <p:sldId id="339" r:id="rId66"/>
    <p:sldId id="340"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505" autoAdjust="0"/>
    <p:restoredTop sz="94660"/>
  </p:normalViewPr>
  <p:slideViewPr>
    <p:cSldViewPr>
      <p:cViewPr varScale="1">
        <p:scale>
          <a:sx n="93" d="100"/>
          <a:sy n="93" d="100"/>
        </p:scale>
        <p:origin x="-136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E40E0A-48E8-40A8-B3FF-336C3679CF61}" type="datetimeFigureOut">
              <a:rPr lang="en-US" smtClean="0"/>
              <a:pPr/>
              <a:t>5/26/2011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99465A-EFF8-485F-B8BE-DC7D9B31808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statsoftinc.com/textbook/glosd.html" TargetMode="External"/><Relationship Id="rId2" Type="http://schemas.openxmlformats.org/officeDocument/2006/relationships/slide" Target="../slides/slide55.xml"/><Relationship Id="rId1" Type="http://schemas.openxmlformats.org/officeDocument/2006/relationships/notesMaster" Target="../notesMasters/notesMaster1.xml"/><Relationship Id="rId4" Type="http://schemas.openxmlformats.org/officeDocument/2006/relationships/hyperlink" Target="http://www.statsoftinc.com/textbook/glose.html"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statsoftinc.com/textbook/glosd.html" TargetMode="External"/><Relationship Id="rId2" Type="http://schemas.openxmlformats.org/officeDocument/2006/relationships/slide" Target="../slides/slide56.xml"/><Relationship Id="rId1" Type="http://schemas.openxmlformats.org/officeDocument/2006/relationships/notesMaster" Target="../notesMasters/notesMaster1.xml"/><Relationship Id="rId4" Type="http://schemas.openxmlformats.org/officeDocument/2006/relationships/hyperlink" Target="http://www.statsoftinc.com/textbook/glose.html"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FD28E07C-52B4-4516-B3BB-6A283B7A4D99}" type="slidenum">
              <a:rPr lang="en-US"/>
              <a:pPr/>
              <a:t>50</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4C7AB90E-88A6-49E5-9AB2-6A0B4C70805D}" type="slidenum">
              <a:rPr lang="en-US"/>
              <a:pPr/>
              <a:t>51</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922149-655E-4704-9F98-4905404D739B}" type="slidenum">
              <a:rPr lang="en-US"/>
              <a:pPr/>
              <a:t>55</a:t>
            </a:fld>
            <a:endParaRPr lang="en-US"/>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pPr>
              <a:lnSpc>
                <a:spcPct val="80000"/>
              </a:lnSpc>
            </a:pPr>
            <a:r>
              <a:rPr lang="en-US" sz="800"/>
              <a:t>RBF can model any nonlinear function using a single hidden layer, which removes some design-decisions about numbers of layers.</a:t>
            </a:r>
          </a:p>
          <a:p>
            <a:pPr>
              <a:lnSpc>
                <a:spcPct val="80000"/>
              </a:lnSpc>
            </a:pPr>
            <a:endParaRPr lang="en-US" sz="800"/>
          </a:p>
          <a:p>
            <a:pPr>
              <a:lnSpc>
                <a:spcPct val="80000"/>
              </a:lnSpc>
            </a:pPr>
            <a:r>
              <a:rPr lang="en-US" sz="800"/>
              <a:t>The simple linear transformation in the output layer can be optimized fully using traditional linear modeling techniques, which are fast and do not suffer from problems such as local minima which plague MLP training techniques. RBF networks can therefore be trained extremely quickly (i.e., orders of magnitude faster than MLPs).</a:t>
            </a:r>
          </a:p>
          <a:p>
            <a:pPr>
              <a:lnSpc>
                <a:spcPct val="80000"/>
              </a:lnSpc>
            </a:pPr>
            <a:endParaRPr lang="en-US" sz="800"/>
          </a:p>
          <a:p>
            <a:pPr>
              <a:lnSpc>
                <a:spcPct val="80000"/>
              </a:lnSpc>
            </a:pPr>
            <a:r>
              <a:rPr lang="en-US" sz="800"/>
              <a:t>Dis of RBF:</a:t>
            </a:r>
          </a:p>
          <a:p>
            <a:pPr>
              <a:lnSpc>
                <a:spcPct val="80000"/>
              </a:lnSpc>
            </a:pPr>
            <a:r>
              <a:rPr lang="en-US" sz="800"/>
              <a:t>On the other hand, before linear optimization can be applied to the output layer of an RBF network, the number of radial units must be decided, and then their centers and </a:t>
            </a:r>
            <a:r>
              <a:rPr lang="en-US" sz="800">
                <a:hlinkClick r:id="rId3"/>
              </a:rPr>
              <a:t>deviations</a:t>
            </a:r>
            <a:r>
              <a:rPr lang="en-US" sz="800"/>
              <a:t> must be set. Although faster than MLP training, the algorithms to do this are equally prone to discover sub-optimal combinations. Other features that distinguish RBF performance from MLPs are due to the differing approaches to modeling space, with RBFs "clumpy" and MLPs "planey." </a:t>
            </a:r>
          </a:p>
          <a:p>
            <a:pPr>
              <a:lnSpc>
                <a:spcPct val="80000"/>
              </a:lnSpc>
            </a:pPr>
            <a:endParaRPr lang="en-US" sz="800"/>
          </a:p>
          <a:p>
            <a:pPr>
              <a:lnSpc>
                <a:spcPct val="80000"/>
              </a:lnSpc>
            </a:pPr>
            <a:r>
              <a:rPr lang="en-US" sz="800"/>
              <a:t>The clumpy approach also implies that RBFs are not inclined to extrapolate beyond known data: the response drops off rapidly towards zero if data points far from the training data are used. Often the RBF output layer optimization will have set a bias level, hopefully more or less equal to the mean output level, so in fact the extrapolated output is the observed mean - a reasonable working assumption. In contrast, an MLP becomes more certain in its response when far-flung data is used. Whether this is an advantage or disadvantage depends largely on the application, but on the whole the MLP's uncritical </a:t>
            </a:r>
            <a:r>
              <a:rPr lang="en-US" sz="800">
                <a:hlinkClick r:id="rId4"/>
              </a:rPr>
              <a:t>extrapolation</a:t>
            </a:r>
            <a:r>
              <a:rPr lang="en-US" sz="800"/>
              <a:t> is regarded as a bad point: extrapolation far from training data is usually dangerous and unjustified. </a:t>
            </a:r>
          </a:p>
          <a:p>
            <a:pPr>
              <a:lnSpc>
                <a:spcPct val="80000"/>
              </a:lnSpc>
            </a:pPr>
            <a:endParaRPr lang="en-US" sz="800"/>
          </a:p>
          <a:p>
            <a:pPr>
              <a:lnSpc>
                <a:spcPct val="80000"/>
              </a:lnSpc>
            </a:pPr>
            <a:r>
              <a:rPr lang="en-US" sz="800"/>
              <a:t>RBFs are also more sensitive to the curse of dimensionality, and have greater difficulties if the number of input units is large: this problem is discussed further in a later section. </a:t>
            </a:r>
          </a:p>
          <a:p>
            <a:pPr>
              <a:lnSpc>
                <a:spcPct val="80000"/>
              </a:lnSpc>
            </a:pPr>
            <a:endParaRPr lang="en-US" sz="800"/>
          </a:p>
          <a:p>
            <a:pPr>
              <a:lnSpc>
                <a:spcPct val="80000"/>
              </a:lnSpc>
            </a:pPr>
            <a:endParaRPr lang="en-US" sz="800"/>
          </a:p>
          <a:p>
            <a:pPr>
              <a:lnSpc>
                <a:spcPct val="80000"/>
              </a:lnSpc>
            </a:pPr>
            <a:r>
              <a:rPr lang="en-US" sz="800"/>
              <a:t>However, RBFs as described above suffer similar problems to Multilayer Perceptrons if they are used for classification - the output of the network is a measure of distance from a decision hyperplane, rather than a probabilistic confidence level. We may therefore choose to modify the RBF by including an output layer with logistic or softmax (normalized exponential) outputs, which is capable of probability estimation. We lose the advantage of fast linear optimization of the output layer; however, the non-linear output layer still has a relatively well-behaved error surface, and can be optimized quite quickly using a fast iterative algorithm such as conjugate gradient descent.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A68F6C-49E1-4B13-9712-A0ED82DB5401}" type="slidenum">
              <a:rPr lang="en-US"/>
              <a:pPr/>
              <a:t>56</a:t>
            </a:fld>
            <a:endParaRPr lang="en-US"/>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pPr>
              <a:lnSpc>
                <a:spcPct val="80000"/>
              </a:lnSpc>
            </a:pPr>
            <a:r>
              <a:rPr lang="en-US" sz="800"/>
              <a:t>RBF can model any nonlinear function using a single hidden layer, which removes some design-decisions about numbers of layers.</a:t>
            </a:r>
          </a:p>
          <a:p>
            <a:pPr>
              <a:lnSpc>
                <a:spcPct val="80000"/>
              </a:lnSpc>
            </a:pPr>
            <a:endParaRPr lang="en-US" sz="800"/>
          </a:p>
          <a:p>
            <a:pPr>
              <a:lnSpc>
                <a:spcPct val="80000"/>
              </a:lnSpc>
            </a:pPr>
            <a:r>
              <a:rPr lang="en-US" sz="800"/>
              <a:t>The simple linear transformation in the output layer can be optimized fully using traditional linear modeling techniques, which are fast and do not suffer from problems such as local minima which plague MLP training techniques. RBF networks can therefore be trained extremely quickly (i.e., orders of magnitude faster than MLPs).</a:t>
            </a:r>
          </a:p>
          <a:p>
            <a:pPr>
              <a:lnSpc>
                <a:spcPct val="80000"/>
              </a:lnSpc>
            </a:pPr>
            <a:endParaRPr lang="en-US" sz="800"/>
          </a:p>
          <a:p>
            <a:pPr>
              <a:lnSpc>
                <a:spcPct val="80000"/>
              </a:lnSpc>
            </a:pPr>
            <a:r>
              <a:rPr lang="en-US" sz="800"/>
              <a:t>Dis of RBF:</a:t>
            </a:r>
          </a:p>
          <a:p>
            <a:pPr>
              <a:lnSpc>
                <a:spcPct val="80000"/>
              </a:lnSpc>
            </a:pPr>
            <a:r>
              <a:rPr lang="en-US" sz="800"/>
              <a:t>On the other hand, before linear optimization can be applied to the output layer of an RBF network, the number of radial units must be decided, and then their centers and </a:t>
            </a:r>
            <a:r>
              <a:rPr lang="en-US" sz="800">
                <a:hlinkClick r:id="rId3"/>
              </a:rPr>
              <a:t>deviations</a:t>
            </a:r>
            <a:r>
              <a:rPr lang="en-US" sz="800"/>
              <a:t> must be set. Although faster than MLP training, the algorithms to do this are equally prone to discover sub-optimal combinations. Other features that distinguish RBF performance from MLPs are due to the differing approaches to modeling space, with RBFs "clumpy" and MLPs "planey." </a:t>
            </a:r>
          </a:p>
          <a:p>
            <a:pPr>
              <a:lnSpc>
                <a:spcPct val="80000"/>
              </a:lnSpc>
            </a:pPr>
            <a:endParaRPr lang="en-US" sz="800"/>
          </a:p>
          <a:p>
            <a:pPr>
              <a:lnSpc>
                <a:spcPct val="80000"/>
              </a:lnSpc>
            </a:pPr>
            <a:r>
              <a:rPr lang="en-US" sz="800"/>
              <a:t>The clumpy approach also implies that RBFs are not inclined to extrapolate beyond known data: the response drops off rapidly towards zero if data points far from the training data are used. Often the RBF output layer optimization will have set a bias level, hopefully more or less equal to the mean output level, so in fact the extrapolated output is the observed mean - a reasonable working assumption. In contrast, an MLP becomes more certain in its response when far-flung data is used. Whether this is an advantage or disadvantage depends largely on the application, but on the whole the MLP's uncritical </a:t>
            </a:r>
            <a:r>
              <a:rPr lang="en-US" sz="800">
                <a:hlinkClick r:id="rId4"/>
              </a:rPr>
              <a:t>extrapolation</a:t>
            </a:r>
            <a:r>
              <a:rPr lang="en-US" sz="800"/>
              <a:t> is regarded as a bad point: extrapolation far from training data is usually dangerous and unjustified. </a:t>
            </a:r>
          </a:p>
          <a:p>
            <a:pPr>
              <a:lnSpc>
                <a:spcPct val="80000"/>
              </a:lnSpc>
            </a:pPr>
            <a:endParaRPr lang="en-US" sz="800"/>
          </a:p>
          <a:p>
            <a:pPr>
              <a:lnSpc>
                <a:spcPct val="80000"/>
              </a:lnSpc>
            </a:pPr>
            <a:r>
              <a:rPr lang="en-US" sz="800"/>
              <a:t>RBFs are also more sensitive to the curse of dimensionality, and have greater difficulties if the number of input units is large: this problem is discussed further in a later section. </a:t>
            </a:r>
          </a:p>
          <a:p>
            <a:pPr>
              <a:lnSpc>
                <a:spcPct val="80000"/>
              </a:lnSpc>
            </a:pPr>
            <a:endParaRPr lang="en-US" sz="800"/>
          </a:p>
          <a:p>
            <a:pPr>
              <a:lnSpc>
                <a:spcPct val="80000"/>
              </a:lnSpc>
            </a:pPr>
            <a:endParaRPr lang="en-US" sz="800"/>
          </a:p>
          <a:p>
            <a:pPr>
              <a:lnSpc>
                <a:spcPct val="80000"/>
              </a:lnSpc>
            </a:pPr>
            <a:r>
              <a:rPr lang="en-US" sz="800"/>
              <a:t>However, RBFs as described above suffer similar problems to Multilayer Perceptrons if they are used for classification - the output of the network is a measure of distance from a decision hyperplane, rather than a probabilistic confidence level. We may therefore choose to modify the RBF by including an output layer with logistic or softmax (normalized exponential) outputs, which is capable of probability estimation. We lose the advantage of fast linear optimization of the output layer; however, the non-linear output layer still has a relatively well-behaved error surface, and can be optimized quite quickly using a fast iterative algorithm such as conjugate gradient descent.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A2B884-9E18-47C8-AF7A-4710B3C1C93A}" type="slidenum">
              <a:rPr lang="en-US"/>
              <a:pPr/>
              <a:t>57</a:t>
            </a:fld>
            <a:endParaRPr lang="en-US"/>
          </a:p>
        </p:txBody>
      </p:sp>
      <p:sp>
        <p:nvSpPr>
          <p:cNvPr id="300034" name="Rectangle 2"/>
          <p:cNvSpPr>
            <a:spLocks noGrp="1" noRot="1" noChangeAspect="1" noChangeArrowheads="1" noTextEdit="1"/>
          </p:cNvSpPr>
          <p:nvPr>
            <p:ph type="sldImg"/>
          </p:nvPr>
        </p:nvSpPr>
        <p:spPr>
          <a:ln/>
        </p:spPr>
      </p:sp>
      <p:sp>
        <p:nvSpPr>
          <p:cNvPr id="3000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8CA96E5-5CF2-45FD-A7BE-059F7EAB772C}" type="datetimeFigureOut">
              <a:rPr lang="en-US" smtClean="0"/>
              <a:pPr/>
              <a:t>5/26/2011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9BBB4D7-2E1F-43FA-9F16-8F465E94881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CA96E5-5CF2-45FD-A7BE-059F7EAB772C}" type="datetimeFigureOut">
              <a:rPr lang="en-US" smtClean="0"/>
              <a:pPr/>
              <a:t>5/26/2011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BBB4D7-2E1F-43FA-9F16-8F465E94881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CA96E5-5CF2-45FD-A7BE-059F7EAB772C}" type="datetimeFigureOut">
              <a:rPr lang="en-US" smtClean="0"/>
              <a:pPr/>
              <a:t>5/26/2011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BBB4D7-2E1F-43FA-9F16-8F465E94881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CA96E5-5CF2-45FD-A7BE-059F7EAB772C}" type="datetimeFigureOut">
              <a:rPr lang="en-US" smtClean="0"/>
              <a:pPr/>
              <a:t>5/26/2011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BBB4D7-2E1F-43FA-9F16-8F465E94881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CA96E5-5CF2-45FD-A7BE-059F7EAB772C}" type="datetimeFigureOut">
              <a:rPr lang="en-US" smtClean="0"/>
              <a:pPr/>
              <a:t>5/26/2011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BBB4D7-2E1F-43FA-9F16-8F465E94881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CA96E5-5CF2-45FD-A7BE-059F7EAB772C}" type="datetimeFigureOut">
              <a:rPr lang="en-US" smtClean="0"/>
              <a:pPr/>
              <a:t>5/26/2011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BBB4D7-2E1F-43FA-9F16-8F465E9488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8CA96E5-5CF2-45FD-A7BE-059F7EAB772C}" type="datetimeFigureOut">
              <a:rPr lang="en-US" smtClean="0"/>
              <a:pPr/>
              <a:t>5/26/2011</a:t>
            </a:fld>
            <a:endParaRPr lang="en-US"/>
          </a:p>
        </p:txBody>
      </p:sp>
      <p:sp>
        <p:nvSpPr>
          <p:cNvPr id="27" name="Slide Number Placeholder 26"/>
          <p:cNvSpPr>
            <a:spLocks noGrp="1"/>
          </p:cNvSpPr>
          <p:nvPr>
            <p:ph type="sldNum" sz="quarter" idx="11"/>
          </p:nvPr>
        </p:nvSpPr>
        <p:spPr/>
        <p:txBody>
          <a:bodyPr rtlCol="0"/>
          <a:lstStyle/>
          <a:p>
            <a:fld id="{E9BBB4D7-2E1F-43FA-9F16-8F465E94881C}"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18CA96E5-5CF2-45FD-A7BE-059F7EAB772C}" type="datetimeFigureOut">
              <a:rPr lang="en-US" smtClean="0"/>
              <a:pPr/>
              <a:t>5/26/2011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9BBB4D7-2E1F-43FA-9F16-8F465E94881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A96E5-5CF2-45FD-A7BE-059F7EAB772C}" type="datetimeFigureOut">
              <a:rPr lang="en-US" smtClean="0"/>
              <a:pPr/>
              <a:t>5/26/2011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BBB4D7-2E1F-43FA-9F16-8F465E9488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8CA96E5-5CF2-45FD-A7BE-059F7EAB772C}" type="datetimeFigureOut">
              <a:rPr lang="en-US" smtClean="0"/>
              <a:pPr/>
              <a:t>5/26/2011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BBB4D7-2E1F-43FA-9F16-8F465E94881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8CA96E5-5CF2-45FD-A7BE-059F7EAB772C}" type="datetimeFigureOut">
              <a:rPr lang="en-US" smtClean="0"/>
              <a:pPr/>
              <a:t>5/26/2011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BBB4D7-2E1F-43FA-9F16-8F465E94881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8CA96E5-5CF2-45FD-A7BE-059F7EAB772C}" type="datetimeFigureOut">
              <a:rPr lang="en-US" smtClean="0"/>
              <a:pPr/>
              <a:t>5/26/2011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9BBB4D7-2E1F-43FA-9F16-8F465E94881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www.farfieldtechnology.com/products/toolbox/theory/siggraph01.pdf" TargetMode="External"/><Relationship Id="rId2" Type="http://schemas.openxmlformats.org/officeDocument/2006/relationships/hyperlink" Target="http://www.scholarpedia.org/article/Spectral_methods"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www.farfieldtechnology.com/products/toolbox/theory/graphite03.pdf" TargetMode="External"/><Relationship Id="rId2" Type="http://schemas.openxmlformats.org/officeDocument/2006/relationships/hyperlink" Target="http://www.farfieldtechnology.com/products/toolbox/theory/ieeecran.ps.gz"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0"/>
            <a:ext cx="6248400" cy="4114800"/>
          </a:xfrm>
        </p:spPr>
        <p:txBody>
          <a:bodyPr>
            <a:normAutofit/>
          </a:bodyPr>
          <a:lstStyle/>
          <a:p>
            <a:r>
              <a:rPr lang="en-US" dirty="0" err="1" smtClean="0"/>
              <a:t>BahirDar</a:t>
            </a:r>
            <a:r>
              <a:rPr lang="en-US" dirty="0" smtClean="0"/>
              <a:t> University </a:t>
            </a:r>
            <a:br>
              <a:rPr lang="en-US" dirty="0" smtClean="0"/>
            </a:br>
            <a:r>
              <a:rPr lang="en-US" dirty="0" smtClean="0"/>
              <a:t>Institute of Technology</a:t>
            </a:r>
            <a:br>
              <a:rPr lang="en-US" dirty="0" smtClean="0"/>
            </a:br>
            <a:r>
              <a:rPr lang="en-US" dirty="0" smtClean="0"/>
              <a:t>School of Computing And Electrical Engineering </a:t>
            </a:r>
            <a:br>
              <a:rPr lang="en-US" dirty="0" smtClean="0"/>
            </a:br>
            <a:endParaRPr lang="en-US" dirty="0"/>
          </a:p>
        </p:txBody>
      </p:sp>
      <p:sp>
        <p:nvSpPr>
          <p:cNvPr id="3" name="Subtitle 2"/>
          <p:cNvSpPr>
            <a:spLocks noGrp="1"/>
          </p:cNvSpPr>
          <p:nvPr>
            <p:ph type="subTitle" idx="1"/>
          </p:nvPr>
        </p:nvSpPr>
        <p:spPr>
          <a:xfrm>
            <a:off x="533400" y="4648200"/>
            <a:ext cx="6400800" cy="1981200"/>
          </a:xfrm>
        </p:spPr>
        <p:txBody>
          <a:bodyPr/>
          <a:lstStyle/>
          <a:p>
            <a:r>
              <a:rPr lang="en-US" b="1" dirty="0" smtClean="0"/>
              <a:t>Computer Science and Engineering Department (Hardware Stream)</a:t>
            </a:r>
          </a:p>
          <a:p>
            <a:r>
              <a:rPr lang="en-US" b="1" dirty="0" smtClean="0"/>
              <a:t>Artificial Neural Network Course </a:t>
            </a:r>
          </a:p>
          <a:p>
            <a:r>
              <a:rPr lang="en-US" b="1" dirty="0" smtClean="0"/>
              <a:t>Assignment Presentation </a:t>
            </a:r>
          </a:p>
          <a:p>
            <a:endParaRPr lang="en-US" dirty="0"/>
          </a:p>
        </p:txBody>
      </p:sp>
      <p:pic>
        <p:nvPicPr>
          <p:cNvPr id="4" name="Picture 3" descr="E:\Dawit\course rferences\ANW\presentation\BDU1.jpg"/>
          <p:cNvPicPr/>
          <p:nvPr/>
        </p:nvPicPr>
        <p:blipFill>
          <a:blip r:embed="rId2" cstate="print"/>
          <a:srcRect/>
          <a:stretch>
            <a:fillRect/>
          </a:stretch>
        </p:blipFill>
        <p:spPr bwMode="auto">
          <a:xfrm>
            <a:off x="6477000" y="0"/>
            <a:ext cx="26670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Advantages of SVM</a:t>
            </a:r>
            <a:endParaRPr lang="en-US" dirty="0"/>
          </a:p>
        </p:txBody>
      </p:sp>
      <p:sp>
        <p:nvSpPr>
          <p:cNvPr id="3" name="Content Placeholder 2"/>
          <p:cNvSpPr>
            <a:spLocks noGrp="1"/>
          </p:cNvSpPr>
          <p:nvPr>
            <p:ph idx="1"/>
          </p:nvPr>
        </p:nvSpPr>
        <p:spPr>
          <a:xfrm>
            <a:off x="381000" y="1600200"/>
            <a:ext cx="8229600" cy="4525963"/>
          </a:xfrm>
        </p:spPr>
        <p:txBody>
          <a:bodyPr>
            <a:normAutofit/>
          </a:bodyPr>
          <a:lstStyle/>
          <a:p>
            <a:pPr lvl="0">
              <a:buFont typeface="Wingdings" pitchFamily="2" charset="2"/>
              <a:buChar char="ü"/>
            </a:pPr>
            <a:r>
              <a:rPr lang="en-US" sz="2400" dirty="0" smtClean="0">
                <a:cs typeface="Times New Roman" pitchFamily="18" charset="0"/>
              </a:rPr>
              <a:t>Solves classification and regression problems.</a:t>
            </a:r>
          </a:p>
          <a:p>
            <a:pPr lvl="0">
              <a:buNone/>
            </a:pPr>
            <a:endParaRPr lang="en-US" sz="2400" dirty="0" smtClean="0">
              <a:cs typeface="Times New Roman" pitchFamily="18" charset="0"/>
            </a:endParaRPr>
          </a:p>
          <a:p>
            <a:pPr lvl="0">
              <a:buFont typeface="Wingdings" pitchFamily="2" charset="2"/>
              <a:buChar char="ü"/>
            </a:pPr>
            <a:r>
              <a:rPr lang="en-US" sz="2400" dirty="0" smtClean="0">
                <a:cs typeface="Times New Roman" pitchFamily="18" charset="0"/>
              </a:rPr>
              <a:t>Efficiently computes (estimates) error rate and precision.</a:t>
            </a:r>
          </a:p>
          <a:p>
            <a:pPr lvl="0">
              <a:buNone/>
            </a:pPr>
            <a:endParaRPr lang="en-US" sz="2400" dirty="0" smtClean="0">
              <a:cs typeface="Times New Roman" pitchFamily="18" charset="0"/>
            </a:endParaRPr>
          </a:p>
          <a:p>
            <a:pPr lvl="0">
              <a:buFont typeface="Wingdings" pitchFamily="2" charset="2"/>
              <a:buChar char="ü"/>
            </a:pPr>
            <a:r>
              <a:rPr lang="en-US" sz="2400" dirty="0" smtClean="0">
                <a:cs typeface="Times New Roman" pitchFamily="18" charset="0"/>
              </a:rPr>
              <a:t>Includes algorithm for approximately training large data.</a:t>
            </a:r>
          </a:p>
          <a:p>
            <a:pPr lvl="0">
              <a:buNone/>
            </a:pPr>
            <a:endParaRPr lang="en-US" sz="2400" dirty="0" smtClean="0">
              <a:cs typeface="Times New Roman" pitchFamily="18" charset="0"/>
            </a:endParaRPr>
          </a:p>
          <a:p>
            <a:pPr lvl="0">
              <a:buFont typeface="Wingdings" pitchFamily="2" charset="2"/>
              <a:buChar char="ü"/>
            </a:pPr>
            <a:r>
              <a:rPr lang="en-US" sz="2400" dirty="0" smtClean="0">
                <a:cs typeface="Times New Roman" pitchFamily="18" charset="0"/>
              </a:rPr>
              <a:t>Handles many thousands of support vectors.</a:t>
            </a:r>
          </a:p>
          <a:p>
            <a:pPr lvl="0">
              <a:buNone/>
            </a:pPr>
            <a:endParaRPr lang="en-US" sz="2400" dirty="0" smtClean="0">
              <a:cs typeface="Times New Roman" pitchFamily="18" charset="0"/>
            </a:endParaRPr>
          </a:p>
          <a:p>
            <a:pPr lvl="0">
              <a:buFont typeface="Wingdings" pitchFamily="2" charset="2"/>
              <a:buChar char="ü"/>
            </a:pPr>
            <a:r>
              <a:rPr lang="en-US" sz="2400" dirty="0" smtClean="0">
                <a:cs typeface="Times New Roman" pitchFamily="18" charset="0"/>
              </a:rPr>
              <a:t>Handles several hundred-thousands of training examples </a:t>
            </a:r>
          </a:p>
          <a:p>
            <a:pPr lvl="0">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pPr>
              <a:buFont typeface="Wingdings" pitchFamily="2" charset="2"/>
              <a:buChar char="ü"/>
            </a:pPr>
            <a:endParaRPr lang="en-US" sz="2400" dirty="0" smtClean="0">
              <a:latin typeface="Times New Roman" pitchFamily="18" charset="0"/>
              <a:cs typeface="Times New Roman" pitchFamily="18" charset="0"/>
            </a:endParaRPr>
          </a:p>
          <a:p>
            <a:pPr>
              <a:buNone/>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066800"/>
          </a:xfrm>
        </p:spPr>
        <p:txBody>
          <a:bodyPr/>
          <a:lstStyle/>
          <a:p>
            <a:endParaRPr lang="en-US" dirty="0"/>
          </a:p>
        </p:txBody>
      </p:sp>
      <p:sp>
        <p:nvSpPr>
          <p:cNvPr id="3" name="Content Placeholder 2"/>
          <p:cNvSpPr>
            <a:spLocks noGrp="1"/>
          </p:cNvSpPr>
          <p:nvPr>
            <p:ph idx="1"/>
          </p:nvPr>
        </p:nvSpPr>
        <p:spPr>
          <a:xfrm>
            <a:off x="457200" y="2057400"/>
            <a:ext cx="8229600" cy="4325112"/>
          </a:xfrm>
        </p:spPr>
        <p:txBody>
          <a:bodyPr>
            <a:normAutofit fontScale="85000" lnSpcReduction="20000"/>
          </a:bodyPr>
          <a:lstStyle/>
          <a:p>
            <a:pPr>
              <a:buFont typeface="Wingdings" pitchFamily="2" charset="2"/>
              <a:buChar char="ü"/>
            </a:pPr>
            <a:r>
              <a:rPr lang="en-US" dirty="0" smtClean="0">
                <a:cs typeface="Times New Roman" pitchFamily="18" charset="0"/>
              </a:rPr>
              <a:t>Supports standard kernel functions and lets you define your own.</a:t>
            </a:r>
          </a:p>
          <a:p>
            <a:pPr>
              <a:buNone/>
            </a:pPr>
            <a:endParaRPr lang="en-US" dirty="0" smtClean="0">
              <a:cs typeface="Times New Roman" pitchFamily="18" charset="0"/>
            </a:endParaRPr>
          </a:p>
          <a:p>
            <a:pPr>
              <a:buFont typeface="Wingdings" pitchFamily="2" charset="2"/>
              <a:buChar char="ü"/>
            </a:pPr>
            <a:r>
              <a:rPr lang="en-US" dirty="0" smtClean="0">
                <a:cs typeface="Times New Roman" pitchFamily="18" charset="0"/>
              </a:rPr>
              <a:t>The solution to an SVM is global and unique. </a:t>
            </a:r>
          </a:p>
          <a:p>
            <a:pPr>
              <a:buNone/>
            </a:pPr>
            <a:endParaRPr lang="en-US" dirty="0" smtClean="0">
              <a:cs typeface="Times New Roman" pitchFamily="18" charset="0"/>
            </a:endParaRPr>
          </a:p>
          <a:p>
            <a:pPr>
              <a:buFont typeface="Wingdings" pitchFamily="2" charset="2"/>
              <a:buChar char="ü"/>
            </a:pPr>
            <a:r>
              <a:rPr lang="en-US" dirty="0" smtClean="0">
                <a:cs typeface="Times New Roman" pitchFamily="18" charset="0"/>
              </a:rPr>
              <a:t>Unlike ANNs, the computational complexity of SVM does not depend on the dimensionality of the input space. ANN use empirical risk minimization, while SVM use structural risk minimization. </a:t>
            </a:r>
          </a:p>
          <a:p>
            <a:pPr>
              <a:buNone/>
            </a:pPr>
            <a:endParaRPr lang="en-US" dirty="0" smtClean="0">
              <a:cs typeface="Times New Roman" pitchFamily="18" charset="0"/>
            </a:endParaRPr>
          </a:p>
          <a:p>
            <a:pPr>
              <a:buFont typeface="Wingdings" pitchFamily="2" charset="2"/>
              <a:buChar char="ü"/>
            </a:pPr>
            <a:r>
              <a:rPr lang="en-US" dirty="0" smtClean="0">
                <a:cs typeface="Times New Roman" pitchFamily="18" charset="0"/>
              </a:rPr>
              <a:t>The reason that SVMs often outperform ANNs in practice is that they deal with the biggest problem with ANNs, SVMs are less prone to overfitting.</a:t>
            </a: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Support Vector Machine Architecture and Algorithm</a:t>
            </a:r>
            <a:endParaRPr lang="en-US" dirty="0"/>
          </a:p>
        </p:txBody>
      </p:sp>
      <p:sp>
        <p:nvSpPr>
          <p:cNvPr id="3" name="Subtitle 2"/>
          <p:cNvSpPr>
            <a:spLocks noGrp="1"/>
          </p:cNvSpPr>
          <p:nvPr>
            <p:ph type="subTitle" idx="1"/>
          </p:nvPr>
        </p:nvSpPr>
        <p:spPr/>
        <p:txBody>
          <a:bodyPr/>
          <a:lstStyle/>
          <a:p>
            <a:r>
              <a:rPr lang="en-US" dirty="0" smtClean="0"/>
              <a:t>Presented by: </a:t>
            </a:r>
            <a:r>
              <a:rPr lang="en-US" dirty="0" err="1" smtClean="0"/>
              <a:t>Bekele</a:t>
            </a:r>
            <a:r>
              <a:rPr lang="en-US" dirty="0" smtClean="0"/>
              <a:t> </a:t>
            </a:r>
            <a:r>
              <a:rPr lang="en-US" dirty="0" err="1" smtClean="0"/>
              <a:t>Haile</a:t>
            </a:r>
            <a:r>
              <a:rPr lang="en-US" dirty="0" smtClean="0"/>
              <a:t> </a:t>
            </a:r>
            <a:r>
              <a:rPr lang="en-US" dirty="0" err="1" smtClean="0"/>
              <a:t>Nassa</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SVM architecture and algorithm</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cs typeface="Times New Roman" pitchFamily="18" charset="0"/>
              </a:rPr>
              <a:t>What is support vector machine(SVM)?</a:t>
            </a:r>
          </a:p>
          <a:p>
            <a:pPr>
              <a:buFont typeface="Wingdings" pitchFamily="2" charset="2"/>
              <a:buChar char="Ø"/>
            </a:pPr>
            <a:r>
              <a:rPr lang="en-US" dirty="0" smtClean="0">
                <a:cs typeface="Times New Roman" pitchFamily="18" charset="0"/>
              </a:rPr>
              <a:t>What is support vector?</a:t>
            </a:r>
          </a:p>
          <a:p>
            <a:pPr>
              <a:buFont typeface="Wingdings" pitchFamily="2" charset="2"/>
              <a:buChar char="Ø"/>
            </a:pPr>
            <a:r>
              <a:rPr lang="en-US" dirty="0" smtClean="0">
                <a:cs typeface="Times New Roman" pitchFamily="18" charset="0"/>
              </a:rPr>
              <a:t>What  is the kernel trick is? ( why it use in SVM?) </a:t>
            </a:r>
          </a:p>
          <a:p>
            <a:pPr>
              <a:buFont typeface="Wingdings" pitchFamily="2" charset="2"/>
              <a:buChar char="Ø"/>
            </a:pPr>
            <a:r>
              <a:rPr lang="en-US" dirty="0" smtClean="0">
                <a:cs typeface="Times New Roman" pitchFamily="18" charset="0"/>
              </a:rPr>
              <a:t>What is margin? And its formulation?</a:t>
            </a:r>
          </a:p>
          <a:p>
            <a:pPr>
              <a:buFont typeface="Wingdings" pitchFamily="2" charset="2"/>
              <a:buChar char="Ø"/>
            </a:pPr>
            <a:r>
              <a:rPr lang="en-US" dirty="0" smtClean="0">
                <a:cs typeface="Times New Roman" pitchFamily="18" charset="0"/>
              </a:rPr>
              <a:t>What is optimal linear classifier hyper plane? And its formation?</a:t>
            </a:r>
          </a:p>
          <a:p>
            <a:pPr>
              <a:buFont typeface="Wingdings" pitchFamily="2" charset="2"/>
              <a:buChar char="Ø"/>
            </a:pPr>
            <a:r>
              <a:rPr lang="en-US" dirty="0" smtClean="0">
                <a:cs typeface="Times New Roman" pitchFamily="18" charset="0"/>
              </a:rPr>
              <a:t>What is the  algorithm of  SVM?</a:t>
            </a:r>
          </a:p>
          <a:p>
            <a:pPr>
              <a:buFont typeface="Wingdings" pitchFamily="2" charset="2"/>
              <a:buChar char="Ø"/>
            </a:pPr>
            <a:endParaRPr lang="en-US" dirty="0" smtClean="0">
              <a:cs typeface="Times New Roman" pitchFamily="18" charset="0"/>
            </a:endParaRPr>
          </a:p>
          <a:p>
            <a:pPr>
              <a:buFont typeface="Wingdings" pitchFamily="2" charset="2"/>
              <a:buChar char="Ø"/>
            </a:pPr>
            <a:endParaRPr lang="en-US" dirty="0" smtClean="0">
              <a:latin typeface="Times New Roman" pitchFamily="18" charset="0"/>
              <a:cs typeface="Times New Roman" pitchFamily="18" charset="0"/>
            </a:endParaRPr>
          </a:p>
          <a:p>
            <a:pPr>
              <a:buFont typeface="Wingdings" pitchFamily="2" charset="2"/>
              <a:buChar char="Ø"/>
            </a:pPr>
            <a:endParaRPr lang="en-US" dirty="0" smtClean="0">
              <a:latin typeface="Times New Roman" pitchFamily="18" charset="0"/>
              <a:cs typeface="Times New Roman" pitchFamily="18" charset="0"/>
            </a:endParaRPr>
          </a:p>
          <a:p>
            <a:pPr>
              <a:buFont typeface="Wingdings" pitchFamily="2" charset="2"/>
              <a:buChar char="Ø"/>
            </a:pPr>
            <a:endParaRPr lang="en-US" dirty="0" smtClean="0">
              <a:latin typeface="Times New Roman" pitchFamily="18" charset="0"/>
              <a:cs typeface="Times New Roman" pitchFamily="18" charset="0"/>
            </a:endParaRPr>
          </a:p>
          <a:p>
            <a:pPr>
              <a:buFont typeface="Wingdings" pitchFamily="2" charset="2"/>
              <a:buChar char="Ø"/>
            </a:pPr>
            <a:endParaRPr lang="en-US" dirty="0" smtClean="0">
              <a:latin typeface="Times New Roman" pitchFamily="18" charset="0"/>
              <a:cs typeface="Times New Roman" pitchFamily="18" charset="0"/>
            </a:endParaRP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fontScale="90000"/>
          </a:bodyPr>
          <a:lstStyle/>
          <a:p>
            <a:pPr algn="l"/>
            <a:r>
              <a:rPr lang="en-US" dirty="0" smtClean="0"/>
              <a:t>Architecture of SVM:</a:t>
            </a:r>
            <a:r>
              <a:rPr lang="en-US" dirty="0"/>
              <a:t> non linear classifier</a:t>
            </a:r>
          </a:p>
        </p:txBody>
      </p:sp>
      <p:pic>
        <p:nvPicPr>
          <p:cNvPr id="4" name="Content Placeholder 3" descr="D:\CHIEN-YU\course\chen\922-BioInfo\image\SVM-system.jpg"/>
          <p:cNvPicPr>
            <a:picLocks noGrp="1"/>
          </p:cNvPicPr>
          <p:nvPr>
            <p:ph idx="1"/>
          </p:nvPr>
        </p:nvPicPr>
        <p:blipFill>
          <a:blip r:embed="rId2"/>
          <a:srcRect/>
          <a:stretch>
            <a:fillRect/>
          </a:stretch>
        </p:blipFill>
        <p:spPr bwMode="auto">
          <a:xfrm>
            <a:off x="228600" y="1905000"/>
            <a:ext cx="8610600" cy="48006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dirty="0" smtClean="0"/>
              <a:t>Algorithm of SVM</a:t>
            </a:r>
            <a:endParaRPr lang="en-US" dirty="0"/>
          </a:p>
        </p:txBody>
      </p:sp>
      <p:pic>
        <p:nvPicPr>
          <p:cNvPr id="4" name="Content Placeholder 3"/>
          <p:cNvPicPr>
            <a:picLocks noGrp="1"/>
          </p:cNvPicPr>
          <p:nvPr>
            <p:ph idx="1"/>
          </p:nvPr>
        </p:nvPicPr>
        <p:blipFill>
          <a:blip r:embed="rId2"/>
          <a:srcRect/>
          <a:stretch>
            <a:fillRect/>
          </a:stretch>
        </p:blipFill>
        <p:spPr bwMode="auto">
          <a:xfrm>
            <a:off x="304800" y="1447800"/>
            <a:ext cx="8534400" cy="4038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87963"/>
          </a:xfrm>
        </p:spPr>
        <p:txBody>
          <a:bodyPr>
            <a:normAutofit fontScale="85000" lnSpcReduction="10000"/>
          </a:bodyPr>
          <a:lstStyle/>
          <a:p>
            <a:pPr lvl="0">
              <a:lnSpc>
                <a:spcPct val="150000"/>
              </a:lnSpc>
              <a:buFont typeface="Wingdings" pitchFamily="2" charset="2"/>
              <a:buChar char="Ø"/>
            </a:pPr>
            <a:r>
              <a:rPr lang="en-US" sz="3300" dirty="0" smtClean="0">
                <a:cs typeface="Times New Roman" pitchFamily="18" charset="0"/>
              </a:rPr>
              <a:t>A </a:t>
            </a:r>
            <a:r>
              <a:rPr lang="en-US" sz="3300" dirty="0">
                <a:cs typeface="Times New Roman" pitchFamily="18" charset="0"/>
              </a:rPr>
              <a:t>kernel function is defined as a function that corresponds to a dot product of two feature vectors in some expanded feature space</a:t>
            </a:r>
            <a:r>
              <a:rPr lang="en-US" sz="3300" dirty="0" smtClean="0">
                <a:cs typeface="Times New Roman" pitchFamily="18" charset="0"/>
              </a:rPr>
              <a:t>:</a:t>
            </a:r>
          </a:p>
          <a:p>
            <a:pPr lvl="0">
              <a:lnSpc>
                <a:spcPct val="150000"/>
              </a:lnSpc>
              <a:buFont typeface="Wingdings" pitchFamily="2" charset="2"/>
              <a:buChar char="Ø"/>
            </a:pPr>
            <a:r>
              <a:rPr lang="en-US" sz="3300" dirty="0">
                <a:cs typeface="Times New Roman" pitchFamily="18" charset="0"/>
              </a:rPr>
              <a:t>Choose a value for </a:t>
            </a:r>
            <a:r>
              <a:rPr lang="en-US" sz="3300" i="1" dirty="0">
                <a:cs typeface="Times New Roman" pitchFamily="18" charset="0"/>
              </a:rPr>
              <a:t>C</a:t>
            </a:r>
            <a:endParaRPr lang="en-US" sz="3300" dirty="0">
              <a:cs typeface="Times New Roman" pitchFamily="18" charset="0"/>
            </a:endParaRPr>
          </a:p>
          <a:p>
            <a:pPr lvl="0">
              <a:lnSpc>
                <a:spcPct val="150000"/>
              </a:lnSpc>
              <a:buFont typeface="Wingdings" pitchFamily="2" charset="2"/>
              <a:buChar char="ü"/>
            </a:pPr>
            <a:r>
              <a:rPr lang="en-US" sz="3300" dirty="0">
                <a:cs typeface="Times New Roman" pitchFamily="18" charset="0"/>
              </a:rPr>
              <a:t>Parameter </a:t>
            </a:r>
            <a:r>
              <a:rPr lang="en-US" sz="3300" i="1" dirty="0">
                <a:cs typeface="Times New Roman" pitchFamily="18" charset="0"/>
              </a:rPr>
              <a:t>C</a:t>
            </a:r>
            <a:r>
              <a:rPr lang="en-US" sz="3300" dirty="0">
                <a:cs typeface="Times New Roman" pitchFamily="18" charset="0"/>
              </a:rPr>
              <a:t> can be viewed as a way to control over </a:t>
            </a:r>
            <a:r>
              <a:rPr lang="en-US" sz="3300" dirty="0" smtClean="0">
                <a:cs typeface="Times New Roman" pitchFamily="18" charset="0"/>
              </a:rPr>
              <a:t>fitting. Over fitting mean model is appropriate for training but not for testing</a:t>
            </a:r>
            <a:endParaRPr lang="en-US" sz="3300" dirty="0">
              <a:cs typeface="Times New Roman" pitchFamily="18" charset="0"/>
            </a:endParaRPr>
          </a:p>
          <a:p>
            <a:pPr lvl="0">
              <a:buFont typeface="Wingdings" pitchFamily="2" charset="2"/>
              <a:buChar char="ü"/>
            </a:pPr>
            <a:endParaRPr lang="en-US" dirty="0" smtClean="0"/>
          </a:p>
          <a:p>
            <a:pPr>
              <a:buFont typeface="Wingdings" pitchFamily="2" charset="2"/>
              <a:buChar char="Ø"/>
            </a:pPr>
            <a:endParaRPr lang="en-US" dirty="0"/>
          </a:p>
        </p:txBody>
      </p:sp>
      <p:sp>
        <p:nvSpPr>
          <p:cNvPr id="4" name="Title 1"/>
          <p:cNvSpPr>
            <a:spLocks noGrp="1"/>
          </p:cNvSpPr>
          <p:nvPr>
            <p:ph type="title"/>
          </p:nvPr>
        </p:nvSpPr>
        <p:spPr>
          <a:xfrm>
            <a:off x="457200" y="457200"/>
            <a:ext cx="8229600" cy="1066800"/>
          </a:xfrm>
        </p:spPr>
        <p:txBody>
          <a:bodyPr>
            <a:normAutofit/>
          </a:bodyPr>
          <a:lstStyle/>
          <a:p>
            <a:pPr lvl="0">
              <a:lnSpc>
                <a:spcPct val="150000"/>
              </a:lnSpc>
            </a:pPr>
            <a:r>
              <a:rPr lang="en-US" dirty="0" smtClean="0"/>
              <a:t>Choose a kernel function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449763"/>
          </a:xfrm>
        </p:spPr>
        <p:txBody>
          <a:bodyPr/>
          <a:lstStyle/>
          <a:p>
            <a:pPr lvl="0">
              <a:buNone/>
            </a:pPr>
            <a:endParaRPr lang="en-US" dirty="0" smtClean="0"/>
          </a:p>
          <a:p>
            <a:pPr lvl="0">
              <a:buFont typeface="Wingdings" pitchFamily="2" charset="2"/>
              <a:buChar char="Ø"/>
            </a:pPr>
            <a:r>
              <a:rPr lang="en-US" dirty="0" smtClean="0"/>
              <a:t>Solve </a:t>
            </a:r>
            <a:r>
              <a:rPr lang="en-US" dirty="0"/>
              <a:t>the quadratic programming problem</a:t>
            </a:r>
          </a:p>
          <a:p>
            <a:pPr lvl="0">
              <a:buFont typeface="Wingdings" pitchFamily="2" charset="2"/>
              <a:buChar char="Ø"/>
            </a:pPr>
            <a:r>
              <a:rPr lang="en-US" dirty="0"/>
              <a:t>Construct the discriminant function from the support </a:t>
            </a:r>
            <a:r>
              <a:rPr lang="en-US" dirty="0" smtClean="0"/>
              <a:t>vectors</a:t>
            </a:r>
          </a:p>
          <a:p>
            <a:pPr lvl="0">
              <a:buFont typeface="Wingdings" pitchFamily="2" charset="2"/>
              <a:buChar char="Ø"/>
            </a:pPr>
            <a:r>
              <a:rPr lang="en-US" dirty="0" smtClean="0"/>
              <a:t>Fact:the data points can be represented in </a:t>
            </a:r>
            <a:r>
              <a:rPr lang="en-US" i="1" dirty="0" smtClean="0"/>
              <a:t>N</a:t>
            </a:r>
            <a:r>
              <a:rPr lang="en-US" dirty="0" smtClean="0"/>
              <a:t>-dimensional space, and a (N-1)-dimensional hyper plane can separate them. </a:t>
            </a:r>
            <a:endParaRPr lang="en-US" dirty="0"/>
          </a:p>
          <a:p>
            <a:endParaRPr lang="en-US" dirty="0"/>
          </a:p>
        </p:txBody>
      </p:sp>
      <p:sp>
        <p:nvSpPr>
          <p:cNvPr id="4" name="Title 1"/>
          <p:cNvSpPr>
            <a:spLocks noGrp="1"/>
          </p:cNvSpPr>
          <p:nvPr>
            <p:ph type="title"/>
          </p:nvPr>
        </p:nvSpPr>
        <p:spPr>
          <a:xfrm>
            <a:off x="457200" y="457200"/>
            <a:ext cx="8229600" cy="1066800"/>
          </a:xfrm>
        </p:spPr>
        <p:txBody>
          <a:bodyPr>
            <a:normAutofit/>
          </a:bodyPr>
          <a:lstStyle/>
          <a:p>
            <a:pPr lvl="0">
              <a:lnSpc>
                <a:spcPct val="150000"/>
              </a:lnSpc>
            </a:pPr>
            <a:r>
              <a:rPr lang="en-US" dirty="0" smtClean="0"/>
              <a:t>Choose a kernel function Cont…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09800"/>
            <a:ext cx="8763000" cy="3916363"/>
          </a:xfrm>
        </p:spPr>
        <p:txBody>
          <a:bodyPr/>
          <a:lstStyle/>
          <a:p>
            <a:pPr>
              <a:buFont typeface="Wingdings" pitchFamily="2" charset="2"/>
              <a:buChar char="ü"/>
            </a:pPr>
            <a:r>
              <a:rPr lang="en-US" dirty="0" smtClean="0"/>
              <a:t>minimize 1/2 *||</a:t>
            </a:r>
            <a:r>
              <a:rPr lang="en-US" dirty="0"/>
              <a:t>w||2</a:t>
            </a:r>
          </a:p>
          <a:p>
            <a:pPr>
              <a:buFont typeface="Wingdings" pitchFamily="2" charset="2"/>
              <a:buChar char="ü"/>
            </a:pPr>
            <a:r>
              <a:rPr lang="en-US" dirty="0"/>
              <a:t>subject to </a:t>
            </a:r>
            <a:r>
              <a:rPr lang="en-US" dirty="0" smtClean="0"/>
              <a:t>yi(</a:t>
            </a:r>
            <a:r>
              <a:rPr lang="en-US" dirty="0" err="1" smtClean="0"/>
              <a:t>w.xi</a:t>
            </a:r>
            <a:r>
              <a:rPr lang="en-US" dirty="0" smtClean="0"/>
              <a:t> </a:t>
            </a:r>
            <a:r>
              <a:rPr lang="en-US" dirty="0"/>
              <a:t>+ w0) ≥ 1 for </a:t>
            </a:r>
            <a:r>
              <a:rPr lang="en-US" dirty="0" smtClean="0"/>
              <a:t>i= </a:t>
            </a:r>
            <a:r>
              <a:rPr lang="en-US" dirty="0"/>
              <a:t>1, . . . ,</a:t>
            </a:r>
            <a:r>
              <a:rPr lang="en-US" dirty="0" smtClean="0"/>
              <a:t>m</a:t>
            </a:r>
          </a:p>
          <a:p>
            <a:pPr>
              <a:buFont typeface="Wingdings" pitchFamily="2" charset="2"/>
              <a:buChar char="Ø"/>
            </a:pPr>
            <a:r>
              <a:rPr lang="en-US" b="1" dirty="0"/>
              <a:t>Linear SVMs: The Dual </a:t>
            </a:r>
            <a:r>
              <a:rPr lang="en-US" b="1" dirty="0" smtClean="0"/>
              <a:t>Form</a:t>
            </a:r>
          </a:p>
          <a:p>
            <a:pPr>
              <a:buFont typeface="Wingdings" pitchFamily="2" charset="2"/>
              <a:buChar char="ü"/>
            </a:pPr>
            <a:r>
              <a:rPr lang="en-US" dirty="0" smtClean="0"/>
              <a:t>   maximize ∑</a:t>
            </a:r>
            <a:r>
              <a:rPr lang="en-US" dirty="0" err="1" smtClean="0"/>
              <a:t>i</a:t>
            </a:r>
            <a:r>
              <a:rPr lang="en-US" dirty="0" smtClean="0"/>
              <a:t>=1ai-1/2 ∑</a:t>
            </a:r>
            <a:r>
              <a:rPr lang="en-US" dirty="0" err="1" smtClean="0"/>
              <a:t>i</a:t>
            </a:r>
            <a:r>
              <a:rPr lang="en-US" dirty="0" smtClean="0"/>
              <a:t>=1 ∑j=1aiajyiyj xi.xj </a:t>
            </a:r>
          </a:p>
          <a:p>
            <a:pPr>
              <a:buNone/>
            </a:pPr>
            <a:r>
              <a:rPr lang="en-US" dirty="0"/>
              <a:t> </a:t>
            </a:r>
            <a:r>
              <a:rPr lang="en-US" dirty="0" smtClean="0"/>
              <a:t>                 Up to M</a:t>
            </a:r>
          </a:p>
          <a:p>
            <a:pPr>
              <a:buFont typeface="Wingdings" pitchFamily="2" charset="2"/>
              <a:buChar char="ü"/>
            </a:pPr>
            <a:r>
              <a:rPr lang="en-US" dirty="0"/>
              <a:t>subject </a:t>
            </a:r>
            <a:r>
              <a:rPr lang="en-US" dirty="0" smtClean="0"/>
              <a:t>to ∑</a:t>
            </a:r>
            <a:r>
              <a:rPr lang="en-US" dirty="0"/>
              <a:t> </a:t>
            </a:r>
            <a:r>
              <a:rPr lang="en-US" dirty="0" smtClean="0"/>
              <a:t>yiai </a:t>
            </a:r>
            <a:r>
              <a:rPr lang="en-US" dirty="0"/>
              <a:t>= </a:t>
            </a:r>
            <a:r>
              <a:rPr lang="en-US" dirty="0" smtClean="0"/>
              <a:t>0 ,</a:t>
            </a:r>
            <a:r>
              <a:rPr lang="nn-NO" dirty="0"/>
              <a:t> </a:t>
            </a:r>
            <a:r>
              <a:rPr lang="nn-NO" dirty="0" smtClean="0"/>
              <a:t>ai </a:t>
            </a:r>
            <a:r>
              <a:rPr lang="nn-NO" dirty="0"/>
              <a:t>≥ 0, i = 1, . . . ,m</a:t>
            </a:r>
            <a:endParaRPr lang="en-US" dirty="0"/>
          </a:p>
        </p:txBody>
      </p:sp>
      <p:sp>
        <p:nvSpPr>
          <p:cNvPr id="4" name="Title 1"/>
          <p:cNvSpPr>
            <a:spLocks noGrp="1"/>
          </p:cNvSpPr>
          <p:nvPr>
            <p:ph type="title"/>
          </p:nvPr>
        </p:nvSpPr>
        <p:spPr>
          <a:xfrm>
            <a:off x="457200" y="457200"/>
            <a:ext cx="8229600" cy="1066800"/>
          </a:xfrm>
        </p:spPr>
        <p:txBody>
          <a:bodyPr>
            <a:normAutofit/>
          </a:bodyPr>
          <a:lstStyle/>
          <a:p>
            <a:pPr>
              <a:lnSpc>
                <a:spcPct val="150000"/>
              </a:lnSpc>
            </a:pPr>
            <a:r>
              <a:rPr lang="en-US" dirty="0" smtClean="0"/>
              <a:t>Linear SVM’s: The Primal Form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lstStyle/>
          <a:p>
            <a:pPr>
              <a:lnSpc>
                <a:spcPct val="130000"/>
              </a:lnSpc>
              <a:buFont typeface="Wingdings" pitchFamily="2" charset="2"/>
              <a:buChar char="Ø"/>
            </a:pPr>
            <a:r>
              <a:rPr lang="en-US" sz="2800" dirty="0" smtClean="0">
                <a:latin typeface="Times New Roman" pitchFamily="18" charset="0"/>
                <a:cs typeface="Times New Roman" pitchFamily="18" charset="0"/>
              </a:rPr>
              <a:t>Purpose</a:t>
            </a:r>
            <a:r>
              <a:rPr lang="en-US" sz="2800" dirty="0">
                <a:latin typeface="Times New Roman" pitchFamily="18" charset="0"/>
                <a:cs typeface="Times New Roman" pitchFamily="18" charset="0"/>
              </a:rPr>
              <a:t>: to allow for a small number of missclassified points,for better generalisation or computational efficiency.</a:t>
            </a:r>
          </a:p>
          <a:p>
            <a:pPr>
              <a:lnSpc>
                <a:spcPct val="130000"/>
              </a:lnSpc>
              <a:buFont typeface="Wingdings" pitchFamily="2" charset="2"/>
              <a:buChar char="Ø"/>
            </a:pPr>
            <a:r>
              <a:rPr lang="en-US" sz="2800" dirty="0">
                <a:latin typeface="Times New Roman" pitchFamily="18" charset="0"/>
                <a:cs typeface="Times New Roman" pitchFamily="18" charset="0"/>
              </a:rPr>
              <a:t>introducing m non-negative(“slack”) variables Ei, for i = 1, . . . ,m such that:-</a:t>
            </a:r>
          </a:p>
          <a:p>
            <a:pPr>
              <a:lnSpc>
                <a:spcPct val="130000"/>
              </a:lnSpc>
              <a:buNone/>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yi(w ・ xi + w0) ≥ 1 − Ei, for i = 1, . . . ,m</a:t>
            </a:r>
          </a:p>
        </p:txBody>
      </p:sp>
      <p:sp>
        <p:nvSpPr>
          <p:cNvPr id="4" name="Title 1"/>
          <p:cNvSpPr>
            <a:spLocks noGrp="1"/>
          </p:cNvSpPr>
          <p:nvPr>
            <p:ph type="title"/>
          </p:nvPr>
        </p:nvSpPr>
        <p:spPr>
          <a:xfrm>
            <a:off x="457200" y="457200"/>
            <a:ext cx="8229600" cy="1066800"/>
          </a:xfrm>
        </p:spPr>
        <p:txBody>
          <a:bodyPr>
            <a:normAutofit/>
          </a:bodyPr>
          <a:lstStyle/>
          <a:p>
            <a:r>
              <a:rPr lang="en-US" dirty="0" smtClean="0"/>
              <a:t>Linear SVMs :with Soft Margin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dirty="0" smtClean="0"/>
              <a:t>Presentation Out line</a:t>
            </a:r>
            <a:endParaRPr lang="en-US" dirty="0"/>
          </a:p>
        </p:txBody>
      </p:sp>
      <p:sp>
        <p:nvSpPr>
          <p:cNvPr id="3" name="Content Placeholder 2"/>
          <p:cNvSpPr>
            <a:spLocks noGrp="1"/>
          </p:cNvSpPr>
          <p:nvPr>
            <p:ph idx="1"/>
          </p:nvPr>
        </p:nvSpPr>
        <p:spPr>
          <a:xfrm>
            <a:off x="457200" y="1676400"/>
            <a:ext cx="8229600" cy="4898136"/>
          </a:xfrm>
        </p:spPr>
        <p:txBody>
          <a:bodyPr/>
          <a:lstStyle/>
          <a:p>
            <a:r>
              <a:rPr lang="en-US" dirty="0" smtClean="0"/>
              <a:t>Support Vector Machine </a:t>
            </a:r>
          </a:p>
          <a:p>
            <a:pPr lvl="1"/>
            <a:r>
              <a:rPr lang="en-US" dirty="0" smtClean="0"/>
              <a:t>Definition </a:t>
            </a:r>
          </a:p>
          <a:p>
            <a:pPr lvl="1"/>
            <a:r>
              <a:rPr lang="en-US" dirty="0" smtClean="0"/>
              <a:t>Motivation </a:t>
            </a:r>
          </a:p>
          <a:p>
            <a:pPr lvl="1"/>
            <a:r>
              <a:rPr lang="en-US" dirty="0" smtClean="0"/>
              <a:t>Advantage</a:t>
            </a:r>
          </a:p>
          <a:p>
            <a:pPr lvl="1"/>
            <a:r>
              <a:rPr lang="en-US" dirty="0" smtClean="0"/>
              <a:t>Architecture</a:t>
            </a:r>
          </a:p>
          <a:p>
            <a:pPr lvl="1"/>
            <a:r>
              <a:rPr lang="en-US" dirty="0" smtClean="0"/>
              <a:t>Algorithm</a:t>
            </a:r>
          </a:p>
          <a:p>
            <a:pPr lvl="1"/>
            <a:r>
              <a:rPr lang="en-US" dirty="0" smtClean="0"/>
              <a:t>Kernel function</a:t>
            </a:r>
          </a:p>
          <a:p>
            <a:pPr lvl="1"/>
            <a:r>
              <a:rPr lang="en-US" dirty="0" smtClean="0"/>
              <a:t>Application</a:t>
            </a:r>
          </a:p>
          <a:p>
            <a:pPr lvl="1"/>
            <a:r>
              <a:rPr lang="en-US" dirty="0" smtClean="0"/>
              <a:t>Draw back</a:t>
            </a:r>
          </a:p>
          <a:p>
            <a:pPr lvl="1"/>
            <a:endParaRPr lang="en-US" dirty="0" smtClean="0"/>
          </a:p>
          <a:p>
            <a:pPr lvl="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pPr algn="l"/>
            <a:r>
              <a:rPr lang="en-US" dirty="0" smtClean="0"/>
              <a:t>Generalized </a:t>
            </a:r>
            <a:r>
              <a:rPr lang="en-US" dirty="0"/>
              <a:t>OSH</a:t>
            </a:r>
          </a:p>
        </p:txBody>
      </p:sp>
      <p:sp>
        <p:nvSpPr>
          <p:cNvPr id="3" name="Content Placeholder 2"/>
          <p:cNvSpPr>
            <a:spLocks noGrp="1"/>
          </p:cNvSpPr>
          <p:nvPr>
            <p:ph idx="1"/>
          </p:nvPr>
        </p:nvSpPr>
        <p:spPr>
          <a:xfrm>
            <a:off x="457200" y="1600200"/>
            <a:ext cx="8458200" cy="4525963"/>
          </a:xfrm>
        </p:spPr>
        <p:txBody>
          <a:bodyPr>
            <a:noAutofit/>
          </a:bodyPr>
          <a:lstStyle/>
          <a:p>
            <a:pPr>
              <a:lnSpc>
                <a:spcPct val="170000"/>
              </a:lnSpc>
              <a:buFont typeface="Wingdings" pitchFamily="2" charset="2"/>
              <a:buChar char="Ø"/>
            </a:pPr>
            <a:r>
              <a:rPr lang="en-US" sz="2800" dirty="0" smtClean="0">
                <a:latin typeface="Times New Roman" pitchFamily="18" charset="0"/>
                <a:cs typeface="Times New Roman" pitchFamily="18" charset="0"/>
              </a:rPr>
              <a:t>Minimize  ½*||</a:t>
            </a:r>
            <a:r>
              <a:rPr lang="en-US" sz="2800" dirty="0">
                <a:latin typeface="Times New Roman" pitchFamily="18" charset="0"/>
                <a:cs typeface="Times New Roman" pitchFamily="18" charset="0"/>
              </a:rPr>
              <a:t>w</a:t>
            </a:r>
            <a:r>
              <a:rPr lang="en-US" sz="2800" dirty="0" smtClean="0">
                <a:latin typeface="Times New Roman" pitchFamily="18" charset="0"/>
                <a:cs typeface="Times New Roman" pitchFamily="18" charset="0"/>
              </a:rPr>
              <a:t>||^2 </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C∑i=1Ei</a:t>
            </a:r>
          </a:p>
          <a:p>
            <a:pPr>
              <a:lnSpc>
                <a:spcPct val="170000"/>
              </a:lnSpc>
              <a:buFont typeface="Wingdings" pitchFamily="2" charset="2"/>
              <a:buChar char="Ø"/>
            </a:pPr>
            <a:r>
              <a:rPr lang="en-US" sz="2800" dirty="0" smtClean="0">
                <a:latin typeface="Times New Roman" pitchFamily="18" charset="0"/>
                <a:cs typeface="Times New Roman" pitchFamily="18" charset="0"/>
              </a:rPr>
              <a:t>subject to </a:t>
            </a:r>
            <a:r>
              <a:rPr lang="en-US" sz="2800" dirty="0">
                <a:latin typeface="Times New Roman" pitchFamily="18" charset="0"/>
                <a:cs typeface="Times New Roman" pitchFamily="18" charset="0"/>
              </a:rPr>
              <a:t>yi(w </a:t>
            </a:r>
            <a:r>
              <a:rPr lang="en-US" sz="2800" dirty="0" smtClean="0">
                <a:latin typeface="Times New Roman" pitchFamily="18" charset="0"/>
                <a:cs typeface="Times New Roman" pitchFamily="18" charset="0"/>
              </a:rPr>
              <a:t>.xi +w0</a:t>
            </a:r>
            <a:r>
              <a:rPr lang="en-US" sz="2800" dirty="0">
                <a:latin typeface="Times New Roman" pitchFamily="18" charset="0"/>
                <a:cs typeface="Times New Roman" pitchFamily="18" charset="0"/>
              </a:rPr>
              <a:t>) ≥ 1 </a:t>
            </a:r>
            <a:r>
              <a:rPr lang="en-US" sz="2800" dirty="0" smtClean="0">
                <a:latin typeface="Times New Roman" pitchFamily="18" charset="0"/>
                <a:cs typeface="Times New Roman" pitchFamily="18" charset="0"/>
              </a:rPr>
              <a:t>−Ei for </a:t>
            </a:r>
            <a:r>
              <a:rPr lang="en-US" sz="2800" dirty="0">
                <a:latin typeface="Times New Roman" pitchFamily="18" charset="0"/>
                <a:cs typeface="Times New Roman" pitchFamily="18" charset="0"/>
              </a:rPr>
              <a:t>i = 1, . . . ,</a:t>
            </a:r>
            <a:r>
              <a:rPr lang="en-US" sz="2800" dirty="0" smtClean="0">
                <a:latin typeface="Times New Roman" pitchFamily="18" charset="0"/>
                <a:cs typeface="Times New Roman" pitchFamily="18" charset="0"/>
              </a:rPr>
              <a:t>m</a:t>
            </a:r>
          </a:p>
          <a:p>
            <a:pPr>
              <a:lnSpc>
                <a:spcPct val="170000"/>
              </a:lnSpc>
              <a:buFont typeface="Wingdings" pitchFamily="2" charset="2"/>
              <a:buChar char="Ø"/>
            </a:pPr>
            <a:r>
              <a:rPr lang="en-US" sz="2800" dirty="0" smtClean="0">
                <a:latin typeface="Times New Roman" pitchFamily="18" charset="0"/>
                <a:cs typeface="Times New Roman" pitchFamily="18" charset="0"/>
              </a:rPr>
              <a:t>Ei≥ </a:t>
            </a:r>
            <a:r>
              <a:rPr lang="en-US" sz="2800" dirty="0">
                <a:latin typeface="Times New Roman" pitchFamily="18" charset="0"/>
                <a:cs typeface="Times New Roman" pitchFamily="18" charset="0"/>
              </a:rPr>
              <a:t>0 for i = 1, . . . ,</a:t>
            </a:r>
            <a:r>
              <a:rPr lang="en-US" sz="2800" dirty="0" smtClean="0">
                <a:latin typeface="Times New Roman" pitchFamily="18" charset="0"/>
                <a:cs typeface="Times New Roman" pitchFamily="18" charset="0"/>
              </a:rPr>
              <a:t>m</a:t>
            </a:r>
          </a:p>
          <a:p>
            <a:pPr>
              <a:lnSpc>
                <a:spcPct val="170000"/>
              </a:lnSpc>
              <a:buFont typeface="Wingdings" pitchFamily="2" charset="2"/>
              <a:buChar char="Ø"/>
            </a:pPr>
            <a:r>
              <a:rPr lang="en-US" sz="2800" dirty="0">
                <a:latin typeface="Times New Roman" pitchFamily="18" charset="0"/>
                <a:cs typeface="Times New Roman" pitchFamily="18" charset="0"/>
              </a:rPr>
              <a:t>The associated dual form</a:t>
            </a:r>
            <a:r>
              <a:rPr lang="en-US" sz="2800" dirty="0" smtClean="0">
                <a:latin typeface="Times New Roman" pitchFamily="18" charset="0"/>
                <a:cs typeface="Times New Roman" pitchFamily="18" charset="0"/>
              </a:rPr>
              <a:t>:</a:t>
            </a:r>
          </a:p>
          <a:p>
            <a:pPr>
              <a:lnSpc>
                <a:spcPct val="170000"/>
              </a:lnSpc>
              <a:buFont typeface="Wingdings" pitchFamily="2" charset="2"/>
              <a:buChar char="ü"/>
            </a:pPr>
            <a:r>
              <a:rPr lang="en-US" sz="2800" dirty="0" smtClean="0">
                <a:latin typeface="Times New Roman" pitchFamily="18" charset="0"/>
                <a:cs typeface="Times New Roman" pitchFamily="18" charset="0"/>
              </a:rPr>
              <a:t>maximize ∑i=1ai-1/2 ∑i=1 ∑j=1aiajyiyj xi.xj </a:t>
            </a:r>
          </a:p>
          <a:p>
            <a:pPr>
              <a:lnSpc>
                <a:spcPct val="170000"/>
              </a:lnSpc>
              <a:buNone/>
            </a:pPr>
            <a:r>
              <a:rPr lang="en-US" sz="2800" dirty="0" smtClean="0">
                <a:latin typeface="Times New Roman" pitchFamily="18" charset="0"/>
                <a:cs typeface="Times New Roman" pitchFamily="18" charset="0"/>
              </a:rPr>
              <a:t>                  Up to M</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800600"/>
          </a:xfrm>
        </p:spPr>
        <p:txBody>
          <a:bodyPr>
            <a:normAutofit/>
          </a:bodyPr>
          <a:lstStyle/>
          <a:p>
            <a:pPr>
              <a:lnSpc>
                <a:spcPct val="150000"/>
              </a:lnSpc>
              <a:buFont typeface="Wingdings" pitchFamily="2" charset="2"/>
              <a:buChar char="ü"/>
            </a:pPr>
            <a:r>
              <a:rPr lang="en-US" sz="2800" dirty="0" smtClean="0">
                <a:latin typeface="Times New Roman" pitchFamily="18" charset="0"/>
                <a:cs typeface="Times New Roman" pitchFamily="18" charset="0"/>
              </a:rPr>
              <a:t>subject to ∑ yiai = 0 ,</a:t>
            </a:r>
            <a:r>
              <a:rPr lang="nn-NO" sz="2800" dirty="0" smtClean="0">
                <a:latin typeface="Times New Roman" pitchFamily="18" charset="0"/>
                <a:cs typeface="Times New Roman" pitchFamily="18" charset="0"/>
              </a:rPr>
              <a:t> ai ≥ 0, i = 1, . . . ,m</a:t>
            </a:r>
          </a:p>
          <a:p>
            <a:pPr>
              <a:lnSpc>
                <a:spcPct val="150000"/>
              </a:lnSpc>
              <a:buNone/>
            </a:pPr>
            <a:r>
              <a:rPr lang="nn-NO" sz="2800" dirty="0">
                <a:latin typeface="Times New Roman" pitchFamily="18" charset="0"/>
                <a:cs typeface="Times New Roman" pitchFamily="18" charset="0"/>
              </a:rPr>
              <a:t> </a:t>
            </a:r>
            <a:r>
              <a:rPr lang="nn-NO" sz="2800" dirty="0" smtClean="0">
                <a:latin typeface="Times New Roman" pitchFamily="18" charset="0"/>
                <a:cs typeface="Times New Roman" pitchFamily="18" charset="0"/>
              </a:rPr>
              <a:t>          </a:t>
            </a:r>
            <a:r>
              <a:rPr lang="nn-NO" sz="2800" dirty="0">
                <a:latin typeface="Times New Roman" pitchFamily="18" charset="0"/>
                <a:cs typeface="Times New Roman" pitchFamily="18" charset="0"/>
              </a:rPr>
              <a:t>0 ≤ i ≤ C, </a:t>
            </a:r>
            <a:r>
              <a:rPr lang="nn-NO" sz="2800" dirty="0" smtClean="0">
                <a:latin typeface="Times New Roman" pitchFamily="18" charset="0"/>
                <a:cs typeface="Times New Roman" pitchFamily="18" charset="0"/>
              </a:rPr>
              <a:t>ai </a:t>
            </a:r>
            <a:r>
              <a:rPr lang="nn-NO" sz="2800" dirty="0">
                <a:latin typeface="Times New Roman" pitchFamily="18" charset="0"/>
                <a:cs typeface="Times New Roman" pitchFamily="18" charset="0"/>
              </a:rPr>
              <a:t>= 1, . . . ,</a:t>
            </a:r>
            <a:r>
              <a:rPr lang="nn-NO" sz="2800" dirty="0" smtClean="0">
                <a:latin typeface="Times New Roman" pitchFamily="18" charset="0"/>
                <a:cs typeface="Times New Roman" pitchFamily="18" charset="0"/>
              </a:rPr>
              <a:t>m</a:t>
            </a:r>
          </a:p>
          <a:p>
            <a:pPr>
              <a:lnSpc>
                <a:spcPct val="150000"/>
              </a:lnSpc>
              <a:buFont typeface="Wingdings" pitchFamily="2" charset="2"/>
              <a:buChar char="Ø"/>
            </a:pPr>
            <a:r>
              <a:rPr lang="en-US" sz="2800" dirty="0">
                <a:latin typeface="Times New Roman" pitchFamily="18" charset="0"/>
                <a:cs typeface="Times New Roman" pitchFamily="18" charset="0"/>
              </a:rPr>
              <a:t>The role of </a:t>
            </a:r>
            <a:r>
              <a:rPr lang="en-US" sz="2800" dirty="0" smtClean="0">
                <a:latin typeface="Times New Roman" pitchFamily="18" charset="0"/>
                <a:cs typeface="Times New Roman" pitchFamily="18" charset="0"/>
              </a:rPr>
              <a:t>C:</a:t>
            </a:r>
          </a:p>
          <a:p>
            <a:pPr>
              <a:lnSpc>
                <a:spcPct val="150000"/>
              </a:lnSpc>
              <a:buFont typeface="Wingdings" pitchFamily="2" charset="2"/>
              <a:buChar char="Ø"/>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acts as a </a:t>
            </a:r>
            <a:r>
              <a:rPr lang="en-US" sz="2800" dirty="0" smtClean="0">
                <a:latin typeface="Times New Roman" pitchFamily="18" charset="0"/>
                <a:cs typeface="Times New Roman" pitchFamily="18" charset="0"/>
              </a:rPr>
              <a:t>regularizing parameter.</a:t>
            </a:r>
          </a:p>
          <a:p>
            <a:pPr>
              <a:lnSpc>
                <a:spcPct val="150000"/>
              </a:lnSpc>
              <a:buFont typeface="Wingdings" pitchFamily="2" charset="2"/>
              <a:buChar char="Ø"/>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large C ⇒ minimize the number of </a:t>
            </a:r>
            <a:r>
              <a:rPr lang="en-US" sz="2800" dirty="0" smtClean="0">
                <a:latin typeface="Times New Roman" pitchFamily="18" charset="0"/>
                <a:cs typeface="Times New Roman" pitchFamily="18" charset="0"/>
              </a:rPr>
              <a:t>misclassified points </a:t>
            </a:r>
          </a:p>
          <a:p>
            <a:pPr>
              <a:lnSpc>
                <a:spcPct val="150000"/>
              </a:lnSpc>
              <a:buFont typeface="Wingdings" pitchFamily="2" charset="2"/>
              <a:buChar char="Ø"/>
            </a:pPr>
            <a:r>
              <a:rPr lang="en-US" sz="2800" dirty="0" smtClean="0">
                <a:latin typeface="Times New Roman" pitchFamily="18" charset="0"/>
                <a:cs typeface="Times New Roman" pitchFamily="18" charset="0"/>
              </a:rPr>
              <a:t>small C </a:t>
            </a:r>
            <a:r>
              <a:rPr lang="en-US" sz="2800" dirty="0">
                <a:latin typeface="Times New Roman" pitchFamily="18" charset="0"/>
                <a:cs typeface="Times New Roman" pitchFamily="18" charset="0"/>
              </a:rPr>
              <a:t>⇒ maximize the minimum distance </a:t>
            </a:r>
            <a:r>
              <a:rPr lang="en-US" sz="2800" dirty="0" smtClean="0">
                <a:latin typeface="Times New Roman" pitchFamily="18" charset="0"/>
                <a:cs typeface="Times New Roman" pitchFamily="18" charset="0"/>
              </a:rPr>
              <a:t>1/||</a:t>
            </a:r>
            <a:r>
              <a:rPr lang="en-US" sz="2800" dirty="0">
                <a:latin typeface="Times New Roman" pitchFamily="18" charset="0"/>
                <a:cs typeface="Times New Roman" pitchFamily="18" charset="0"/>
              </a:rPr>
              <a:t>w</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4" name="Title 1"/>
          <p:cNvSpPr>
            <a:spLocks noGrp="1"/>
          </p:cNvSpPr>
          <p:nvPr>
            <p:ph type="title"/>
          </p:nvPr>
        </p:nvSpPr>
        <p:spPr>
          <a:xfrm>
            <a:off x="457200" y="457200"/>
            <a:ext cx="8229600" cy="1066800"/>
          </a:xfrm>
        </p:spPr>
        <p:txBody>
          <a:bodyPr/>
          <a:lstStyle/>
          <a:p>
            <a:pPr algn="l"/>
            <a:r>
              <a:rPr lang="en-US" dirty="0" smtClean="0"/>
              <a:t>Generalized OSH Cont…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Non-Linear SVMs</a:t>
            </a:r>
            <a:endParaRPr lang="en-US" dirty="0"/>
          </a:p>
        </p:txBody>
      </p:sp>
      <p:sp>
        <p:nvSpPr>
          <p:cNvPr id="3" name="Content Placeholder 2"/>
          <p:cNvSpPr>
            <a:spLocks noGrp="1"/>
          </p:cNvSpPr>
          <p:nvPr>
            <p:ph idx="1"/>
          </p:nvPr>
        </p:nvSpPr>
        <p:spPr/>
        <p:txBody>
          <a:bodyPr>
            <a:normAutofit/>
          </a:bodyPr>
          <a:lstStyle/>
          <a:p>
            <a:pPr>
              <a:lnSpc>
                <a:spcPct val="150000"/>
              </a:lnSpc>
              <a:buFont typeface="Wingdings" pitchFamily="2" charset="2"/>
              <a:buChar char="Ø"/>
            </a:pPr>
            <a:r>
              <a:rPr lang="en-US" sz="2800" dirty="0">
                <a:latin typeface="Times New Roman" pitchFamily="18" charset="0"/>
                <a:cs typeface="Times New Roman" pitchFamily="18" charset="0"/>
              </a:rPr>
              <a:t>We map the data points from the input space </a:t>
            </a:r>
            <a:r>
              <a:rPr lang="en-US" sz="2800" dirty="0" smtClean="0">
                <a:latin typeface="Times New Roman" pitchFamily="18" charset="0"/>
                <a:cs typeface="Times New Roman" pitchFamily="18" charset="0"/>
              </a:rPr>
              <a:t>R^d </a:t>
            </a:r>
            <a:r>
              <a:rPr lang="en-US" sz="2800" dirty="0">
                <a:latin typeface="Times New Roman" pitchFamily="18" charset="0"/>
                <a:cs typeface="Times New Roman" pitchFamily="18" charset="0"/>
              </a:rPr>
              <a:t>into some space </a:t>
            </a:r>
            <a:r>
              <a:rPr lang="en-US" sz="2800" dirty="0" smtClean="0">
                <a:latin typeface="Times New Roman" pitchFamily="18" charset="0"/>
                <a:cs typeface="Times New Roman" pitchFamily="18" charset="0"/>
              </a:rPr>
              <a:t>of higher </a:t>
            </a:r>
            <a:r>
              <a:rPr lang="en-US" sz="2800" dirty="0">
                <a:latin typeface="Times New Roman" pitchFamily="18" charset="0"/>
                <a:cs typeface="Times New Roman" pitchFamily="18" charset="0"/>
              </a:rPr>
              <a:t>dimension </a:t>
            </a:r>
            <a:r>
              <a:rPr lang="en-US" sz="2800" dirty="0" smtClean="0">
                <a:latin typeface="Times New Roman" pitchFamily="18" charset="0"/>
                <a:cs typeface="Times New Roman" pitchFamily="18" charset="0"/>
              </a:rPr>
              <a:t>R^n </a:t>
            </a:r>
            <a:r>
              <a:rPr lang="en-US" sz="2800" dirty="0">
                <a:latin typeface="Times New Roman" pitchFamily="18" charset="0"/>
                <a:cs typeface="Times New Roman" pitchFamily="18" charset="0"/>
              </a:rPr>
              <a:t>(n &gt; d) using a function  : </a:t>
            </a:r>
            <a:r>
              <a:rPr lang="en-US" sz="2800" dirty="0" smtClean="0">
                <a:latin typeface="Times New Roman" pitchFamily="18" charset="0"/>
                <a:cs typeface="Times New Roman" pitchFamily="18" charset="0"/>
              </a:rPr>
              <a:t>R^d </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R^n</a:t>
            </a:r>
          </a:p>
          <a:p>
            <a:pPr>
              <a:lnSpc>
                <a:spcPct val="150000"/>
              </a:lnSpc>
            </a:pPr>
            <a:r>
              <a:rPr lang="en-US" sz="2800" dirty="0">
                <a:latin typeface="Times New Roman" pitchFamily="18" charset="0"/>
                <a:cs typeface="Times New Roman" pitchFamily="18" charset="0"/>
              </a:rPr>
              <a:t>Then the training algorithm would depend only on dot products of</a:t>
            </a:r>
          </a:p>
          <a:p>
            <a:pPr>
              <a:lnSpc>
                <a:spcPct val="150000"/>
              </a:lnSpc>
            </a:pPr>
            <a:r>
              <a:rPr lang="en-US" sz="2800" dirty="0">
                <a:latin typeface="Times New Roman" pitchFamily="18" charset="0"/>
                <a:cs typeface="Times New Roman" pitchFamily="18" charset="0"/>
              </a:rPr>
              <a:t>the form (</a:t>
            </a:r>
            <a:r>
              <a:rPr lang="en-US" sz="2800" dirty="0" smtClean="0">
                <a:latin typeface="Times New Roman" pitchFamily="18" charset="0"/>
                <a:cs typeface="Times New Roman" pitchFamily="18" charset="0"/>
              </a:rPr>
              <a:t>xi).(</a:t>
            </a:r>
            <a:r>
              <a:rPr lang="en-US" sz="2800" dirty="0">
                <a:latin typeface="Times New Roman" pitchFamily="18" charset="0"/>
                <a:cs typeface="Times New Roman" pitchFamily="18" charset="0"/>
              </a:rPr>
              <a:t>xj).</a:t>
            </a:r>
            <a:endParaRPr lang="en-US" sz="2800" dirty="0" smtClean="0">
              <a:latin typeface="Times New Roman" pitchFamily="18" charset="0"/>
              <a:cs typeface="Times New Roman" pitchFamily="18" charset="0"/>
            </a:endParaRP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lgn="l"/>
            <a:r>
              <a:rPr lang="en-US" dirty="0"/>
              <a:t>Kernel Functions</a:t>
            </a:r>
          </a:p>
        </p:txBody>
      </p:sp>
      <p:sp>
        <p:nvSpPr>
          <p:cNvPr id="3" name="Content Placeholder 2"/>
          <p:cNvSpPr>
            <a:spLocks noGrp="1"/>
          </p:cNvSpPr>
          <p:nvPr>
            <p:ph idx="1"/>
          </p:nvPr>
        </p:nvSpPr>
        <p:spPr>
          <a:xfrm>
            <a:off x="457200" y="1295400"/>
            <a:ext cx="8229600" cy="4830763"/>
          </a:xfrm>
        </p:spPr>
        <p:txBody>
          <a:bodyPr>
            <a:normAutofit/>
          </a:bodyPr>
          <a:lstStyle/>
          <a:p>
            <a:pPr>
              <a:lnSpc>
                <a:spcPct val="150000"/>
              </a:lnSpc>
              <a:buFont typeface="Wingdings" pitchFamily="2" charset="2"/>
              <a:buChar char="Ø"/>
            </a:pPr>
            <a:r>
              <a:rPr lang="en-US" sz="2800" dirty="0">
                <a:latin typeface="Times New Roman" pitchFamily="18" charset="0"/>
                <a:cs typeface="Times New Roman" pitchFamily="18" charset="0"/>
              </a:rPr>
              <a:t>Important remark: By the use of the kernel function, </a:t>
            </a:r>
            <a:r>
              <a:rPr lang="en-US" sz="2800" dirty="0" smtClean="0">
                <a:latin typeface="Times New Roman" pitchFamily="18" charset="0"/>
                <a:cs typeface="Times New Roman" pitchFamily="18" charset="0"/>
              </a:rPr>
              <a:t>it is </a:t>
            </a:r>
            <a:r>
              <a:rPr lang="en-US" sz="2800" dirty="0">
                <a:latin typeface="Times New Roman" pitchFamily="18" charset="0"/>
                <a:cs typeface="Times New Roman" pitchFamily="18" charset="0"/>
              </a:rPr>
              <a:t>possible to compute the separating hyperplane </a:t>
            </a:r>
            <a:r>
              <a:rPr lang="en-US" sz="2800" dirty="0" smtClean="0">
                <a:latin typeface="Times New Roman" pitchFamily="18" charset="0"/>
                <a:cs typeface="Times New Roman" pitchFamily="18" charset="0"/>
              </a:rPr>
              <a:t>without explicitly </a:t>
            </a:r>
            <a:r>
              <a:rPr lang="en-US" sz="2800" dirty="0">
                <a:latin typeface="Times New Roman" pitchFamily="18" charset="0"/>
                <a:cs typeface="Times New Roman" pitchFamily="18" charset="0"/>
              </a:rPr>
              <a:t>carrying </a:t>
            </a:r>
            <a:r>
              <a:rPr lang="en-US" sz="2800" dirty="0" smtClean="0">
                <a:latin typeface="Times New Roman" pitchFamily="18" charset="0"/>
                <a:cs typeface="Times New Roman" pitchFamily="18" charset="0"/>
              </a:rPr>
              <a:t>out </a:t>
            </a:r>
            <a:r>
              <a:rPr lang="en-US" sz="2800" dirty="0">
                <a:latin typeface="Times New Roman" pitchFamily="18" charset="0"/>
                <a:cs typeface="Times New Roman" pitchFamily="18" charset="0"/>
              </a:rPr>
              <a:t>the map into the higher space</a:t>
            </a:r>
            <a:r>
              <a:rPr lang="en-US" sz="2800" dirty="0" smtClean="0">
                <a:latin typeface="Times New Roman" pitchFamily="18" charset="0"/>
                <a:cs typeface="Times New Roman" pitchFamily="18" charset="0"/>
              </a:rPr>
              <a:t>.</a:t>
            </a:r>
          </a:p>
          <a:p>
            <a:pPr>
              <a:lnSpc>
                <a:spcPct val="150000"/>
              </a:lnSpc>
            </a:pPr>
            <a:r>
              <a:rPr lang="en-US" sz="2800" dirty="0">
                <a:latin typeface="Times New Roman" pitchFamily="18" charset="0"/>
                <a:cs typeface="Times New Roman" pitchFamily="18" charset="0"/>
              </a:rPr>
              <a:t>If there were a “kernel function” K such that K(xi, xj) </a:t>
            </a:r>
            <a:r>
              <a:rPr lang="en-US" sz="2800" dirty="0" smtClean="0">
                <a:latin typeface="Times New Roman" pitchFamily="18" charset="0"/>
                <a:cs typeface="Times New Roman" pitchFamily="18" charset="0"/>
              </a:rPr>
              <a:t>=</a:t>
            </a:r>
            <a:r>
              <a:rPr lang="el-GR" sz="2800" dirty="0" smtClean="0">
                <a:latin typeface="Times New Roman" pitchFamily="18" charset="0"/>
                <a:cs typeface="Times New Roman" pitchFamily="18" charset="0"/>
              </a:rPr>
              <a:t>Φ</a:t>
            </a:r>
            <a:r>
              <a:rPr lang="en-US" sz="2800" dirty="0" smtClean="0">
                <a:latin typeface="Times New Roman" pitchFamily="18" charset="0"/>
                <a:cs typeface="Times New Roman" pitchFamily="18" charset="0"/>
              </a:rPr>
              <a:t>(xi).</a:t>
            </a:r>
            <a:r>
              <a:rPr lang="el-GR" sz="2800" dirty="0" smtClean="0">
                <a:latin typeface="Times New Roman" pitchFamily="18" charset="0"/>
                <a:cs typeface="Times New Roman" pitchFamily="18" charset="0"/>
              </a:rPr>
              <a:t> Φ</a:t>
            </a:r>
            <a:r>
              <a:rPr lang="en-US" sz="2800" dirty="0" smtClean="0">
                <a:latin typeface="Times New Roman" pitchFamily="18" charset="0"/>
                <a:cs typeface="Times New Roman" pitchFamily="18" charset="0"/>
              </a:rPr>
              <a:t>(xj</a:t>
            </a:r>
            <a:r>
              <a:rPr lang="en-US" sz="2800" dirty="0">
                <a:latin typeface="Times New Roman" pitchFamily="18" charset="0"/>
                <a:cs typeface="Times New Roman" pitchFamily="18" charset="0"/>
              </a:rPr>
              <a:t>), we would only use K in the training algorithm.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lstStyle/>
          <a:p>
            <a:pPr algn="l"/>
            <a:r>
              <a:rPr lang="en-US" dirty="0"/>
              <a:t>Classes of Kernel Functions</a:t>
            </a:r>
          </a:p>
        </p:txBody>
      </p:sp>
      <p:sp>
        <p:nvSpPr>
          <p:cNvPr id="3" name="Content Placeholder 2"/>
          <p:cNvSpPr>
            <a:spLocks noGrp="1"/>
          </p:cNvSpPr>
          <p:nvPr>
            <p:ph idx="1"/>
          </p:nvPr>
        </p:nvSpPr>
        <p:spPr>
          <a:xfrm>
            <a:off x="457200" y="1371600"/>
            <a:ext cx="8229600" cy="4525963"/>
          </a:xfrm>
        </p:spPr>
        <p:txBody>
          <a:bodyPr>
            <a:noAutofit/>
          </a:bodyPr>
          <a:lstStyle/>
          <a:p>
            <a:pPr>
              <a:lnSpc>
                <a:spcPct val="150000"/>
              </a:lnSpc>
              <a:buFont typeface="Wingdings" pitchFamily="2" charset="2"/>
              <a:buChar char="Ø"/>
            </a:pPr>
            <a:r>
              <a:rPr lang="en-US" sz="2800" dirty="0">
                <a:latin typeface="Times New Roman" pitchFamily="18" charset="0"/>
                <a:cs typeface="Times New Roman" pitchFamily="18" charset="0"/>
              </a:rPr>
              <a:t>Polynomial: K(x, x′) = (x ・ x′ + c</a:t>
            </a:r>
            <a:r>
              <a:rPr lang="en-US" sz="2800" dirty="0" smtClean="0">
                <a:latin typeface="Times New Roman" pitchFamily="18" charset="0"/>
                <a:cs typeface="Times New Roman" pitchFamily="18" charset="0"/>
              </a:rPr>
              <a:t>)^q</a:t>
            </a:r>
          </a:p>
          <a:p>
            <a:pPr>
              <a:lnSpc>
                <a:spcPct val="150000"/>
              </a:lnSpc>
              <a:buFont typeface="Wingdings" pitchFamily="2" charset="2"/>
              <a:buChar char="Ø"/>
            </a:pPr>
            <a:r>
              <a:rPr lang="en-US" sz="2800" dirty="0" smtClean="0">
                <a:latin typeface="Times New Roman" pitchFamily="18" charset="0"/>
                <a:cs typeface="Times New Roman" pitchFamily="18" charset="0"/>
              </a:rPr>
              <a:t>RBF </a:t>
            </a:r>
            <a:r>
              <a:rPr lang="en-US" sz="2800" dirty="0">
                <a:latin typeface="Times New Roman" pitchFamily="18" charset="0"/>
                <a:cs typeface="Times New Roman" pitchFamily="18" charset="0"/>
              </a:rPr>
              <a:t>(radial basis function): </a:t>
            </a:r>
            <a:endParaRPr lang="en-US" sz="2800" dirty="0" smtClean="0">
              <a:latin typeface="Times New Roman" pitchFamily="18" charset="0"/>
              <a:cs typeface="Times New Roman" pitchFamily="18" charset="0"/>
            </a:endParaRPr>
          </a:p>
          <a:p>
            <a:pPr>
              <a:lnSpc>
                <a:spcPct val="150000"/>
              </a:lnSpc>
              <a:buFont typeface="Wingdings" pitchFamily="2" charset="2"/>
              <a:buChar char="ü"/>
            </a:pPr>
            <a:r>
              <a:rPr lang="en-US" sz="2800" dirty="0" smtClean="0">
                <a:latin typeface="Times New Roman" pitchFamily="18" charset="0"/>
                <a:cs typeface="Times New Roman" pitchFamily="18" charset="0"/>
              </a:rPr>
              <a:t>K(x</a:t>
            </a:r>
            <a:r>
              <a:rPr lang="en-US" sz="2800" dirty="0">
                <a:latin typeface="Times New Roman" pitchFamily="18" charset="0"/>
                <a:cs typeface="Times New Roman" pitchFamily="18" charset="0"/>
              </a:rPr>
              <a:t>, x′) </a:t>
            </a:r>
            <a:r>
              <a:rPr lang="en-US" sz="2800" dirty="0" smtClean="0">
                <a:latin typeface="Times New Roman" pitchFamily="18" charset="0"/>
                <a:cs typeface="Times New Roman" pitchFamily="18" charset="0"/>
              </a:rPr>
              <a:t>=exp(−(||</a:t>
            </a:r>
            <a:r>
              <a:rPr lang="en-US" sz="2800" dirty="0">
                <a:latin typeface="Times New Roman" pitchFamily="18" charset="0"/>
                <a:cs typeface="Times New Roman" pitchFamily="18" charset="0"/>
              </a:rPr>
              <a:t>x−x</a:t>
            </a:r>
            <a:r>
              <a:rPr lang="en-US" sz="2800" dirty="0" smtClean="0">
                <a:latin typeface="Times New Roman" pitchFamily="18" charset="0"/>
                <a:cs typeface="Times New Roman" pitchFamily="18" charset="0"/>
              </a:rPr>
              <a:t>′||^2)/2*</a:t>
            </a:r>
            <a:r>
              <a:rPr lang="el-GR" sz="2800" dirty="0" smtClean="0">
                <a:latin typeface="Times New Roman" pitchFamily="18" charset="0"/>
                <a:cs typeface="Times New Roman" pitchFamily="18" charset="0"/>
              </a:rPr>
              <a:t>δ</a:t>
            </a:r>
            <a:r>
              <a:rPr lang="en-US" sz="2800" dirty="0" smtClean="0">
                <a:latin typeface="Times New Roman" pitchFamily="18" charset="0"/>
                <a:cs typeface="Times New Roman" pitchFamily="18" charset="0"/>
              </a:rPr>
              <a:t>^2)</a:t>
            </a:r>
          </a:p>
          <a:p>
            <a:pPr>
              <a:lnSpc>
                <a:spcPct val="150000"/>
              </a:lnSpc>
              <a:buFont typeface="Wingdings" pitchFamily="2" charset="2"/>
              <a:buChar char="Ø"/>
            </a:pPr>
            <a:r>
              <a:rPr lang="en-US" sz="2800" dirty="0">
                <a:latin typeface="Times New Roman" pitchFamily="18" charset="0"/>
                <a:cs typeface="Times New Roman" pitchFamily="18" charset="0"/>
              </a:rPr>
              <a:t>Sigmoide: K(x, x′) = tanh(x </a:t>
            </a:r>
            <a:r>
              <a:rPr lang="en-US" sz="2800" dirty="0" smtClean="0">
                <a:latin typeface="Times New Roman" pitchFamily="18" charset="0"/>
                <a:cs typeface="Times New Roman" pitchFamily="18" charset="0"/>
              </a:rPr>
              <a:t>.x</a:t>
            </a:r>
            <a:r>
              <a:rPr lang="en-US" sz="2800" dirty="0">
                <a:latin typeface="Times New Roman" pitchFamily="18" charset="0"/>
                <a:cs typeface="Times New Roman" pitchFamily="18" charset="0"/>
              </a:rPr>
              <a:t>′ − b</a:t>
            </a:r>
            <a:r>
              <a:rPr lang="en-US" sz="2800" dirty="0" smtClean="0">
                <a:latin typeface="Times New Roman" pitchFamily="18" charset="0"/>
                <a:cs typeface="Times New Roman" pitchFamily="18" charset="0"/>
              </a:rPr>
              <a:t>)</a:t>
            </a:r>
          </a:p>
          <a:p>
            <a:pPr>
              <a:lnSpc>
                <a:spcPct val="150000"/>
              </a:lnSpc>
              <a:buFont typeface="Wingdings" pitchFamily="2" charset="2"/>
              <a:buChar char="ü"/>
            </a:pPr>
            <a:r>
              <a:rPr lang="en-US" sz="2800" dirty="0">
                <a:latin typeface="Times New Roman" pitchFamily="18" charset="0"/>
                <a:cs typeface="Times New Roman" pitchFamily="18" charset="0"/>
              </a:rPr>
              <a:t>Advantage: the only parameters when training an SVM </a:t>
            </a:r>
            <a:r>
              <a:rPr lang="en-US" sz="2800" dirty="0" smtClean="0">
                <a:latin typeface="Times New Roman" pitchFamily="18" charset="0"/>
                <a:cs typeface="Times New Roman" pitchFamily="18" charset="0"/>
              </a:rPr>
              <a:t>are the </a:t>
            </a:r>
            <a:r>
              <a:rPr lang="en-US" sz="2800" dirty="0">
                <a:latin typeface="Times New Roman" pitchFamily="18" charset="0"/>
                <a:cs typeface="Times New Roman" pitchFamily="18" charset="0"/>
              </a:rPr>
              <a:t>kernel function K, and the “tradeoff” parameter C.</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smtClean="0"/>
              <a:t>Kernel function and Application and Drawback of Support Vector Machine</a:t>
            </a:r>
            <a:endParaRPr lang="en-US" dirty="0"/>
          </a:p>
        </p:txBody>
      </p:sp>
      <p:sp>
        <p:nvSpPr>
          <p:cNvPr id="3" name="Subtitle 2"/>
          <p:cNvSpPr>
            <a:spLocks noGrp="1"/>
          </p:cNvSpPr>
          <p:nvPr>
            <p:ph type="subTitle" idx="1"/>
          </p:nvPr>
        </p:nvSpPr>
        <p:spPr>
          <a:xfrm>
            <a:off x="457200" y="4267200"/>
            <a:ext cx="4953000" cy="1752600"/>
          </a:xfrm>
        </p:spPr>
        <p:txBody>
          <a:bodyPr/>
          <a:lstStyle/>
          <a:p>
            <a:r>
              <a:rPr lang="en-US" dirty="0" smtClean="0"/>
              <a:t>Presented by: </a:t>
            </a:r>
            <a:r>
              <a:rPr lang="en-US" dirty="0" err="1" smtClean="0"/>
              <a:t>Habtamu</a:t>
            </a:r>
            <a:r>
              <a:rPr lang="en-US" dirty="0" smtClean="0"/>
              <a:t> </a:t>
            </a:r>
            <a:r>
              <a:rPr lang="en-US" dirty="0" err="1" smtClean="0"/>
              <a:t>worku</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lstStyle/>
          <a:p>
            <a:r>
              <a:rPr lang="en-US" dirty="0" smtClean="0"/>
              <a:t>Kernel function</a:t>
            </a:r>
            <a:endParaRPr lang="en-US" dirty="0"/>
          </a:p>
        </p:txBody>
      </p:sp>
      <p:sp>
        <p:nvSpPr>
          <p:cNvPr id="3" name="Content Placeholder 2"/>
          <p:cNvSpPr>
            <a:spLocks noGrp="1"/>
          </p:cNvSpPr>
          <p:nvPr>
            <p:ph idx="1"/>
          </p:nvPr>
        </p:nvSpPr>
        <p:spPr>
          <a:xfrm>
            <a:off x="457200" y="1600201"/>
            <a:ext cx="8229600" cy="1828800"/>
          </a:xfrm>
        </p:spPr>
        <p:txBody>
          <a:bodyPr>
            <a:noAutofit/>
          </a:bodyPr>
          <a:lstStyle/>
          <a:p>
            <a:pPr lvl="0"/>
            <a:r>
              <a:rPr lang="en-US" sz="2800" dirty="0" smtClean="0"/>
              <a:t>A </a:t>
            </a:r>
            <a:r>
              <a:rPr lang="en-US" sz="2800" i="1" dirty="0" smtClean="0"/>
              <a:t>kernel function</a:t>
            </a:r>
            <a:r>
              <a:rPr lang="en-US" sz="2800" dirty="0" smtClean="0"/>
              <a:t> is defined as a function that corresponds to a dot product of two feature vectors in some expanded feature space:</a:t>
            </a:r>
          </a:p>
          <a:p>
            <a:pPr lvl="0"/>
            <a:endParaRPr lang="en-US" sz="2800" i="1" dirty="0"/>
          </a:p>
        </p:txBody>
      </p:sp>
      <p:pic>
        <p:nvPicPr>
          <p:cNvPr id="1029" name="Picture 5"/>
          <p:cNvPicPr>
            <a:picLocks noChangeAspect="1" noChangeArrowheads="1"/>
          </p:cNvPicPr>
          <p:nvPr/>
        </p:nvPicPr>
        <p:blipFill>
          <a:blip r:embed="rId2"/>
          <a:srcRect/>
          <a:stretch>
            <a:fillRect/>
          </a:stretch>
        </p:blipFill>
        <p:spPr bwMode="auto">
          <a:xfrm>
            <a:off x="1447800" y="3048000"/>
            <a:ext cx="5876925" cy="1295400"/>
          </a:xfrm>
          <a:prstGeom prst="rect">
            <a:avLst/>
          </a:prstGeom>
          <a:noFill/>
          <a:ln w="9525">
            <a:noFill/>
            <a:miter lim="800000"/>
            <a:headEnd/>
            <a:tailEnd/>
          </a:ln>
          <a:effectLst/>
        </p:spPr>
      </p:pic>
      <p:sp>
        <p:nvSpPr>
          <p:cNvPr id="8" name="TextBox 7"/>
          <p:cNvSpPr txBox="1"/>
          <p:nvPr/>
        </p:nvSpPr>
        <p:spPr>
          <a:xfrm>
            <a:off x="317938" y="4437993"/>
            <a:ext cx="8534400" cy="1902059"/>
          </a:xfrm>
          <a:prstGeom prst="rect">
            <a:avLst/>
          </a:prstGeom>
          <a:noFill/>
        </p:spPr>
        <p:txBody>
          <a:bodyPr wrap="square" rtlCol="0">
            <a:spAutoFit/>
          </a:bodyPr>
          <a:lstStyle/>
          <a:p>
            <a:pPr marL="342900" indent="-342900">
              <a:spcBef>
                <a:spcPct val="20000"/>
              </a:spcBef>
              <a:buFont typeface="Arial" pitchFamily="34" charset="0"/>
              <a:buChar char="•"/>
            </a:pPr>
            <a:r>
              <a:rPr lang="el-GR" sz="2800" dirty="0"/>
              <a:t>φ </a:t>
            </a:r>
            <a:r>
              <a:rPr lang="en-US" sz="2800" baseline="-25000" dirty="0" smtClean="0"/>
              <a:t>j</a:t>
            </a:r>
            <a:r>
              <a:rPr lang="el-GR" sz="2800" dirty="0" smtClean="0"/>
              <a:t>( </a:t>
            </a:r>
            <a:r>
              <a:rPr lang="en-US" sz="2800" i="1" dirty="0" smtClean="0"/>
              <a:t>x1) is defined a priori for all j.</a:t>
            </a:r>
          </a:p>
          <a:p>
            <a:pPr marL="342900" indent="-342900">
              <a:spcBef>
                <a:spcPct val="20000"/>
              </a:spcBef>
              <a:buFont typeface="Arial" pitchFamily="34" charset="0"/>
              <a:buChar char="•"/>
            </a:pPr>
            <a:r>
              <a:rPr lang="en-US" sz="2800" dirty="0"/>
              <a:t>Generally it is a set of nonlinear transformations from the input space to the feature sace:m1 is the dimension of  feature space.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Kernel function cont…</a:t>
            </a:r>
            <a:endParaRPr lang="en-US" dirty="0"/>
          </a:p>
        </p:txBody>
      </p:sp>
      <p:sp>
        <p:nvSpPr>
          <p:cNvPr id="3" name="Content Placeholder 2"/>
          <p:cNvSpPr>
            <a:spLocks noGrp="1"/>
          </p:cNvSpPr>
          <p:nvPr>
            <p:ph idx="1"/>
          </p:nvPr>
        </p:nvSpPr>
        <p:spPr/>
        <p:txBody>
          <a:bodyPr>
            <a:normAutofit lnSpcReduction="10000"/>
          </a:bodyPr>
          <a:lstStyle/>
          <a:p>
            <a:r>
              <a:rPr lang="en-US" dirty="0" smtClean="0"/>
              <a:t>From the above definition we immediately see that the inner-product kernel is symmetric function of its arguments, as shown by </a:t>
            </a:r>
          </a:p>
          <a:p>
            <a:pPr>
              <a:buNone/>
            </a:pPr>
            <a:r>
              <a:rPr lang="en-US" dirty="0"/>
              <a:t>	</a:t>
            </a:r>
            <a:r>
              <a:rPr lang="en-US" dirty="0" smtClean="0"/>
              <a:t>		K(</a:t>
            </a:r>
            <a:r>
              <a:rPr lang="en-US" dirty="0" err="1" smtClean="0"/>
              <a:t>x,x</a:t>
            </a:r>
            <a:r>
              <a:rPr lang="en-US" baseline="-25000" dirty="0" err="1" smtClean="0"/>
              <a:t>i</a:t>
            </a:r>
            <a:r>
              <a:rPr lang="en-US" dirty="0" smtClean="0"/>
              <a:t>) = K(</a:t>
            </a:r>
            <a:r>
              <a:rPr lang="en-US" dirty="0" err="1" smtClean="0"/>
              <a:t>x</a:t>
            </a:r>
            <a:r>
              <a:rPr lang="en-US" baseline="-25000" dirty="0" err="1" smtClean="0"/>
              <a:t>i</a:t>
            </a:r>
            <a:r>
              <a:rPr lang="en-US" dirty="0" err="1" smtClean="0"/>
              <a:t>,x</a:t>
            </a:r>
            <a:r>
              <a:rPr lang="en-US" dirty="0" smtClean="0"/>
              <a:t>) </a:t>
            </a:r>
            <a:endParaRPr lang="en-US" dirty="0"/>
          </a:p>
          <a:p>
            <a:r>
              <a:rPr lang="en-US" dirty="0" smtClean="0"/>
              <a:t>Kernels are functions that return inner products between the images of data points in some space.</a:t>
            </a:r>
          </a:p>
          <a:p>
            <a:r>
              <a:rPr lang="en-US" dirty="0" smtClean="0"/>
              <a:t>By replacing inner products with kernels in linear algorithms, we obtain very flexible representations.</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Kernel function cont…</a:t>
            </a:r>
            <a:endParaRPr lang="en-US" dirty="0"/>
          </a:p>
        </p:txBody>
      </p:sp>
      <p:sp>
        <p:nvSpPr>
          <p:cNvPr id="3" name="Content Placeholder 2"/>
          <p:cNvSpPr>
            <a:spLocks noGrp="1"/>
          </p:cNvSpPr>
          <p:nvPr>
            <p:ph idx="1"/>
          </p:nvPr>
        </p:nvSpPr>
        <p:spPr/>
        <p:txBody>
          <a:bodyPr>
            <a:normAutofit fontScale="92500"/>
          </a:bodyPr>
          <a:lstStyle/>
          <a:p>
            <a:r>
              <a:rPr lang="en-US" sz="3600" dirty="0" smtClean="0"/>
              <a:t>Choosing K is equivalent to choosing </a:t>
            </a:r>
            <a:r>
              <a:rPr lang="el-GR" sz="3600" dirty="0" smtClean="0"/>
              <a:t>φ</a:t>
            </a:r>
            <a:r>
              <a:rPr lang="en-US" sz="3600" dirty="0" smtClean="0"/>
              <a:t> (the embedding map)</a:t>
            </a:r>
          </a:p>
          <a:p>
            <a:r>
              <a:rPr lang="en-US" sz="3600" dirty="0" smtClean="0"/>
              <a:t>Kernels can often be computed efficiently even for very high dimensional spaces</a:t>
            </a:r>
            <a:r>
              <a:rPr lang="en-US" dirty="0" smtClean="0"/>
              <a:t>.</a:t>
            </a:r>
          </a:p>
          <a:p>
            <a:pPr lvl="0"/>
            <a:r>
              <a:rPr lang="en-US" dirty="0"/>
              <a:t>Examples of commonly-used kernel functions</a:t>
            </a:r>
            <a:r>
              <a:rPr lang="en-US" dirty="0" smtClean="0"/>
              <a:t>:</a:t>
            </a:r>
          </a:p>
          <a:p>
            <a:pPr lvl="1"/>
            <a:r>
              <a:rPr lang="en-US" dirty="0"/>
              <a:t>Linear kernel:</a:t>
            </a:r>
          </a:p>
          <a:p>
            <a:pPr lvl="1"/>
            <a:r>
              <a:rPr lang="en-US" dirty="0"/>
              <a:t>Polynomial kernel:</a:t>
            </a:r>
          </a:p>
          <a:p>
            <a:pPr lvl="1"/>
            <a:r>
              <a:rPr lang="en-US" dirty="0"/>
              <a:t>Gaussian (Radial-Basis Function (RBF) ) kernel</a:t>
            </a:r>
            <a:r>
              <a:rPr lang="en-US" dirty="0" smtClean="0"/>
              <a:t>:</a:t>
            </a:r>
            <a:endParaRPr lang="en-US" dirty="0"/>
          </a:p>
          <a:p>
            <a:pPr lvl="1"/>
            <a:r>
              <a:rPr lang="en-US" dirty="0"/>
              <a:t>Sigmoid</a:t>
            </a:r>
            <a:r>
              <a:rPr lang="en-US" dirty="0" smtClean="0"/>
              <a:t>:</a:t>
            </a:r>
            <a:endParaRPr lang="en-US" dirty="0"/>
          </a:p>
          <a:p>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Kernel function cont…</a:t>
            </a:r>
            <a:endParaRPr lang="en-US" dirty="0"/>
          </a:p>
        </p:txBody>
      </p:sp>
      <p:sp>
        <p:nvSpPr>
          <p:cNvPr id="3" name="Content Placeholder 2"/>
          <p:cNvSpPr>
            <a:spLocks noGrp="1"/>
          </p:cNvSpPr>
          <p:nvPr>
            <p:ph idx="1"/>
          </p:nvPr>
        </p:nvSpPr>
        <p:spPr>
          <a:xfrm>
            <a:off x="457200" y="1600200"/>
            <a:ext cx="8229600" cy="3276599"/>
          </a:xfrm>
        </p:spPr>
        <p:txBody>
          <a:bodyPr>
            <a:normAutofit/>
          </a:bodyPr>
          <a:lstStyle/>
          <a:p>
            <a:r>
              <a:rPr lang="en-US" dirty="0" smtClean="0"/>
              <a:t>Most importantly, we may use the inner product kernel K(</a:t>
            </a:r>
            <a:r>
              <a:rPr lang="en-US" dirty="0" err="1" smtClean="0"/>
              <a:t>x,x</a:t>
            </a:r>
            <a:r>
              <a:rPr lang="en-US" baseline="-25000" dirty="0" err="1" smtClean="0"/>
              <a:t>i</a:t>
            </a:r>
            <a:r>
              <a:rPr lang="en-US" dirty="0" smtClean="0"/>
              <a:t>) = K(</a:t>
            </a:r>
            <a:r>
              <a:rPr lang="en-US" dirty="0" err="1" smtClean="0"/>
              <a:t>x</a:t>
            </a:r>
            <a:r>
              <a:rPr lang="en-US" baseline="-25000" dirty="0" err="1" smtClean="0"/>
              <a:t>i</a:t>
            </a:r>
            <a:r>
              <a:rPr lang="en-US" dirty="0" err="1" smtClean="0"/>
              <a:t>,x</a:t>
            </a:r>
            <a:r>
              <a:rPr lang="en-US" dirty="0" smtClean="0"/>
              <a:t>) to construct the optimal </a:t>
            </a:r>
            <a:r>
              <a:rPr lang="en-US" dirty="0" err="1" smtClean="0"/>
              <a:t>hyperplane</a:t>
            </a:r>
            <a:r>
              <a:rPr lang="en-US" dirty="0" smtClean="0"/>
              <a:t> in the feature space without having to consider the feature space itself in explicit form. </a:t>
            </a:r>
          </a:p>
          <a:p>
            <a:r>
              <a:rPr lang="en-US" dirty="0" smtClean="0"/>
              <a:t>The decision surface computed in the feature space(optimal </a:t>
            </a:r>
            <a:r>
              <a:rPr lang="en-US" dirty="0" err="1" smtClean="0"/>
              <a:t>hyperplane</a:t>
            </a:r>
            <a:r>
              <a:rPr lang="en-US" dirty="0" smtClean="0"/>
              <a:t>) as:</a:t>
            </a:r>
          </a:p>
          <a:p>
            <a:endParaRPr lang="en-US" dirty="0"/>
          </a:p>
        </p:txBody>
      </p:sp>
      <p:pic>
        <p:nvPicPr>
          <p:cNvPr id="2051" name="Picture 3"/>
          <p:cNvPicPr>
            <a:picLocks noChangeAspect="1" noChangeArrowheads="1"/>
          </p:cNvPicPr>
          <p:nvPr/>
        </p:nvPicPr>
        <p:blipFill>
          <a:blip r:embed="rId2"/>
          <a:srcRect/>
          <a:stretch>
            <a:fillRect/>
          </a:stretch>
        </p:blipFill>
        <p:spPr bwMode="auto">
          <a:xfrm>
            <a:off x="457200" y="4876800"/>
            <a:ext cx="3886200" cy="1295400"/>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4495800" y="4876800"/>
            <a:ext cx="4191000" cy="12477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Out line</a:t>
            </a:r>
            <a:endParaRPr lang="en-US" dirty="0"/>
          </a:p>
        </p:txBody>
      </p:sp>
      <p:sp>
        <p:nvSpPr>
          <p:cNvPr id="3" name="Content Placeholder 2"/>
          <p:cNvSpPr>
            <a:spLocks noGrp="1"/>
          </p:cNvSpPr>
          <p:nvPr>
            <p:ph idx="1"/>
          </p:nvPr>
        </p:nvSpPr>
        <p:spPr/>
        <p:txBody>
          <a:bodyPr/>
          <a:lstStyle/>
          <a:p>
            <a:r>
              <a:rPr lang="en-US" dirty="0" smtClean="0"/>
              <a:t>Radial Basis Function </a:t>
            </a:r>
          </a:p>
          <a:p>
            <a:pPr lvl="1"/>
            <a:r>
              <a:rPr lang="en-US" dirty="0" smtClean="0"/>
              <a:t>Definition </a:t>
            </a:r>
          </a:p>
          <a:p>
            <a:pPr lvl="1"/>
            <a:r>
              <a:rPr lang="en-US" dirty="0" smtClean="0"/>
              <a:t>Motivation </a:t>
            </a:r>
          </a:p>
          <a:p>
            <a:pPr lvl="1"/>
            <a:r>
              <a:rPr lang="en-US" dirty="0" smtClean="0"/>
              <a:t>Advantage</a:t>
            </a:r>
          </a:p>
          <a:p>
            <a:pPr lvl="1"/>
            <a:r>
              <a:rPr lang="en-US" dirty="0" smtClean="0"/>
              <a:t>Architecture</a:t>
            </a:r>
          </a:p>
          <a:p>
            <a:pPr lvl="1"/>
            <a:r>
              <a:rPr lang="en-US" dirty="0" smtClean="0"/>
              <a:t>Algorithm</a:t>
            </a:r>
            <a:endParaRPr lang="en-US" dirty="0" smtClean="0"/>
          </a:p>
          <a:p>
            <a:pPr lvl="1"/>
            <a:r>
              <a:rPr lang="en-US" dirty="0" smtClean="0"/>
              <a:t>Application</a:t>
            </a:r>
          </a:p>
          <a:p>
            <a:pPr lvl="1"/>
            <a:r>
              <a:rPr lang="en-US" dirty="0" smtClean="0"/>
              <a:t>Draw back </a:t>
            </a:r>
          </a:p>
          <a:p>
            <a:pPr lvl="1"/>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lstStyle/>
          <a:p>
            <a:r>
              <a:rPr lang="en-US" dirty="0" smtClean="0"/>
              <a:t>Kernel function cont…</a:t>
            </a:r>
            <a:endParaRPr lang="en-US" dirty="0"/>
          </a:p>
        </p:txBody>
      </p:sp>
      <p:sp>
        <p:nvSpPr>
          <p:cNvPr id="3" name="Content Placeholder 2"/>
          <p:cNvSpPr>
            <a:spLocks noGrp="1"/>
          </p:cNvSpPr>
          <p:nvPr>
            <p:ph idx="1"/>
          </p:nvPr>
        </p:nvSpPr>
        <p:spPr/>
        <p:txBody>
          <a:bodyPr/>
          <a:lstStyle/>
          <a:p>
            <a:r>
              <a:rPr lang="en-US" dirty="0" smtClean="0"/>
              <a:t>Mercer’s Theorem</a:t>
            </a:r>
          </a:p>
          <a:p>
            <a:r>
              <a:rPr lang="en-US" dirty="0" smtClean="0"/>
              <a:t>The expansion of inner-product kernel K(</a:t>
            </a:r>
            <a:r>
              <a:rPr lang="en-US" dirty="0" err="1" smtClean="0"/>
              <a:t>x,x</a:t>
            </a:r>
            <a:r>
              <a:rPr lang="en-US" baseline="-25000" dirty="0" err="1" smtClean="0"/>
              <a:t>i</a:t>
            </a:r>
            <a:r>
              <a:rPr lang="en-US" dirty="0" smtClean="0"/>
              <a:t>) is an important special case of Mercer’s theorem that arises in functional analysis. </a:t>
            </a:r>
          </a:p>
          <a:p>
            <a:r>
              <a:rPr lang="en-US" dirty="0" smtClean="0"/>
              <a:t>Let K(</a:t>
            </a:r>
            <a:r>
              <a:rPr lang="en-US" dirty="0" err="1" smtClean="0"/>
              <a:t>x,x</a:t>
            </a:r>
            <a:r>
              <a:rPr lang="en-US" dirty="0" smtClean="0"/>
              <a:t>’) be a continuous symmetric  kernel that is defined in the closed interval a&lt;= x &lt;=b and likewise for x’. The kernel K(</a:t>
            </a:r>
            <a:r>
              <a:rPr lang="en-US" dirty="0" err="1" smtClean="0"/>
              <a:t>x,x</a:t>
            </a:r>
            <a:r>
              <a:rPr lang="en-US" dirty="0" smtClean="0"/>
              <a:t>’) can be expanded in the series</a:t>
            </a:r>
          </a:p>
        </p:txBody>
      </p:sp>
      <p:pic>
        <p:nvPicPr>
          <p:cNvPr id="3074" name="Picture 2"/>
          <p:cNvPicPr>
            <a:picLocks noChangeAspect="1" noChangeArrowheads="1"/>
          </p:cNvPicPr>
          <p:nvPr/>
        </p:nvPicPr>
        <p:blipFill>
          <a:blip r:embed="rId2"/>
          <a:srcRect/>
          <a:stretch>
            <a:fillRect/>
          </a:stretch>
        </p:blipFill>
        <p:spPr bwMode="auto">
          <a:xfrm>
            <a:off x="3200400" y="5715000"/>
            <a:ext cx="4667250" cy="9810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Kernel function cont…</a:t>
            </a:r>
            <a:endParaRPr lang="en-US" dirty="0"/>
          </a:p>
        </p:txBody>
      </p:sp>
      <p:sp>
        <p:nvSpPr>
          <p:cNvPr id="3" name="Content Placeholder 2"/>
          <p:cNvSpPr>
            <a:spLocks noGrp="1"/>
          </p:cNvSpPr>
          <p:nvPr>
            <p:ph idx="1"/>
          </p:nvPr>
        </p:nvSpPr>
        <p:spPr/>
        <p:txBody>
          <a:bodyPr/>
          <a:lstStyle/>
          <a:p>
            <a:r>
              <a:rPr lang="en-US" dirty="0" smtClean="0"/>
              <a:t>With the positive coefficient </a:t>
            </a:r>
            <a:r>
              <a:rPr lang="el-GR" dirty="0" smtClean="0"/>
              <a:t>λ</a:t>
            </a:r>
            <a:r>
              <a:rPr lang="en-US" baseline="-25000" dirty="0" err="1" smtClean="0"/>
              <a:t>i</a:t>
            </a:r>
            <a:r>
              <a:rPr lang="en-US" dirty="0" smtClean="0"/>
              <a:t>&gt;0 for all </a:t>
            </a:r>
            <a:r>
              <a:rPr lang="en-US" dirty="0" err="1" smtClean="0"/>
              <a:t>i</a:t>
            </a:r>
            <a:r>
              <a:rPr lang="en-US" dirty="0" smtClean="0"/>
              <a:t>.</a:t>
            </a:r>
          </a:p>
          <a:p>
            <a:r>
              <a:rPr lang="en-US" dirty="0" smtClean="0"/>
              <a:t>For this expansion to be valid and for it to converge absolutely and uniformly, it is necessary and sufficient that the condition </a:t>
            </a:r>
          </a:p>
          <a:p>
            <a:endParaRPr lang="en-US" dirty="0"/>
          </a:p>
          <a:p>
            <a:endParaRPr lang="en-US" dirty="0" smtClean="0"/>
          </a:p>
          <a:p>
            <a:r>
              <a:rPr lang="en-US" dirty="0" smtClean="0"/>
              <a:t>The function</a:t>
            </a:r>
            <a:r>
              <a:rPr lang="el-GR" dirty="0" smtClean="0"/>
              <a:t> φ(</a:t>
            </a:r>
            <a:r>
              <a:rPr lang="en-US" dirty="0" smtClean="0"/>
              <a:t>x) are called </a:t>
            </a:r>
            <a:r>
              <a:rPr lang="en-US" dirty="0" err="1" smtClean="0"/>
              <a:t>eigenfunctions</a:t>
            </a:r>
            <a:r>
              <a:rPr lang="en-US" dirty="0" smtClean="0"/>
              <a:t> of the expansion </a:t>
            </a:r>
          </a:p>
          <a:p>
            <a:r>
              <a:rPr lang="en-US" dirty="0" smtClean="0"/>
              <a:t>The number </a:t>
            </a:r>
            <a:r>
              <a:rPr lang="el-GR" dirty="0" smtClean="0"/>
              <a:t>λ</a:t>
            </a:r>
            <a:r>
              <a:rPr lang="en-US" baseline="-25000" dirty="0" err="1" smtClean="0"/>
              <a:t>i</a:t>
            </a:r>
            <a:r>
              <a:rPr lang="en-US" baseline="-25000" dirty="0" smtClean="0"/>
              <a:t> </a:t>
            </a:r>
            <a:r>
              <a:rPr lang="en-US" dirty="0" smtClean="0"/>
              <a:t> are called </a:t>
            </a:r>
            <a:r>
              <a:rPr lang="en-US" dirty="0" err="1" smtClean="0"/>
              <a:t>eigenvalues</a:t>
            </a:r>
            <a:r>
              <a:rPr lang="en-US" dirty="0" smtClean="0"/>
              <a:t>.</a:t>
            </a:r>
            <a:r>
              <a:rPr lang="en-US" baseline="-25000" dirty="0" smtClean="0"/>
              <a:t>   </a:t>
            </a:r>
            <a:endParaRPr lang="en-US" dirty="0"/>
          </a:p>
        </p:txBody>
      </p:sp>
      <p:pic>
        <p:nvPicPr>
          <p:cNvPr id="4098" name="Picture 2"/>
          <p:cNvPicPr>
            <a:picLocks noChangeAspect="1" noChangeArrowheads="1"/>
          </p:cNvPicPr>
          <p:nvPr/>
        </p:nvPicPr>
        <p:blipFill>
          <a:blip r:embed="rId2"/>
          <a:srcRect/>
          <a:stretch>
            <a:fillRect/>
          </a:stretch>
        </p:blipFill>
        <p:spPr bwMode="auto">
          <a:xfrm>
            <a:off x="3276600" y="4114800"/>
            <a:ext cx="4419600" cy="838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Kernel function cont…</a:t>
            </a:r>
            <a:endParaRPr lang="en-US" dirty="0"/>
          </a:p>
        </p:txBody>
      </p:sp>
      <p:sp>
        <p:nvSpPr>
          <p:cNvPr id="3" name="Content Placeholder 2"/>
          <p:cNvSpPr>
            <a:spLocks noGrp="1"/>
          </p:cNvSpPr>
          <p:nvPr>
            <p:ph idx="1"/>
          </p:nvPr>
        </p:nvSpPr>
        <p:spPr/>
        <p:txBody>
          <a:bodyPr/>
          <a:lstStyle/>
          <a:p>
            <a:r>
              <a:rPr lang="en-US" dirty="0" smtClean="0"/>
              <a:t>Mercer’s theorem only tells us whether or not a candidate kernel is actually an inner-product kernel in some space and therefore admissible for use in a support vector machine. But, it says nothing about how to construct the function </a:t>
            </a:r>
            <a:r>
              <a:rPr lang="el-GR" dirty="0" smtClean="0"/>
              <a:t>φ(</a:t>
            </a:r>
            <a:r>
              <a:rPr lang="en-US" dirty="0" smtClean="0"/>
              <a:t>x); we have to do that ourselves.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SVM</a:t>
            </a:r>
            <a:endParaRPr lang="en-US" dirty="0"/>
          </a:p>
        </p:txBody>
      </p:sp>
      <p:sp>
        <p:nvSpPr>
          <p:cNvPr id="3" name="Content Placeholder 2"/>
          <p:cNvSpPr>
            <a:spLocks noGrp="1"/>
          </p:cNvSpPr>
          <p:nvPr>
            <p:ph idx="1"/>
          </p:nvPr>
        </p:nvSpPr>
        <p:spPr/>
        <p:txBody>
          <a:bodyPr/>
          <a:lstStyle/>
          <a:p>
            <a:r>
              <a:rPr lang="en-US" altLang="zh-CN" dirty="0" smtClean="0"/>
              <a:t>SVM has been used successfully in many real-world problems</a:t>
            </a:r>
          </a:p>
          <a:p>
            <a:pPr>
              <a:buFont typeface="Wingdings" pitchFamily="2" charset="2"/>
              <a:buNone/>
            </a:pPr>
            <a:r>
              <a:rPr lang="en-US" altLang="zh-CN" dirty="0" smtClean="0"/>
              <a:t>   - Text (and hypertext) categorization</a:t>
            </a:r>
          </a:p>
          <a:p>
            <a:pPr>
              <a:buFont typeface="Wingdings" pitchFamily="2" charset="2"/>
              <a:buNone/>
            </a:pPr>
            <a:r>
              <a:rPr lang="en-US" altLang="zh-CN" dirty="0" smtClean="0"/>
              <a:t>   - Image classification</a:t>
            </a:r>
          </a:p>
          <a:p>
            <a:pPr>
              <a:buFont typeface="Wingdings" pitchFamily="2" charset="2"/>
              <a:buNone/>
            </a:pPr>
            <a:r>
              <a:rPr lang="en-US" altLang="zh-CN" dirty="0" smtClean="0"/>
              <a:t>   - Bioinformatics (Protein classification,   </a:t>
            </a:r>
          </a:p>
          <a:p>
            <a:pPr>
              <a:buFont typeface="Wingdings" pitchFamily="2" charset="2"/>
              <a:buNone/>
            </a:pPr>
            <a:r>
              <a:rPr lang="en-US" altLang="zh-CN" dirty="0" smtClean="0"/>
              <a:t>      Cancer classification)</a:t>
            </a:r>
          </a:p>
          <a:p>
            <a:pPr>
              <a:buFont typeface="Wingdings" pitchFamily="2" charset="2"/>
              <a:buNone/>
            </a:pPr>
            <a:r>
              <a:rPr lang="en-US" altLang="zh-CN" dirty="0" smtClean="0"/>
              <a:t>   - Hand-written character recognition</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SVM cont…</a:t>
            </a:r>
            <a:endParaRPr lang="en-US" dirty="0"/>
          </a:p>
        </p:txBody>
      </p:sp>
      <p:sp>
        <p:nvSpPr>
          <p:cNvPr id="3" name="Content Placeholder 2"/>
          <p:cNvSpPr>
            <a:spLocks noGrp="1"/>
          </p:cNvSpPr>
          <p:nvPr>
            <p:ph idx="1"/>
          </p:nvPr>
        </p:nvSpPr>
        <p:spPr/>
        <p:txBody>
          <a:bodyPr/>
          <a:lstStyle/>
          <a:p>
            <a:r>
              <a:rPr lang="en-US" altLang="zh-CN" b="1" dirty="0" smtClean="0"/>
              <a:t>Text Categorization</a:t>
            </a:r>
          </a:p>
          <a:p>
            <a:r>
              <a:rPr lang="en-US" altLang="zh-CN" dirty="0" smtClean="0"/>
              <a:t>Task: The classification of natural text (or hypertext) documents into a fixed number of predefined categories based on their content.</a:t>
            </a:r>
          </a:p>
          <a:p>
            <a:pPr>
              <a:buFont typeface="Wingdings" pitchFamily="2" charset="2"/>
              <a:buNone/>
            </a:pPr>
            <a:r>
              <a:rPr lang="en-US" altLang="zh-CN" dirty="0" smtClean="0"/>
              <a:t>   </a:t>
            </a:r>
            <a:r>
              <a:rPr lang="en-US" altLang="zh-CN" sz="2000" dirty="0" smtClean="0"/>
              <a:t>- email filtering, web searching, sorting documents by topic, etc..</a:t>
            </a:r>
          </a:p>
          <a:p>
            <a:r>
              <a:rPr lang="en-US" altLang="zh-CN" dirty="0" smtClean="0"/>
              <a:t>A document can be assigned to more than one category, so this can be viewed as a series of binary classification problems, one for each category</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SVM cont…</a:t>
            </a:r>
            <a:endParaRPr lang="en-US" dirty="0"/>
          </a:p>
        </p:txBody>
      </p:sp>
      <p:sp>
        <p:nvSpPr>
          <p:cNvPr id="3" name="Content Placeholder 2"/>
          <p:cNvSpPr>
            <a:spLocks noGrp="1"/>
          </p:cNvSpPr>
          <p:nvPr>
            <p:ph idx="1"/>
          </p:nvPr>
        </p:nvSpPr>
        <p:spPr/>
        <p:txBody>
          <a:bodyPr>
            <a:normAutofit lnSpcReduction="10000"/>
          </a:bodyPr>
          <a:lstStyle/>
          <a:p>
            <a:pPr marL="377825" indent="-377825" defTabSz="1008063">
              <a:spcBef>
                <a:spcPct val="20000"/>
              </a:spcBef>
              <a:buClr>
                <a:schemeClr val="accent1"/>
              </a:buClr>
              <a:buSzPct val="65000"/>
              <a:buFont typeface="Wingdings" pitchFamily="2" charset="2"/>
              <a:buChar char="n"/>
              <a:tabLst>
                <a:tab pos="723900" algn="l"/>
                <a:tab pos="1447800" algn="l"/>
                <a:tab pos="2171700" algn="l"/>
                <a:tab pos="2895600" algn="l"/>
                <a:tab pos="3619500" algn="l"/>
                <a:tab pos="4343400" algn="l"/>
                <a:tab pos="5067300" algn="l"/>
                <a:tab pos="5791200" algn="l"/>
                <a:tab pos="6515100" algn="l"/>
                <a:tab pos="7239000" algn="l"/>
                <a:tab pos="7962900" algn="l"/>
              </a:tabLst>
            </a:pPr>
            <a:r>
              <a:rPr lang="en-US" altLang="zh-CN" b="1" dirty="0" smtClean="0"/>
              <a:t>Text Categorization cont…</a:t>
            </a:r>
            <a:endParaRPr lang="en-GB" altLang="zh-CN" dirty="0" smtClean="0"/>
          </a:p>
          <a:p>
            <a:pPr marL="377825" indent="-377825" defTabSz="1008063">
              <a:spcBef>
                <a:spcPct val="20000"/>
              </a:spcBef>
              <a:buClr>
                <a:schemeClr val="accent1"/>
              </a:buClr>
              <a:buSzPct val="65000"/>
              <a:buFont typeface="Wingdings" pitchFamily="2" charset="2"/>
              <a:buChar char="n"/>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zh-CN" dirty="0" smtClean="0"/>
              <a:t>A doc is represented by a vector indexed by a pre-fixed set or dictionary of terms</a:t>
            </a:r>
          </a:p>
          <a:p>
            <a:pPr marL="377825" indent="-377825" defTabSz="1008063">
              <a:spcBef>
                <a:spcPct val="20000"/>
              </a:spcBef>
              <a:buClr>
                <a:schemeClr val="accent1"/>
              </a:buClr>
              <a:buSzPct val="65000"/>
              <a:buFont typeface="Wingdings" pitchFamily="2" charset="2"/>
              <a:buChar char="n"/>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zh-CN" dirty="0" smtClean="0"/>
              <a:t>Values of an entry can be binary or weights</a:t>
            </a:r>
          </a:p>
          <a:p>
            <a:pPr marL="377825" indent="-377825" defTabSz="1008063">
              <a:spcBef>
                <a:spcPct val="20000"/>
              </a:spcBef>
              <a:buClr>
                <a:schemeClr val="accent1"/>
              </a:buClr>
              <a:buSzPct val="65000"/>
              <a:buFont typeface="Wingdings" pitchFamily="2" charset="2"/>
              <a:buChar char="n"/>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GB" altLang="zh-CN" dirty="0" smtClean="0"/>
          </a:p>
          <a:p>
            <a:pPr marL="377825" indent="-377825" defTabSz="1008063">
              <a:spcBef>
                <a:spcPct val="20000"/>
              </a:spcBef>
              <a:buClr>
                <a:schemeClr val="accent1"/>
              </a:buClr>
              <a:buSzPct val="65000"/>
              <a:buNone/>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GB" altLang="zh-CN" dirty="0" smtClean="0"/>
          </a:p>
          <a:p>
            <a:pPr marL="377825" indent="-377825" defTabSz="1008063">
              <a:spcBef>
                <a:spcPct val="20000"/>
              </a:spcBef>
              <a:buClr>
                <a:schemeClr val="accent1"/>
              </a:buClr>
              <a:buSzPct val="65000"/>
              <a:buFont typeface="Wingdings" pitchFamily="2" charset="2"/>
              <a:buChar char="n"/>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GB" altLang="zh-CN" dirty="0" smtClean="0"/>
          </a:p>
          <a:p>
            <a:pPr marL="377825" indent="-377825" defTabSz="1008063">
              <a:spcBef>
                <a:spcPct val="20000"/>
              </a:spcBef>
              <a:buClr>
                <a:schemeClr val="accent1"/>
              </a:buClr>
              <a:buSzPct val="65000"/>
              <a:buFont typeface="Wingdings" pitchFamily="2" charset="2"/>
              <a:buChar char="n"/>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zh-CN" dirty="0" smtClean="0"/>
              <a:t>Normalization, stop words, word stems </a:t>
            </a:r>
          </a:p>
          <a:p>
            <a:pPr marL="377825" indent="-377825" defTabSz="1008063">
              <a:spcBef>
                <a:spcPct val="20000"/>
              </a:spcBef>
              <a:buClr>
                <a:schemeClr val="accent1"/>
              </a:buClr>
              <a:buSzPct val="65000"/>
              <a:buFont typeface="Wingdings" pitchFamily="2" charset="2"/>
              <a:buChar char="n"/>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zh-CN" dirty="0" smtClean="0"/>
              <a:t>Doc x =&gt; </a:t>
            </a:r>
            <a:r>
              <a:rPr lang="en-US" altLang="zh-CN" b="1" dirty="0" smtClean="0"/>
              <a:t>φ</a:t>
            </a:r>
            <a:r>
              <a:rPr lang="en-US" altLang="zh-CN" dirty="0" smtClean="0"/>
              <a:t>(</a:t>
            </a:r>
            <a:r>
              <a:rPr lang="en-US" altLang="zh-CN" i="1" dirty="0" smtClean="0"/>
              <a:t>x</a:t>
            </a:r>
            <a:r>
              <a:rPr lang="en-US" altLang="zh-CN" dirty="0" smtClean="0"/>
              <a:t>)</a:t>
            </a:r>
            <a:endParaRPr lang="en-GB" altLang="zh-CN" dirty="0" smtClean="0"/>
          </a:p>
          <a:p>
            <a:endParaRPr lang="en-US" dirty="0"/>
          </a:p>
        </p:txBody>
      </p:sp>
      <p:pic>
        <p:nvPicPr>
          <p:cNvPr id="4" name="Picture 7" descr="figu151_1"/>
          <p:cNvPicPr>
            <a:picLocks noChangeAspect="1" noChangeArrowheads="1"/>
          </p:cNvPicPr>
          <p:nvPr/>
        </p:nvPicPr>
        <p:blipFill>
          <a:blip r:embed="rId2"/>
          <a:srcRect/>
          <a:stretch>
            <a:fillRect/>
          </a:stretch>
        </p:blipFill>
        <p:spPr bwMode="auto">
          <a:xfrm>
            <a:off x="3200400" y="4038600"/>
            <a:ext cx="2667000" cy="728663"/>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SVM cont…</a:t>
            </a:r>
            <a:endParaRPr lang="en-US" dirty="0"/>
          </a:p>
        </p:txBody>
      </p:sp>
      <p:sp>
        <p:nvSpPr>
          <p:cNvPr id="3" name="Content Placeholder 2"/>
          <p:cNvSpPr>
            <a:spLocks noGrp="1"/>
          </p:cNvSpPr>
          <p:nvPr>
            <p:ph idx="1"/>
          </p:nvPr>
        </p:nvSpPr>
        <p:spPr/>
        <p:txBody>
          <a:bodyPr/>
          <a:lstStyle/>
          <a:p>
            <a:r>
              <a:rPr lang="en-US" b="1" dirty="0" smtClean="0"/>
              <a:t>Texture Classification</a:t>
            </a:r>
            <a:endParaRPr lang="en-US" dirty="0" smtClean="0"/>
          </a:p>
          <a:p>
            <a:r>
              <a:rPr lang="en-US" dirty="0" err="1" smtClean="0"/>
              <a:t>Sathishkumar</a:t>
            </a:r>
            <a:r>
              <a:rPr lang="en-US" dirty="0" smtClean="0"/>
              <a:t> is currently doing </a:t>
            </a:r>
            <a:r>
              <a:rPr lang="en-US" dirty="0" err="1" smtClean="0"/>
              <a:t>M.Tech</a:t>
            </a:r>
            <a:r>
              <a:rPr lang="en-US" dirty="0" smtClean="0"/>
              <a:t> in computer vision and image processing in Amrita institute of technology (amrita </a:t>
            </a:r>
            <a:r>
              <a:rPr lang="en-US" dirty="0" err="1" smtClean="0"/>
              <a:t>vishwa</a:t>
            </a:r>
            <a:r>
              <a:rPr lang="en-US" dirty="0" smtClean="0"/>
              <a:t> </a:t>
            </a:r>
            <a:r>
              <a:rPr lang="en-US" dirty="0" err="1" smtClean="0"/>
              <a:t>vidya</a:t>
            </a:r>
            <a:r>
              <a:rPr lang="en-US" dirty="0" smtClean="0"/>
              <a:t> </a:t>
            </a:r>
            <a:r>
              <a:rPr lang="en-US" dirty="0" err="1" smtClean="0"/>
              <a:t>peetham</a:t>
            </a:r>
            <a:r>
              <a:rPr lang="en-US" dirty="0" smtClean="0"/>
              <a:t>)</a:t>
            </a:r>
            <a:r>
              <a:rPr lang="en-US" dirty="0" err="1" smtClean="0"/>
              <a:t>coimbatore</a:t>
            </a:r>
            <a:r>
              <a:rPr lang="en-US" dirty="0" smtClean="0"/>
              <a:t>, </a:t>
            </a:r>
            <a:r>
              <a:rPr lang="en-US" dirty="0" err="1" smtClean="0"/>
              <a:t>Tamilnadu</a:t>
            </a:r>
            <a:r>
              <a:rPr lang="en-US" dirty="0" smtClean="0"/>
              <a:t>, India. He received his B.E from </a:t>
            </a:r>
            <a:r>
              <a:rPr lang="en-US" dirty="0" err="1" smtClean="0"/>
              <a:t>bharathiar</a:t>
            </a:r>
            <a:r>
              <a:rPr lang="en-US" dirty="0" smtClean="0"/>
              <a:t> university in the year 2003. His </a:t>
            </a:r>
            <a:r>
              <a:rPr lang="en-US" dirty="0" err="1" smtClean="0"/>
              <a:t>intrests</a:t>
            </a:r>
            <a:r>
              <a:rPr lang="en-US" dirty="0" smtClean="0"/>
              <a:t> are Soft computing &amp; Data mining techniques for image processing</a:t>
            </a:r>
          </a:p>
          <a:p>
            <a:pPr>
              <a:buNone/>
            </a:pP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SVM cont…</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E-learning</a:t>
            </a:r>
            <a:endParaRPr lang="en-US" dirty="0" smtClean="0"/>
          </a:p>
          <a:p>
            <a:r>
              <a:rPr lang="en-US" dirty="0" smtClean="0"/>
              <a:t>Personalized and learner centered learning is receiving increasing importance due to increased learning rate. </a:t>
            </a:r>
          </a:p>
          <a:p>
            <a:r>
              <a:rPr lang="en-US" dirty="0" smtClean="0"/>
              <a:t>SVMs stand out due to their better performance specially in handling large dimensions which text content do possess. Lecture material could be reprocessed to create a suitable feature space and then present the contents to the learner as per his need. This will save time and also avoid information overload.</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of SVM cont…</a:t>
            </a:r>
            <a:endParaRPr lang="en-US" dirty="0"/>
          </a:p>
        </p:txBody>
      </p:sp>
      <p:sp>
        <p:nvSpPr>
          <p:cNvPr id="3" name="Content Placeholder 2"/>
          <p:cNvSpPr>
            <a:spLocks noGrp="1"/>
          </p:cNvSpPr>
          <p:nvPr>
            <p:ph idx="1"/>
          </p:nvPr>
        </p:nvSpPr>
        <p:spPr/>
        <p:txBody>
          <a:bodyPr>
            <a:normAutofit fontScale="85000" lnSpcReduction="10000"/>
          </a:bodyPr>
          <a:lstStyle/>
          <a:p>
            <a:pPr marL="365760" lvl="1" indent="-256032">
              <a:buClr>
                <a:schemeClr val="accent3"/>
              </a:buClr>
              <a:buFont typeface="Georgia"/>
              <a:buChar char="•"/>
            </a:pPr>
            <a:r>
              <a:rPr lang="en-US" sz="3300" b="1" dirty="0" smtClean="0">
                <a:solidFill>
                  <a:schemeClr val="tx1"/>
                </a:solidFill>
              </a:rPr>
              <a:t>Cancer classification</a:t>
            </a:r>
          </a:p>
          <a:p>
            <a:r>
              <a:rPr lang="en-US" dirty="0" smtClean="0"/>
              <a:t>Support vector machine classification and validation of cancer tissue samples using microarray expression data.</a:t>
            </a:r>
          </a:p>
          <a:p>
            <a:r>
              <a:rPr lang="en-US" dirty="0" smtClean="0"/>
              <a:t>DNA microarray experiments generating thousands of gene expression measurements are being used to gather information from tissue and cell samples regarding gene expression differences that will be useful in diagnosing disease. We have developed a new method to analyze this kind of data using support vector machines (SVMs). This analysis consists of both classification of the tissue samples, and an exploration of the data for mislabeled or questionable tissue results.</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066800"/>
          </a:xfrm>
        </p:spPr>
        <p:txBody>
          <a:bodyPr/>
          <a:lstStyle/>
          <a:p>
            <a:r>
              <a:rPr lang="en-US" dirty="0" smtClean="0"/>
              <a:t>Drawback of SVM</a:t>
            </a:r>
            <a:endParaRPr lang="en-US" dirty="0"/>
          </a:p>
        </p:txBody>
      </p:sp>
      <p:sp>
        <p:nvSpPr>
          <p:cNvPr id="3" name="Content Placeholder 2"/>
          <p:cNvSpPr>
            <a:spLocks noGrp="1"/>
          </p:cNvSpPr>
          <p:nvPr>
            <p:ph idx="1"/>
          </p:nvPr>
        </p:nvSpPr>
        <p:spPr>
          <a:xfrm>
            <a:off x="457200" y="2133600"/>
            <a:ext cx="8229600" cy="4325112"/>
          </a:xfrm>
        </p:spPr>
        <p:txBody>
          <a:bodyPr/>
          <a:lstStyle/>
          <a:p>
            <a:r>
              <a:rPr lang="en-US" dirty="0" smtClean="0"/>
              <a:t>In terms of running time, support vector machines are currently slower than other neural networks (e.g., multilayer </a:t>
            </a:r>
            <a:r>
              <a:rPr lang="en-US" dirty="0" err="1" smtClean="0"/>
              <a:t>perceptrons</a:t>
            </a:r>
            <a:r>
              <a:rPr lang="en-US" dirty="0" smtClean="0"/>
              <a:t> trained with the back-propagation algorithm) for a similar generalization performance. </a:t>
            </a:r>
          </a:p>
          <a:p>
            <a:r>
              <a:rPr lang="en-US" dirty="0" smtClean="0"/>
              <a:t>If the number of features is much greater than the number of samples, the method is likely to give poor performances.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Support Vector Machine Definition, Motivation, and Advantage </a:t>
            </a:r>
            <a:endParaRPr lang="en-US" dirty="0"/>
          </a:p>
        </p:txBody>
      </p:sp>
      <p:sp>
        <p:nvSpPr>
          <p:cNvPr id="3" name="Subtitle 2"/>
          <p:cNvSpPr>
            <a:spLocks noGrp="1"/>
          </p:cNvSpPr>
          <p:nvPr>
            <p:ph type="subTitle" idx="1"/>
          </p:nvPr>
        </p:nvSpPr>
        <p:spPr>
          <a:xfrm>
            <a:off x="457200" y="3962400"/>
            <a:ext cx="4953000" cy="1752600"/>
          </a:xfrm>
        </p:spPr>
        <p:txBody>
          <a:bodyPr/>
          <a:lstStyle/>
          <a:p>
            <a:r>
              <a:rPr lang="en-US" dirty="0" smtClean="0"/>
              <a:t>Presented by: Elizabeth </a:t>
            </a:r>
            <a:r>
              <a:rPr lang="en-US" dirty="0" err="1" smtClean="0"/>
              <a:t>Bahita</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Drawback of SVM cont…</a:t>
            </a:r>
            <a:endParaRPr lang="en-US" dirty="0"/>
          </a:p>
        </p:txBody>
      </p:sp>
      <p:sp>
        <p:nvSpPr>
          <p:cNvPr id="3" name="Content Placeholder 2"/>
          <p:cNvSpPr>
            <a:spLocks noGrp="1"/>
          </p:cNvSpPr>
          <p:nvPr>
            <p:ph idx="1"/>
          </p:nvPr>
        </p:nvSpPr>
        <p:spPr/>
        <p:txBody>
          <a:bodyPr/>
          <a:lstStyle/>
          <a:p>
            <a:r>
              <a:rPr lang="en-US" dirty="0" smtClean="0"/>
              <a:t>SVMs do not directly provide probability estimates, so these must be calculated using indirect techniques. In our case, these techniques imply conducting five-fold cross-validation, so performance can suffer. </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Drawback of SVM cont…</a:t>
            </a:r>
            <a:endParaRPr lang="en-US" dirty="0"/>
          </a:p>
        </p:txBody>
      </p:sp>
      <p:sp>
        <p:nvSpPr>
          <p:cNvPr id="3" name="Content Placeholder 2"/>
          <p:cNvSpPr>
            <a:spLocks noGrp="1"/>
          </p:cNvSpPr>
          <p:nvPr>
            <p:ph idx="1"/>
          </p:nvPr>
        </p:nvSpPr>
        <p:spPr/>
        <p:txBody>
          <a:bodyPr>
            <a:noAutofit/>
          </a:bodyPr>
          <a:lstStyle/>
          <a:p>
            <a:pPr>
              <a:lnSpc>
                <a:spcPct val="80000"/>
              </a:lnSpc>
            </a:pPr>
            <a:r>
              <a:rPr lang="en-US" altLang="zh-CN" sz="2000" dirty="0" smtClean="0"/>
              <a:t>It is sensitive to noise</a:t>
            </a:r>
          </a:p>
          <a:p>
            <a:pPr>
              <a:lnSpc>
                <a:spcPct val="80000"/>
              </a:lnSpc>
            </a:pPr>
            <a:r>
              <a:rPr lang="en-US" altLang="zh-CN" sz="2000" dirty="0" smtClean="0"/>
              <a:t>   - A relatively small number of mislabeled examples can dramatically decrease the performance</a:t>
            </a:r>
          </a:p>
          <a:p>
            <a:pPr>
              <a:lnSpc>
                <a:spcPct val="80000"/>
              </a:lnSpc>
            </a:pPr>
            <a:r>
              <a:rPr lang="en-US" altLang="zh-CN" sz="2000" dirty="0" smtClean="0"/>
              <a:t>It only considers two classes</a:t>
            </a:r>
          </a:p>
          <a:p>
            <a:pPr>
              <a:lnSpc>
                <a:spcPct val="80000"/>
              </a:lnSpc>
            </a:pPr>
            <a:r>
              <a:rPr lang="en-US" altLang="zh-CN" sz="2000" dirty="0" smtClean="0"/>
              <a:t>how to do multi-class classification with SVM?</a:t>
            </a:r>
          </a:p>
          <a:p>
            <a:pPr lvl="2">
              <a:lnSpc>
                <a:spcPct val="80000"/>
              </a:lnSpc>
              <a:buNone/>
            </a:pPr>
            <a:r>
              <a:rPr lang="en-US" altLang="zh-CN" sz="2000" dirty="0" smtClean="0"/>
              <a:t>Answer: </a:t>
            </a:r>
          </a:p>
          <a:p>
            <a:pPr marL="1161288" lvl="2" indent="-457200">
              <a:lnSpc>
                <a:spcPct val="80000"/>
              </a:lnSpc>
              <a:buAutoNum type="arabicParenR"/>
            </a:pPr>
            <a:r>
              <a:rPr lang="en-US" altLang="zh-CN" sz="2000" dirty="0" smtClean="0"/>
              <a:t>with output parity m, learn m SVM’s</a:t>
            </a:r>
          </a:p>
          <a:p>
            <a:pPr marL="1161288" lvl="2" indent="-457200">
              <a:lnSpc>
                <a:spcPct val="80000"/>
              </a:lnSpc>
              <a:buAutoNum type="arabicParenR"/>
            </a:pPr>
            <a:r>
              <a:rPr lang="en-US" altLang="zh-CN" sz="2000" dirty="0" smtClean="0"/>
              <a:t>SVM 1 learns “Output==1” </a:t>
            </a:r>
            <a:r>
              <a:rPr lang="en-US" altLang="zh-CN" sz="2000" dirty="0" err="1" smtClean="0"/>
              <a:t>vs</a:t>
            </a:r>
            <a:r>
              <a:rPr lang="en-US" altLang="zh-CN" sz="2000" dirty="0" smtClean="0"/>
              <a:t> “Output != 1”</a:t>
            </a:r>
          </a:p>
          <a:p>
            <a:pPr marL="1161288" lvl="2" indent="-457200">
              <a:lnSpc>
                <a:spcPct val="80000"/>
              </a:lnSpc>
              <a:buNone/>
            </a:pPr>
            <a:r>
              <a:rPr lang="en-US" altLang="zh-CN" sz="2000" dirty="0" smtClean="0"/>
              <a:t>	SVM 2 learns “Output==2” </a:t>
            </a:r>
            <a:r>
              <a:rPr lang="en-US" altLang="zh-CN" sz="2000" dirty="0" err="1" smtClean="0"/>
              <a:t>vs</a:t>
            </a:r>
            <a:r>
              <a:rPr lang="en-US" altLang="zh-CN" sz="2000" dirty="0" smtClean="0"/>
              <a:t> “Output != 2”</a:t>
            </a:r>
          </a:p>
          <a:p>
            <a:pPr marL="1161288" lvl="2" indent="-457200">
              <a:lnSpc>
                <a:spcPct val="80000"/>
              </a:lnSpc>
              <a:buNone/>
            </a:pPr>
            <a:r>
              <a:rPr lang="en-US" altLang="zh-CN" sz="2000" dirty="0" smtClean="0"/>
              <a:t>	:</a:t>
            </a:r>
          </a:p>
          <a:p>
            <a:pPr marL="1161288" lvl="2" indent="-457200">
              <a:lnSpc>
                <a:spcPct val="80000"/>
              </a:lnSpc>
              <a:buNone/>
            </a:pPr>
            <a:r>
              <a:rPr lang="en-US" altLang="zh-CN" sz="2000" dirty="0" smtClean="0"/>
              <a:t>	SVM m learns “Output==m” </a:t>
            </a:r>
            <a:r>
              <a:rPr lang="en-US" altLang="zh-CN" sz="2000" dirty="0" err="1" smtClean="0"/>
              <a:t>vs</a:t>
            </a:r>
            <a:r>
              <a:rPr lang="en-US" altLang="zh-CN" sz="2000" dirty="0" smtClean="0"/>
              <a:t> “Output != m”</a:t>
            </a:r>
          </a:p>
          <a:p>
            <a:pPr marL="1161288" lvl="2" indent="-457200">
              <a:lnSpc>
                <a:spcPct val="80000"/>
              </a:lnSpc>
              <a:buNone/>
            </a:pPr>
            <a:r>
              <a:rPr lang="en-US" altLang="zh-CN" sz="2000" dirty="0" smtClean="0">
                <a:solidFill>
                  <a:schemeClr val="tx1"/>
                </a:solidFill>
              </a:rPr>
              <a:t>3</a:t>
            </a:r>
            <a:r>
              <a:rPr lang="en-US" altLang="zh-CN" sz="2000" dirty="0" smtClean="0"/>
              <a:t>) 	To predict the output for a new input, just predict with each SVM and find out which one puts the prediction the furthest into the positive region.</a:t>
            </a:r>
          </a:p>
          <a:p>
            <a:endParaRPr lang="en-US" sz="20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RADIAL BASIS FUNCTION NETWORKS</a:t>
            </a:r>
            <a:endParaRPr lang="en-US" dirty="0"/>
          </a:p>
        </p:txBody>
      </p:sp>
      <p:sp>
        <p:nvSpPr>
          <p:cNvPr id="3" name="Subtitle 2"/>
          <p:cNvSpPr>
            <a:spLocks noGrp="1"/>
          </p:cNvSpPr>
          <p:nvPr>
            <p:ph type="subTitle" idx="1"/>
          </p:nvPr>
        </p:nvSpPr>
        <p:spPr>
          <a:xfrm>
            <a:off x="381000" y="3962400"/>
            <a:ext cx="4953000" cy="1752600"/>
          </a:xfrm>
        </p:spPr>
        <p:txBody>
          <a:bodyPr/>
          <a:lstStyle/>
          <a:p>
            <a:endParaRPr lang="en-US" dirty="0" smtClean="0"/>
          </a:p>
          <a:p>
            <a:r>
              <a:rPr lang="en-US" dirty="0" smtClean="0"/>
              <a:t>	Presented by:</a:t>
            </a:r>
          </a:p>
          <a:p>
            <a:r>
              <a:rPr lang="en-US" dirty="0" smtClean="0"/>
              <a:t>    		    Dawit Abrha</a:t>
            </a:r>
          </a:p>
          <a:p>
            <a:r>
              <a:rPr lang="en-US" dirty="0" smtClean="0"/>
              <a:t>      	</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838200"/>
          </a:xfrm>
        </p:spPr>
        <p:txBody>
          <a:bodyPr>
            <a:normAutofit fontScale="90000"/>
          </a:bodyPr>
          <a:lstStyle/>
          <a:p>
            <a:r>
              <a:rPr lang="en-US" dirty="0" smtClean="0"/>
              <a:t>  Radial Basis Function Network(RBF)</a:t>
            </a:r>
            <a:br>
              <a:rPr lang="en-US" dirty="0" smtClean="0"/>
            </a:br>
            <a:endParaRPr lang="en-US" dirty="0"/>
          </a:p>
        </p:txBody>
      </p:sp>
      <p:sp>
        <p:nvSpPr>
          <p:cNvPr id="3" name="Content Placeholder 2"/>
          <p:cNvSpPr>
            <a:spLocks noGrp="1"/>
          </p:cNvSpPr>
          <p:nvPr>
            <p:ph idx="1"/>
          </p:nvPr>
        </p:nvSpPr>
        <p:spPr>
          <a:xfrm>
            <a:off x="457200" y="2057400"/>
            <a:ext cx="8229600" cy="4517136"/>
          </a:xfrm>
        </p:spPr>
        <p:txBody>
          <a:bodyPr>
            <a:normAutofit/>
          </a:bodyPr>
          <a:lstStyle/>
          <a:p>
            <a:r>
              <a:rPr lang="en-US" dirty="0" smtClean="0"/>
              <a:t>What is radial basis function?</a:t>
            </a:r>
          </a:p>
          <a:p>
            <a:pPr lvl="1"/>
            <a:r>
              <a:rPr lang="en-US" sz="2800" dirty="0" smtClean="0">
                <a:solidFill>
                  <a:schemeClr val="tx1"/>
                </a:solidFill>
              </a:rPr>
              <a:t>Radial: Symmetric around its center</a:t>
            </a:r>
            <a:endParaRPr lang="tr-TR" sz="2800" dirty="0" smtClean="0">
              <a:solidFill>
                <a:schemeClr val="tx1"/>
              </a:solidFill>
            </a:endParaRPr>
          </a:p>
          <a:p>
            <a:pPr lvl="1"/>
            <a:r>
              <a:rPr lang="en-US" sz="2800" dirty="0" smtClean="0">
                <a:solidFill>
                  <a:schemeClr val="tx1"/>
                </a:solidFill>
              </a:rPr>
              <a:t>Basis Functions: Also called kernels, a set of functions whose linear combination</a:t>
            </a:r>
            <a:r>
              <a:rPr lang="tr-TR" sz="2800" dirty="0" smtClean="0">
                <a:solidFill>
                  <a:schemeClr val="tx1"/>
                </a:solidFill>
              </a:rPr>
              <a:t> </a:t>
            </a:r>
            <a:r>
              <a:rPr lang="en-US" sz="2800" dirty="0" smtClean="0">
                <a:solidFill>
                  <a:schemeClr val="tx1"/>
                </a:solidFill>
              </a:rPr>
              <a:t>can generate an arbitrary function in a given function space.</a:t>
            </a:r>
          </a:p>
          <a:p>
            <a:r>
              <a:rPr lang="en-US" dirty="0" smtClean="0"/>
              <a:t>A function is radial basis (RBF) if its output depends on (is a non-increasing function of) the distance of the input from a given stored vector.</a:t>
            </a:r>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143000" y="1066800"/>
            <a:ext cx="7772400" cy="838200"/>
          </a:xfrm>
        </p:spPr>
        <p:txBody>
          <a:bodyPr/>
          <a:lstStyle/>
          <a:p>
            <a:r>
              <a:rPr lang="en-US"/>
              <a:t>Radial Functions</a:t>
            </a:r>
          </a:p>
        </p:txBody>
      </p:sp>
      <p:sp>
        <p:nvSpPr>
          <p:cNvPr id="21507" name="Rectangle 3"/>
          <p:cNvSpPr>
            <a:spLocks noGrp="1" noChangeArrowheads="1"/>
          </p:cNvSpPr>
          <p:nvPr>
            <p:ph type="body" idx="1"/>
          </p:nvPr>
        </p:nvSpPr>
        <p:spPr>
          <a:xfrm>
            <a:off x="762000" y="1905000"/>
            <a:ext cx="7772400" cy="4572000"/>
          </a:xfrm>
        </p:spPr>
        <p:txBody>
          <a:bodyPr>
            <a:noAutofit/>
          </a:bodyPr>
          <a:lstStyle/>
          <a:p>
            <a:pPr algn="l" rtl="0">
              <a:lnSpc>
                <a:spcPct val="90000"/>
              </a:lnSpc>
            </a:pPr>
            <a:r>
              <a:rPr lang="en-US" dirty="0"/>
              <a:t>Characteristic feature-their response decreases (or increases) monotonically with distance from a central point.</a:t>
            </a:r>
          </a:p>
          <a:p>
            <a:pPr algn="l" rtl="0">
              <a:lnSpc>
                <a:spcPct val="90000"/>
              </a:lnSpc>
            </a:pPr>
            <a:r>
              <a:rPr lang="en-US" dirty="0"/>
              <a:t>The center, the distance scale, and the precise shape of the radial function </a:t>
            </a:r>
          </a:p>
          <a:p>
            <a:pPr algn="l" rtl="0">
              <a:lnSpc>
                <a:spcPct val="90000"/>
              </a:lnSpc>
              <a:buFont typeface="Wingdings" pitchFamily="2" charset="2"/>
              <a:buNone/>
            </a:pPr>
            <a:r>
              <a:rPr lang="en-US" dirty="0"/>
              <a:t>   are parameters of the model, all fixed if it is linear. </a:t>
            </a:r>
          </a:p>
          <a:p>
            <a:pPr algn="l" rtl="0">
              <a:lnSpc>
                <a:spcPct val="90000"/>
              </a:lnSpc>
            </a:pPr>
            <a:r>
              <a:rPr lang="en-US" dirty="0"/>
              <a:t>Typical radial functions are:</a:t>
            </a:r>
          </a:p>
          <a:p>
            <a:pPr lvl="1" algn="l" rtl="0">
              <a:lnSpc>
                <a:spcPct val="90000"/>
              </a:lnSpc>
            </a:pPr>
            <a:r>
              <a:rPr lang="en-US" sz="2800" dirty="0"/>
              <a:t> The Gaussian RBF (monotonically decreases with distance from the center).</a:t>
            </a:r>
          </a:p>
          <a:p>
            <a:pPr lvl="1" algn="l" rtl="0">
              <a:lnSpc>
                <a:spcPct val="90000"/>
              </a:lnSpc>
            </a:pPr>
            <a:r>
              <a:rPr lang="en-US" sz="2800" dirty="0"/>
              <a:t>A </a:t>
            </a:r>
            <a:r>
              <a:rPr lang="en-US" sz="2800" dirty="0" err="1"/>
              <a:t>multiquadric</a:t>
            </a:r>
            <a:r>
              <a:rPr lang="en-US" sz="2800" dirty="0"/>
              <a:t> RBF (monotonically increases with distance from the center).</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762000"/>
          </a:xfrm>
        </p:spPr>
        <p:txBody>
          <a:bodyPr>
            <a:normAutofit fontScale="90000"/>
          </a:bodyPr>
          <a:lstStyle/>
          <a:p>
            <a:r>
              <a:rPr lang="en-US" dirty="0" smtClean="0"/>
              <a:t>Radial Basis Function Network(RBF)</a:t>
            </a:r>
            <a:br>
              <a:rPr lang="en-US" dirty="0" smtClean="0"/>
            </a:br>
            <a:endParaRPr lang="en-US" dirty="0"/>
          </a:p>
        </p:txBody>
      </p:sp>
      <p:sp>
        <p:nvSpPr>
          <p:cNvPr id="3" name="Content Placeholder 2"/>
          <p:cNvSpPr>
            <a:spLocks noGrp="1"/>
          </p:cNvSpPr>
          <p:nvPr>
            <p:ph idx="1"/>
          </p:nvPr>
        </p:nvSpPr>
        <p:spPr>
          <a:xfrm>
            <a:off x="457200" y="1752600"/>
            <a:ext cx="8229600" cy="4821936"/>
          </a:xfrm>
        </p:spPr>
        <p:txBody>
          <a:bodyPr>
            <a:normAutofit/>
          </a:bodyPr>
          <a:lstStyle/>
          <a:p>
            <a:r>
              <a:rPr lang="en-US" dirty="0" smtClean="0"/>
              <a:t> </a:t>
            </a:r>
            <a:r>
              <a:rPr lang="en-US" dirty="0"/>
              <a:t>A Radial Basis Function like Gaussian Kernel is applied as </a:t>
            </a:r>
            <a:r>
              <a:rPr lang="en-US" dirty="0" smtClean="0"/>
              <a:t>an activation </a:t>
            </a:r>
            <a:r>
              <a:rPr lang="en-US" dirty="0"/>
              <a:t>function.</a:t>
            </a:r>
          </a:p>
          <a:p>
            <a:r>
              <a:rPr lang="en-US" dirty="0" smtClean="0"/>
              <a:t>A </a:t>
            </a:r>
            <a:r>
              <a:rPr lang="en-US" dirty="0"/>
              <a:t>Radial Basis Function(also called Kernel Function) is </a:t>
            </a:r>
            <a:r>
              <a:rPr lang="en-US" dirty="0" smtClean="0"/>
              <a:t>a real-valued </a:t>
            </a:r>
            <a:r>
              <a:rPr lang="en-US" dirty="0"/>
              <a:t>function whose value depends only on </a:t>
            </a:r>
            <a:r>
              <a:rPr lang="en-US" dirty="0" smtClean="0"/>
              <a:t>the distance </a:t>
            </a:r>
            <a:r>
              <a:rPr lang="en-US" dirty="0"/>
              <a:t>from the origin or any other center: F(x)=F(|x</a:t>
            </a:r>
            <a:r>
              <a:rPr lang="en-US" dirty="0" smtClean="0"/>
              <a:t>|)</a:t>
            </a:r>
          </a:p>
          <a:p>
            <a:r>
              <a:rPr lang="en-US" dirty="0" smtClean="0"/>
              <a:t>RBF </a:t>
            </a:r>
            <a:r>
              <a:rPr lang="en-US" dirty="0"/>
              <a:t>network uses a hybrid learning , unsupervised </a:t>
            </a:r>
            <a:r>
              <a:rPr lang="en-US" dirty="0" smtClean="0"/>
              <a:t>clustering algorithm </a:t>
            </a:r>
            <a:r>
              <a:rPr lang="en-US" dirty="0"/>
              <a:t>and a supervised least square </a:t>
            </a:r>
            <a:r>
              <a:rPr lang="en-US" dirty="0" smtClean="0"/>
              <a:t>algorithm</a:t>
            </a:r>
          </a:p>
          <a:p>
            <a:endParaRPr lang="en-US" sz="3400" dirty="0"/>
          </a:p>
          <a:p>
            <a:pPr>
              <a:buNone/>
            </a:pP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990600"/>
            <a:ext cx="8229600" cy="1066800"/>
          </a:xfrm>
        </p:spPr>
        <p:txBody>
          <a:bodyPr/>
          <a:lstStyle/>
          <a:p>
            <a:r>
              <a:rPr lang="en-GB" dirty="0"/>
              <a:t>RBF </a:t>
            </a:r>
            <a:r>
              <a:rPr lang="en-GB" dirty="0" smtClean="0"/>
              <a:t>Network</a:t>
            </a:r>
            <a:endParaRPr lang="en-GB" dirty="0"/>
          </a:p>
        </p:txBody>
      </p:sp>
      <p:sp>
        <p:nvSpPr>
          <p:cNvPr id="3075" name="Rectangle 3"/>
          <p:cNvSpPr>
            <a:spLocks noGrp="1" noChangeArrowheads="1"/>
          </p:cNvSpPr>
          <p:nvPr>
            <p:ph idx="1"/>
          </p:nvPr>
        </p:nvSpPr>
        <p:spPr/>
        <p:txBody>
          <a:bodyPr>
            <a:normAutofit fontScale="92500" lnSpcReduction="10000"/>
          </a:bodyPr>
          <a:lstStyle/>
          <a:p>
            <a:r>
              <a:rPr lang="en-US" dirty="0" smtClean="0"/>
              <a:t>As a comparison to multilayer </a:t>
            </a:r>
            <a:r>
              <a:rPr lang="en-US" dirty="0" err="1" smtClean="0"/>
              <a:t>perceptron</a:t>
            </a:r>
            <a:r>
              <a:rPr lang="en-US" dirty="0" smtClean="0"/>
              <a:t> Net.:</a:t>
            </a:r>
          </a:p>
          <a:p>
            <a:pPr>
              <a:buNone/>
            </a:pPr>
            <a:r>
              <a:rPr lang="en-US" dirty="0" smtClean="0"/>
              <a:t>    -The Learning algorithm is faster than back-propagation</a:t>
            </a:r>
          </a:p>
          <a:p>
            <a:pPr>
              <a:buNone/>
            </a:pPr>
            <a:r>
              <a:rPr lang="en-US" dirty="0" smtClean="0"/>
              <a:t>    - After training the running time is much more slower</a:t>
            </a:r>
            <a:endParaRPr lang="en-GB" sz="2800" dirty="0" smtClean="0">
              <a:cs typeface="Times New Roman" pitchFamily="18" charset="0"/>
            </a:endParaRPr>
          </a:p>
          <a:p>
            <a:r>
              <a:rPr lang="en-GB" sz="2800" dirty="0" smtClean="0">
                <a:cs typeface="Times New Roman" pitchFamily="18" charset="0"/>
              </a:rPr>
              <a:t>This </a:t>
            </a:r>
            <a:r>
              <a:rPr lang="en-GB" sz="2800" dirty="0">
                <a:cs typeface="Times New Roman" pitchFamily="18" charset="0"/>
              </a:rPr>
              <a:t>is becoming an increasingly popular neural network with diverse applications and is probably the main rival to the multi-layered </a:t>
            </a:r>
            <a:r>
              <a:rPr lang="en-GB" sz="2800" dirty="0" err="1">
                <a:cs typeface="Times New Roman" pitchFamily="18" charset="0"/>
              </a:rPr>
              <a:t>perceptron</a:t>
            </a:r>
            <a:r>
              <a:rPr lang="en-GB" sz="2800" dirty="0"/>
              <a:t> </a:t>
            </a:r>
          </a:p>
          <a:p>
            <a:r>
              <a:rPr lang="en-GB" sz="2800" dirty="0">
                <a:cs typeface="Arial" charset="0"/>
              </a:rPr>
              <a:t> Much of the inspiration for RBF networks has come from traditional statistical pattern classification techniques</a:t>
            </a:r>
            <a:r>
              <a:rPr lang="en-GB" sz="2800" dirty="0"/>
              <a:t>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RBF Motivations</a:t>
            </a:r>
            <a:endParaRPr lang="en-US" dirty="0"/>
          </a:p>
        </p:txBody>
      </p:sp>
      <p:sp>
        <p:nvSpPr>
          <p:cNvPr id="3" name="Content Placeholder 2"/>
          <p:cNvSpPr>
            <a:spLocks noGrp="1"/>
          </p:cNvSpPr>
          <p:nvPr>
            <p:ph idx="1"/>
          </p:nvPr>
        </p:nvSpPr>
        <p:spPr/>
        <p:txBody>
          <a:bodyPr>
            <a:normAutofit/>
          </a:bodyPr>
          <a:lstStyle/>
          <a:p>
            <a:r>
              <a:rPr lang="en-US" dirty="0" smtClean="0"/>
              <a:t>When Input rather than target is noisy</a:t>
            </a:r>
          </a:p>
          <a:p>
            <a:r>
              <a:rPr lang="en-US" dirty="0" smtClean="0"/>
              <a:t>There is a basis function centered on every data point</a:t>
            </a:r>
          </a:p>
          <a:p>
            <a:r>
              <a:rPr lang="en-US" dirty="0" smtClean="0"/>
              <a:t>For better performance than Sigmoid function</a:t>
            </a:r>
          </a:p>
          <a:p>
            <a:pPr>
              <a:buNone/>
            </a:pPr>
            <a:r>
              <a:rPr lang="en-US" dirty="0" smtClean="0"/>
              <a:t> 	 - Some classification problems</a:t>
            </a:r>
          </a:p>
          <a:p>
            <a:pPr>
              <a:buNone/>
            </a:pPr>
            <a:r>
              <a:rPr lang="en-US" dirty="0" smtClean="0"/>
              <a:t>    - Function interpolation</a:t>
            </a:r>
          </a:p>
          <a:p>
            <a:pPr>
              <a:buNone/>
            </a:pPr>
            <a:r>
              <a:rPr lang="en-US" dirty="0" smtClean="0"/>
              <a:t>    - Much of the inspiration for RBF networks has come from traditional statistical pattern classification techniques </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dirty="0"/>
              <a:t>RBF </a:t>
            </a:r>
            <a:r>
              <a:rPr lang="en-GB" dirty="0" smtClean="0"/>
              <a:t>Network</a:t>
            </a:r>
            <a:endParaRPr lang="en-GB" dirty="0"/>
          </a:p>
        </p:txBody>
      </p:sp>
      <p:sp>
        <p:nvSpPr>
          <p:cNvPr id="4099" name="Rectangle 3"/>
          <p:cNvSpPr>
            <a:spLocks noGrp="1" noChangeArrowheads="1"/>
          </p:cNvSpPr>
          <p:nvPr>
            <p:ph idx="1"/>
          </p:nvPr>
        </p:nvSpPr>
        <p:spPr/>
        <p:txBody>
          <a:bodyPr/>
          <a:lstStyle/>
          <a:p>
            <a:r>
              <a:rPr lang="en-GB" sz="2800" dirty="0">
                <a:cs typeface="Arial" charset="0"/>
              </a:rPr>
              <a:t>The basic architecture for a RBF is a 3-layer network, as shown in Fig. </a:t>
            </a:r>
          </a:p>
          <a:p>
            <a:pPr algn="just"/>
            <a:r>
              <a:rPr lang="en-GB" sz="2800" dirty="0">
                <a:cs typeface="Arial" charset="0"/>
              </a:rPr>
              <a:t> The input layer is simply a fan-out layer and does no processing. </a:t>
            </a:r>
          </a:p>
          <a:p>
            <a:pPr algn="just"/>
            <a:r>
              <a:rPr lang="en-GB" sz="2800" dirty="0">
                <a:cs typeface="Arial" charset="0"/>
              </a:rPr>
              <a:t>The second or hidden layer performs a non-linear mapping from the input space into a (usually) higher dimensional space in which the patterns become linearly separable.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srcRect/>
          <a:stretch>
            <a:fillRect/>
          </a:stretch>
        </p:blipFill>
        <p:spPr bwMode="auto">
          <a:xfrm>
            <a:off x="533400" y="152400"/>
            <a:ext cx="8077200" cy="6472238"/>
          </a:xfrm>
          <a:prstGeom prst="rect">
            <a:avLst/>
          </a:prstGeom>
          <a:noFill/>
          <a:ln w="9525">
            <a:noFill/>
            <a:miter lim="800000"/>
            <a:headEnd/>
            <a:tailEnd/>
          </a:ln>
        </p:spPr>
      </p:pic>
      <p:sp>
        <p:nvSpPr>
          <p:cNvPr id="3" name="Text Box 25"/>
          <p:cNvSpPr txBox="1">
            <a:spLocks noChangeArrowheads="1"/>
          </p:cNvSpPr>
          <p:nvPr/>
        </p:nvSpPr>
        <p:spPr bwMode="auto">
          <a:xfrm>
            <a:off x="0" y="0"/>
            <a:ext cx="1676400" cy="366713"/>
          </a:xfrm>
          <a:prstGeom prst="rect">
            <a:avLst/>
          </a:prstGeom>
          <a:noFill/>
          <a:ln w="9525">
            <a:noFill/>
            <a:miter lim="800000"/>
            <a:headEnd/>
            <a:tailEnd/>
          </a:ln>
        </p:spPr>
        <p:txBody>
          <a:bodyPr>
            <a:spAutoFit/>
          </a:bodyPr>
          <a:lstStyle/>
          <a:p>
            <a:pPr>
              <a:spcBef>
                <a:spcPct val="50000"/>
              </a:spcBef>
            </a:pPr>
            <a:r>
              <a:rPr lang="en-US" altLang="ko-KR" sz="1800" b="1" dirty="0">
                <a:solidFill>
                  <a:schemeClr val="accent2"/>
                </a:solidFill>
                <a:latin typeface="휴먼옛체" pitchFamily="18" charset="-127"/>
                <a:ea typeface="휴먼옛체" pitchFamily="18" charset="-127"/>
              </a:rPr>
              <a:t>architecture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rmAutofit fontScale="90000"/>
          </a:bodyPr>
          <a:lstStyle/>
          <a:p>
            <a:r>
              <a:rPr lang="en-US" dirty="0" smtClean="0"/>
              <a:t/>
            </a:r>
            <a:br>
              <a:rPr lang="en-US" dirty="0" smtClean="0"/>
            </a:br>
            <a:r>
              <a:rPr lang="en-US" dirty="0" smtClean="0"/>
              <a:t>Support Vector Machines</a:t>
            </a:r>
            <a:br>
              <a:rPr lang="en-US" dirty="0" smtClean="0"/>
            </a:br>
            <a:endParaRPr lang="en-US" dirty="0"/>
          </a:p>
        </p:txBody>
      </p:sp>
      <p:sp>
        <p:nvSpPr>
          <p:cNvPr id="3" name="Content Placeholder 2"/>
          <p:cNvSpPr>
            <a:spLocks noGrp="1"/>
          </p:cNvSpPr>
          <p:nvPr>
            <p:ph idx="1"/>
          </p:nvPr>
        </p:nvSpPr>
        <p:spPr>
          <a:xfrm>
            <a:off x="457200" y="1828800"/>
            <a:ext cx="8229600" cy="4325112"/>
          </a:xfrm>
        </p:spPr>
        <p:txBody>
          <a:bodyPr>
            <a:normAutofit fontScale="92500" lnSpcReduction="10000"/>
          </a:bodyPr>
          <a:lstStyle/>
          <a:p>
            <a:pPr>
              <a:buFont typeface="Wingdings" pitchFamily="2" charset="2"/>
              <a:buChar char="ü"/>
            </a:pPr>
            <a:r>
              <a:rPr lang="en-US" sz="4400" b="1" dirty="0" smtClean="0">
                <a:cs typeface="Times New Roman" pitchFamily="18" charset="0"/>
              </a:rPr>
              <a:t>What is SVM?</a:t>
            </a:r>
          </a:p>
          <a:p>
            <a:endParaRPr lang="en-US" dirty="0" smtClean="0">
              <a:cs typeface="Times New Roman" pitchFamily="18" charset="0"/>
            </a:endParaRPr>
          </a:p>
          <a:p>
            <a:pPr>
              <a:buFont typeface="Arial" pitchFamily="34" charset="0"/>
              <a:buChar char="•"/>
            </a:pPr>
            <a:r>
              <a:rPr lang="en-US" dirty="0" smtClean="0"/>
              <a:t>A support vector machine (SVM) is a concept that for a set of related supervised learning methods that analyze data and recognize patterns.</a:t>
            </a:r>
          </a:p>
          <a:p>
            <a:endParaRPr lang="en-US" dirty="0" smtClean="0"/>
          </a:p>
          <a:p>
            <a:pPr>
              <a:buFont typeface="Arial" pitchFamily="34" charset="0"/>
              <a:buChar char="•"/>
            </a:pPr>
            <a:r>
              <a:rPr lang="en-US" dirty="0" smtClean="0"/>
              <a:t>The standard SVM takes a set of input data and predicts, for each given input, which of two possible classes the input is a member of, which makes the SVM a non-probabilistic binary linear classifier.</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914400"/>
            <a:ext cx="8229600" cy="1066800"/>
          </a:xfrm>
        </p:spPr>
        <p:txBody>
          <a:bodyPr>
            <a:normAutofit/>
          </a:bodyPr>
          <a:lstStyle/>
          <a:p>
            <a:r>
              <a:rPr lang="en-US" altLang="ko-KR" dirty="0" smtClean="0"/>
              <a:t>RBF Architecture</a:t>
            </a:r>
          </a:p>
        </p:txBody>
      </p:sp>
      <p:sp>
        <p:nvSpPr>
          <p:cNvPr id="26627" name="Text Box 3"/>
          <p:cNvSpPr txBox="1">
            <a:spLocks noChangeArrowheads="1"/>
          </p:cNvSpPr>
          <p:nvPr/>
        </p:nvSpPr>
        <p:spPr bwMode="auto">
          <a:xfrm>
            <a:off x="1143000" y="5715000"/>
            <a:ext cx="1752600" cy="457200"/>
          </a:xfrm>
          <a:prstGeom prst="rect">
            <a:avLst/>
          </a:prstGeom>
          <a:noFill/>
          <a:ln w="9525">
            <a:noFill/>
            <a:miter lim="800000"/>
            <a:headEnd/>
            <a:tailEnd/>
          </a:ln>
        </p:spPr>
        <p:txBody>
          <a:bodyPr>
            <a:spAutoFit/>
          </a:bodyPr>
          <a:lstStyle/>
          <a:p>
            <a:pPr>
              <a:spcBef>
                <a:spcPct val="50000"/>
              </a:spcBef>
            </a:pPr>
            <a:r>
              <a:rPr lang="en-US" altLang="ko-KR" b="1" dirty="0">
                <a:solidFill>
                  <a:schemeClr val="accent2"/>
                </a:solidFill>
              </a:rPr>
              <a:t>Input layer</a:t>
            </a:r>
          </a:p>
        </p:txBody>
      </p:sp>
      <p:sp>
        <p:nvSpPr>
          <p:cNvPr id="26628" name="Text Box 4"/>
          <p:cNvSpPr txBox="1">
            <a:spLocks noChangeArrowheads="1"/>
          </p:cNvSpPr>
          <p:nvPr/>
        </p:nvSpPr>
        <p:spPr bwMode="auto">
          <a:xfrm>
            <a:off x="3276600" y="5715000"/>
            <a:ext cx="2209800" cy="457200"/>
          </a:xfrm>
          <a:prstGeom prst="rect">
            <a:avLst/>
          </a:prstGeom>
          <a:noFill/>
          <a:ln w="9525">
            <a:noFill/>
            <a:miter lim="800000"/>
            <a:headEnd/>
            <a:tailEnd/>
          </a:ln>
        </p:spPr>
        <p:txBody>
          <a:bodyPr>
            <a:spAutoFit/>
          </a:bodyPr>
          <a:lstStyle/>
          <a:p>
            <a:pPr>
              <a:spcBef>
                <a:spcPct val="50000"/>
              </a:spcBef>
            </a:pPr>
            <a:r>
              <a:rPr lang="en-US" altLang="ko-KR" b="1" dirty="0">
                <a:solidFill>
                  <a:schemeClr val="folHlink"/>
                </a:solidFill>
              </a:rPr>
              <a:t>Hidden layer</a:t>
            </a:r>
          </a:p>
        </p:txBody>
      </p:sp>
      <p:sp>
        <p:nvSpPr>
          <p:cNvPr id="26629" name="Text Box 5"/>
          <p:cNvSpPr txBox="1">
            <a:spLocks noChangeArrowheads="1"/>
          </p:cNvSpPr>
          <p:nvPr/>
        </p:nvSpPr>
        <p:spPr bwMode="auto">
          <a:xfrm>
            <a:off x="5638800" y="5638800"/>
            <a:ext cx="2362200" cy="457200"/>
          </a:xfrm>
          <a:prstGeom prst="rect">
            <a:avLst/>
          </a:prstGeom>
          <a:noFill/>
          <a:ln w="9525">
            <a:noFill/>
            <a:miter lim="800000"/>
            <a:headEnd/>
            <a:tailEnd/>
          </a:ln>
        </p:spPr>
        <p:txBody>
          <a:bodyPr>
            <a:spAutoFit/>
          </a:bodyPr>
          <a:lstStyle/>
          <a:p>
            <a:pPr>
              <a:spcBef>
                <a:spcPct val="50000"/>
              </a:spcBef>
            </a:pPr>
            <a:r>
              <a:rPr lang="en-US" altLang="ko-KR" b="1" dirty="0">
                <a:solidFill>
                  <a:srgbClr val="FF3300"/>
                </a:solidFill>
              </a:rPr>
              <a:t>Output layer</a:t>
            </a:r>
          </a:p>
        </p:txBody>
      </p:sp>
      <p:sp>
        <p:nvSpPr>
          <p:cNvPr id="26630" name="Oval 7"/>
          <p:cNvSpPr>
            <a:spLocks noChangeArrowheads="1"/>
          </p:cNvSpPr>
          <p:nvPr/>
        </p:nvSpPr>
        <p:spPr bwMode="auto">
          <a:xfrm>
            <a:off x="1981200" y="2362200"/>
            <a:ext cx="304800" cy="304800"/>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26631" name="Oval 8"/>
          <p:cNvSpPr>
            <a:spLocks noChangeArrowheads="1"/>
          </p:cNvSpPr>
          <p:nvPr/>
        </p:nvSpPr>
        <p:spPr bwMode="auto">
          <a:xfrm>
            <a:off x="1981200" y="3048000"/>
            <a:ext cx="304800" cy="304800"/>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26632" name="Oval 9"/>
          <p:cNvSpPr>
            <a:spLocks noChangeArrowheads="1"/>
          </p:cNvSpPr>
          <p:nvPr/>
        </p:nvSpPr>
        <p:spPr bwMode="auto">
          <a:xfrm>
            <a:off x="1981200" y="3810000"/>
            <a:ext cx="304800" cy="304800"/>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26633" name="Oval 10"/>
          <p:cNvSpPr>
            <a:spLocks noChangeArrowheads="1"/>
          </p:cNvSpPr>
          <p:nvPr/>
        </p:nvSpPr>
        <p:spPr bwMode="auto">
          <a:xfrm>
            <a:off x="1981200" y="4876800"/>
            <a:ext cx="304800" cy="304800"/>
          </a:xfrm>
          <a:prstGeom prst="ellipse">
            <a:avLst/>
          </a:prstGeom>
          <a:solidFill>
            <a:schemeClr val="accent2"/>
          </a:solidFill>
          <a:ln w="9525">
            <a:solidFill>
              <a:schemeClr val="tx1"/>
            </a:solidFill>
            <a:round/>
            <a:headEnd/>
            <a:tailEnd/>
          </a:ln>
        </p:spPr>
        <p:txBody>
          <a:bodyPr wrap="none" anchor="ctr"/>
          <a:lstStyle/>
          <a:p>
            <a:endParaRPr lang="en-US"/>
          </a:p>
        </p:txBody>
      </p:sp>
      <p:sp>
        <p:nvSpPr>
          <p:cNvPr id="26634" name="Oval 11"/>
          <p:cNvSpPr>
            <a:spLocks noChangeArrowheads="1"/>
          </p:cNvSpPr>
          <p:nvPr/>
        </p:nvSpPr>
        <p:spPr bwMode="auto">
          <a:xfrm>
            <a:off x="4267200" y="2362200"/>
            <a:ext cx="304800" cy="304800"/>
          </a:xfrm>
          <a:prstGeom prst="ellipse">
            <a:avLst/>
          </a:prstGeom>
          <a:solidFill>
            <a:schemeClr val="folHlink"/>
          </a:solidFill>
          <a:ln w="9525">
            <a:solidFill>
              <a:schemeClr val="tx1"/>
            </a:solidFill>
            <a:round/>
            <a:headEnd/>
            <a:tailEnd/>
          </a:ln>
        </p:spPr>
        <p:txBody>
          <a:bodyPr wrap="none" anchor="ctr"/>
          <a:lstStyle/>
          <a:p>
            <a:endParaRPr lang="en-US"/>
          </a:p>
        </p:txBody>
      </p:sp>
      <p:sp>
        <p:nvSpPr>
          <p:cNvPr id="26635" name="Oval 12"/>
          <p:cNvSpPr>
            <a:spLocks noChangeArrowheads="1"/>
          </p:cNvSpPr>
          <p:nvPr/>
        </p:nvSpPr>
        <p:spPr bwMode="auto">
          <a:xfrm>
            <a:off x="4267200" y="3048000"/>
            <a:ext cx="304800" cy="304800"/>
          </a:xfrm>
          <a:prstGeom prst="ellipse">
            <a:avLst/>
          </a:prstGeom>
          <a:solidFill>
            <a:schemeClr val="folHlink"/>
          </a:solidFill>
          <a:ln w="9525">
            <a:solidFill>
              <a:schemeClr val="tx1"/>
            </a:solidFill>
            <a:round/>
            <a:headEnd/>
            <a:tailEnd/>
          </a:ln>
        </p:spPr>
        <p:txBody>
          <a:bodyPr wrap="none" anchor="ctr"/>
          <a:lstStyle/>
          <a:p>
            <a:endParaRPr lang="en-US"/>
          </a:p>
        </p:txBody>
      </p:sp>
      <p:sp>
        <p:nvSpPr>
          <p:cNvPr id="26636" name="Oval 13"/>
          <p:cNvSpPr>
            <a:spLocks noChangeArrowheads="1"/>
          </p:cNvSpPr>
          <p:nvPr/>
        </p:nvSpPr>
        <p:spPr bwMode="auto">
          <a:xfrm>
            <a:off x="4267200" y="3810000"/>
            <a:ext cx="304800" cy="304800"/>
          </a:xfrm>
          <a:prstGeom prst="ellipse">
            <a:avLst/>
          </a:prstGeom>
          <a:solidFill>
            <a:schemeClr val="folHlink"/>
          </a:solidFill>
          <a:ln w="9525">
            <a:solidFill>
              <a:schemeClr val="tx1"/>
            </a:solidFill>
            <a:round/>
            <a:headEnd/>
            <a:tailEnd/>
          </a:ln>
        </p:spPr>
        <p:txBody>
          <a:bodyPr wrap="none" anchor="ctr"/>
          <a:lstStyle/>
          <a:p>
            <a:endParaRPr lang="en-US"/>
          </a:p>
        </p:txBody>
      </p:sp>
      <p:sp>
        <p:nvSpPr>
          <p:cNvPr id="26637" name="Oval 14"/>
          <p:cNvSpPr>
            <a:spLocks noChangeArrowheads="1"/>
          </p:cNvSpPr>
          <p:nvPr/>
        </p:nvSpPr>
        <p:spPr bwMode="auto">
          <a:xfrm>
            <a:off x="4267200" y="4876800"/>
            <a:ext cx="304800" cy="304800"/>
          </a:xfrm>
          <a:prstGeom prst="ellipse">
            <a:avLst/>
          </a:prstGeom>
          <a:solidFill>
            <a:schemeClr val="folHlink"/>
          </a:solidFill>
          <a:ln w="9525">
            <a:solidFill>
              <a:schemeClr val="tx1"/>
            </a:solidFill>
            <a:round/>
            <a:headEnd/>
            <a:tailEnd/>
          </a:ln>
        </p:spPr>
        <p:txBody>
          <a:bodyPr wrap="none" anchor="ctr"/>
          <a:lstStyle/>
          <a:p>
            <a:endParaRPr lang="en-US"/>
          </a:p>
        </p:txBody>
      </p:sp>
      <p:sp>
        <p:nvSpPr>
          <p:cNvPr id="26638" name="Oval 17"/>
          <p:cNvSpPr>
            <a:spLocks noChangeArrowheads="1"/>
          </p:cNvSpPr>
          <p:nvPr/>
        </p:nvSpPr>
        <p:spPr bwMode="auto">
          <a:xfrm>
            <a:off x="6553200" y="3810000"/>
            <a:ext cx="304800" cy="304800"/>
          </a:xfrm>
          <a:prstGeom prst="ellipse">
            <a:avLst/>
          </a:prstGeom>
          <a:solidFill>
            <a:srgbClr val="FF0000"/>
          </a:solidFill>
          <a:ln w="9525">
            <a:solidFill>
              <a:schemeClr val="tx1"/>
            </a:solidFill>
            <a:round/>
            <a:headEnd/>
            <a:tailEnd/>
          </a:ln>
        </p:spPr>
        <p:txBody>
          <a:bodyPr wrap="none" anchor="ctr"/>
          <a:lstStyle/>
          <a:p>
            <a:endParaRPr lang="en-US"/>
          </a:p>
        </p:txBody>
      </p:sp>
      <p:sp>
        <p:nvSpPr>
          <p:cNvPr id="26639" name="Line 19"/>
          <p:cNvSpPr>
            <a:spLocks noChangeShapeType="1"/>
          </p:cNvSpPr>
          <p:nvPr/>
        </p:nvSpPr>
        <p:spPr bwMode="auto">
          <a:xfrm>
            <a:off x="2286000" y="2514600"/>
            <a:ext cx="1981200" cy="0"/>
          </a:xfrm>
          <a:prstGeom prst="line">
            <a:avLst/>
          </a:prstGeom>
          <a:noFill/>
          <a:ln w="9525">
            <a:solidFill>
              <a:schemeClr val="tx1"/>
            </a:solidFill>
            <a:round/>
            <a:headEnd/>
            <a:tailEnd/>
          </a:ln>
        </p:spPr>
        <p:txBody>
          <a:bodyPr/>
          <a:lstStyle/>
          <a:p>
            <a:endParaRPr lang="en-US"/>
          </a:p>
        </p:txBody>
      </p:sp>
      <p:sp>
        <p:nvSpPr>
          <p:cNvPr id="26640" name="Line 20"/>
          <p:cNvSpPr>
            <a:spLocks noChangeShapeType="1"/>
          </p:cNvSpPr>
          <p:nvPr/>
        </p:nvSpPr>
        <p:spPr bwMode="auto">
          <a:xfrm>
            <a:off x="2286000" y="5029200"/>
            <a:ext cx="1981200" cy="0"/>
          </a:xfrm>
          <a:prstGeom prst="line">
            <a:avLst/>
          </a:prstGeom>
          <a:noFill/>
          <a:ln w="9525">
            <a:solidFill>
              <a:schemeClr val="tx1"/>
            </a:solidFill>
            <a:round/>
            <a:headEnd/>
            <a:tailEnd/>
          </a:ln>
        </p:spPr>
        <p:txBody>
          <a:bodyPr/>
          <a:lstStyle/>
          <a:p>
            <a:endParaRPr lang="en-US"/>
          </a:p>
        </p:txBody>
      </p:sp>
      <p:sp>
        <p:nvSpPr>
          <p:cNvPr id="26641" name="Line 21"/>
          <p:cNvSpPr>
            <a:spLocks noChangeShapeType="1"/>
          </p:cNvSpPr>
          <p:nvPr/>
        </p:nvSpPr>
        <p:spPr bwMode="auto">
          <a:xfrm>
            <a:off x="2286000" y="3962400"/>
            <a:ext cx="1981200" cy="0"/>
          </a:xfrm>
          <a:prstGeom prst="line">
            <a:avLst/>
          </a:prstGeom>
          <a:noFill/>
          <a:ln w="9525">
            <a:solidFill>
              <a:schemeClr val="tx1"/>
            </a:solidFill>
            <a:round/>
            <a:headEnd/>
            <a:tailEnd/>
          </a:ln>
        </p:spPr>
        <p:txBody>
          <a:bodyPr/>
          <a:lstStyle/>
          <a:p>
            <a:endParaRPr lang="en-US"/>
          </a:p>
        </p:txBody>
      </p:sp>
      <p:sp>
        <p:nvSpPr>
          <p:cNvPr id="26642" name="Line 22"/>
          <p:cNvSpPr>
            <a:spLocks noChangeShapeType="1"/>
          </p:cNvSpPr>
          <p:nvPr/>
        </p:nvSpPr>
        <p:spPr bwMode="auto">
          <a:xfrm>
            <a:off x="2286000" y="3200400"/>
            <a:ext cx="1981200" cy="0"/>
          </a:xfrm>
          <a:prstGeom prst="line">
            <a:avLst/>
          </a:prstGeom>
          <a:noFill/>
          <a:ln w="9525">
            <a:solidFill>
              <a:schemeClr val="tx1"/>
            </a:solidFill>
            <a:round/>
            <a:headEnd/>
            <a:tailEnd/>
          </a:ln>
        </p:spPr>
        <p:txBody>
          <a:bodyPr/>
          <a:lstStyle/>
          <a:p>
            <a:endParaRPr lang="en-US"/>
          </a:p>
        </p:txBody>
      </p:sp>
      <p:sp>
        <p:nvSpPr>
          <p:cNvPr id="26643" name="Line 24"/>
          <p:cNvSpPr>
            <a:spLocks noChangeShapeType="1"/>
          </p:cNvSpPr>
          <p:nvPr/>
        </p:nvSpPr>
        <p:spPr bwMode="auto">
          <a:xfrm>
            <a:off x="4572000" y="3962400"/>
            <a:ext cx="1981200" cy="0"/>
          </a:xfrm>
          <a:prstGeom prst="line">
            <a:avLst/>
          </a:prstGeom>
          <a:noFill/>
          <a:ln w="9525">
            <a:solidFill>
              <a:schemeClr val="tx1"/>
            </a:solidFill>
            <a:round/>
            <a:headEnd/>
            <a:tailEnd/>
          </a:ln>
        </p:spPr>
        <p:txBody>
          <a:bodyPr/>
          <a:lstStyle/>
          <a:p>
            <a:endParaRPr lang="en-US"/>
          </a:p>
        </p:txBody>
      </p:sp>
      <p:sp>
        <p:nvSpPr>
          <p:cNvPr id="26644" name="Line 27"/>
          <p:cNvSpPr>
            <a:spLocks noChangeShapeType="1"/>
          </p:cNvSpPr>
          <p:nvPr/>
        </p:nvSpPr>
        <p:spPr bwMode="auto">
          <a:xfrm>
            <a:off x="2286000" y="2514600"/>
            <a:ext cx="1981200" cy="685800"/>
          </a:xfrm>
          <a:prstGeom prst="line">
            <a:avLst/>
          </a:prstGeom>
          <a:noFill/>
          <a:ln w="9525">
            <a:solidFill>
              <a:schemeClr val="tx1"/>
            </a:solidFill>
            <a:round/>
            <a:headEnd/>
            <a:tailEnd/>
          </a:ln>
        </p:spPr>
        <p:txBody>
          <a:bodyPr/>
          <a:lstStyle/>
          <a:p>
            <a:endParaRPr lang="en-US"/>
          </a:p>
        </p:txBody>
      </p:sp>
      <p:sp>
        <p:nvSpPr>
          <p:cNvPr id="26645" name="Line 28"/>
          <p:cNvSpPr>
            <a:spLocks noChangeShapeType="1"/>
          </p:cNvSpPr>
          <p:nvPr/>
        </p:nvSpPr>
        <p:spPr bwMode="auto">
          <a:xfrm>
            <a:off x="2286000" y="2514600"/>
            <a:ext cx="1981200" cy="1447800"/>
          </a:xfrm>
          <a:prstGeom prst="line">
            <a:avLst/>
          </a:prstGeom>
          <a:noFill/>
          <a:ln w="9525">
            <a:solidFill>
              <a:schemeClr val="tx1"/>
            </a:solidFill>
            <a:round/>
            <a:headEnd/>
            <a:tailEnd/>
          </a:ln>
        </p:spPr>
        <p:txBody>
          <a:bodyPr/>
          <a:lstStyle/>
          <a:p>
            <a:endParaRPr lang="en-US"/>
          </a:p>
        </p:txBody>
      </p:sp>
      <p:sp>
        <p:nvSpPr>
          <p:cNvPr id="26646" name="Line 29"/>
          <p:cNvSpPr>
            <a:spLocks noChangeShapeType="1"/>
          </p:cNvSpPr>
          <p:nvPr/>
        </p:nvSpPr>
        <p:spPr bwMode="auto">
          <a:xfrm>
            <a:off x="2286000" y="2514600"/>
            <a:ext cx="1981200" cy="2514600"/>
          </a:xfrm>
          <a:prstGeom prst="line">
            <a:avLst/>
          </a:prstGeom>
          <a:noFill/>
          <a:ln w="9525">
            <a:solidFill>
              <a:schemeClr val="tx1"/>
            </a:solidFill>
            <a:round/>
            <a:headEnd/>
            <a:tailEnd/>
          </a:ln>
        </p:spPr>
        <p:txBody>
          <a:bodyPr/>
          <a:lstStyle/>
          <a:p>
            <a:endParaRPr lang="en-US"/>
          </a:p>
        </p:txBody>
      </p:sp>
      <p:sp>
        <p:nvSpPr>
          <p:cNvPr id="26647" name="Line 30"/>
          <p:cNvSpPr>
            <a:spLocks noChangeShapeType="1"/>
          </p:cNvSpPr>
          <p:nvPr/>
        </p:nvSpPr>
        <p:spPr bwMode="auto">
          <a:xfrm flipV="1">
            <a:off x="2286000" y="2514600"/>
            <a:ext cx="1981200" cy="685800"/>
          </a:xfrm>
          <a:prstGeom prst="line">
            <a:avLst/>
          </a:prstGeom>
          <a:noFill/>
          <a:ln w="9525">
            <a:solidFill>
              <a:schemeClr val="tx1"/>
            </a:solidFill>
            <a:round/>
            <a:headEnd/>
            <a:tailEnd/>
          </a:ln>
        </p:spPr>
        <p:txBody>
          <a:bodyPr/>
          <a:lstStyle/>
          <a:p>
            <a:endParaRPr lang="en-US"/>
          </a:p>
        </p:txBody>
      </p:sp>
      <p:sp>
        <p:nvSpPr>
          <p:cNvPr id="26648" name="Line 31"/>
          <p:cNvSpPr>
            <a:spLocks noChangeShapeType="1"/>
          </p:cNvSpPr>
          <p:nvPr/>
        </p:nvSpPr>
        <p:spPr bwMode="auto">
          <a:xfrm>
            <a:off x="2286000" y="3200400"/>
            <a:ext cx="1981200" cy="1828800"/>
          </a:xfrm>
          <a:prstGeom prst="line">
            <a:avLst/>
          </a:prstGeom>
          <a:noFill/>
          <a:ln w="9525">
            <a:solidFill>
              <a:schemeClr val="tx1"/>
            </a:solidFill>
            <a:round/>
            <a:headEnd/>
            <a:tailEnd/>
          </a:ln>
        </p:spPr>
        <p:txBody>
          <a:bodyPr/>
          <a:lstStyle/>
          <a:p>
            <a:endParaRPr lang="en-US"/>
          </a:p>
        </p:txBody>
      </p:sp>
      <p:sp>
        <p:nvSpPr>
          <p:cNvPr id="26649" name="Line 32"/>
          <p:cNvSpPr>
            <a:spLocks noChangeShapeType="1"/>
          </p:cNvSpPr>
          <p:nvPr/>
        </p:nvSpPr>
        <p:spPr bwMode="auto">
          <a:xfrm>
            <a:off x="2286000" y="3200400"/>
            <a:ext cx="1981200" cy="762000"/>
          </a:xfrm>
          <a:prstGeom prst="line">
            <a:avLst/>
          </a:prstGeom>
          <a:noFill/>
          <a:ln w="9525">
            <a:solidFill>
              <a:schemeClr val="tx1"/>
            </a:solidFill>
            <a:round/>
            <a:headEnd/>
            <a:tailEnd/>
          </a:ln>
        </p:spPr>
        <p:txBody>
          <a:bodyPr/>
          <a:lstStyle/>
          <a:p>
            <a:endParaRPr lang="en-US"/>
          </a:p>
        </p:txBody>
      </p:sp>
      <p:sp>
        <p:nvSpPr>
          <p:cNvPr id="26650" name="Line 33"/>
          <p:cNvSpPr>
            <a:spLocks noChangeShapeType="1"/>
          </p:cNvSpPr>
          <p:nvPr/>
        </p:nvSpPr>
        <p:spPr bwMode="auto">
          <a:xfrm>
            <a:off x="2286000" y="3962400"/>
            <a:ext cx="1981200" cy="1066800"/>
          </a:xfrm>
          <a:prstGeom prst="line">
            <a:avLst/>
          </a:prstGeom>
          <a:noFill/>
          <a:ln w="9525">
            <a:solidFill>
              <a:schemeClr val="tx1"/>
            </a:solidFill>
            <a:round/>
            <a:headEnd/>
            <a:tailEnd/>
          </a:ln>
        </p:spPr>
        <p:txBody>
          <a:bodyPr/>
          <a:lstStyle/>
          <a:p>
            <a:endParaRPr lang="en-US"/>
          </a:p>
        </p:txBody>
      </p:sp>
      <p:sp>
        <p:nvSpPr>
          <p:cNvPr id="26651" name="Line 34"/>
          <p:cNvSpPr>
            <a:spLocks noChangeShapeType="1"/>
          </p:cNvSpPr>
          <p:nvPr/>
        </p:nvSpPr>
        <p:spPr bwMode="auto">
          <a:xfrm flipV="1">
            <a:off x="2286000" y="3200400"/>
            <a:ext cx="1981200" cy="762000"/>
          </a:xfrm>
          <a:prstGeom prst="line">
            <a:avLst/>
          </a:prstGeom>
          <a:noFill/>
          <a:ln w="9525">
            <a:solidFill>
              <a:schemeClr val="tx1"/>
            </a:solidFill>
            <a:round/>
            <a:headEnd/>
            <a:tailEnd/>
          </a:ln>
        </p:spPr>
        <p:txBody>
          <a:bodyPr/>
          <a:lstStyle/>
          <a:p>
            <a:endParaRPr lang="en-US"/>
          </a:p>
        </p:txBody>
      </p:sp>
      <p:sp>
        <p:nvSpPr>
          <p:cNvPr id="26652" name="Line 35"/>
          <p:cNvSpPr>
            <a:spLocks noChangeShapeType="1"/>
          </p:cNvSpPr>
          <p:nvPr/>
        </p:nvSpPr>
        <p:spPr bwMode="auto">
          <a:xfrm flipV="1">
            <a:off x="2286000" y="2514600"/>
            <a:ext cx="1905000" cy="1447800"/>
          </a:xfrm>
          <a:prstGeom prst="line">
            <a:avLst/>
          </a:prstGeom>
          <a:noFill/>
          <a:ln w="9525">
            <a:solidFill>
              <a:schemeClr val="tx1"/>
            </a:solidFill>
            <a:round/>
            <a:headEnd/>
            <a:tailEnd/>
          </a:ln>
        </p:spPr>
        <p:txBody>
          <a:bodyPr/>
          <a:lstStyle/>
          <a:p>
            <a:endParaRPr lang="en-US"/>
          </a:p>
        </p:txBody>
      </p:sp>
      <p:sp>
        <p:nvSpPr>
          <p:cNvPr id="26653" name="Line 36"/>
          <p:cNvSpPr>
            <a:spLocks noChangeShapeType="1"/>
          </p:cNvSpPr>
          <p:nvPr/>
        </p:nvSpPr>
        <p:spPr bwMode="auto">
          <a:xfrm flipV="1">
            <a:off x="2362200" y="4038600"/>
            <a:ext cx="1981200" cy="914400"/>
          </a:xfrm>
          <a:prstGeom prst="line">
            <a:avLst/>
          </a:prstGeom>
          <a:noFill/>
          <a:ln w="9525">
            <a:solidFill>
              <a:schemeClr val="tx1"/>
            </a:solidFill>
            <a:round/>
            <a:headEnd/>
            <a:tailEnd/>
          </a:ln>
        </p:spPr>
        <p:txBody>
          <a:bodyPr/>
          <a:lstStyle/>
          <a:p>
            <a:endParaRPr lang="en-US"/>
          </a:p>
        </p:txBody>
      </p:sp>
      <p:sp>
        <p:nvSpPr>
          <p:cNvPr id="26654" name="Line 37"/>
          <p:cNvSpPr>
            <a:spLocks noChangeShapeType="1"/>
          </p:cNvSpPr>
          <p:nvPr/>
        </p:nvSpPr>
        <p:spPr bwMode="auto">
          <a:xfrm flipV="1">
            <a:off x="2286000" y="3200400"/>
            <a:ext cx="1981200" cy="1828800"/>
          </a:xfrm>
          <a:prstGeom prst="line">
            <a:avLst/>
          </a:prstGeom>
          <a:noFill/>
          <a:ln w="9525">
            <a:solidFill>
              <a:schemeClr val="tx1"/>
            </a:solidFill>
            <a:round/>
            <a:headEnd/>
            <a:tailEnd/>
          </a:ln>
        </p:spPr>
        <p:txBody>
          <a:bodyPr/>
          <a:lstStyle/>
          <a:p>
            <a:endParaRPr lang="en-US"/>
          </a:p>
        </p:txBody>
      </p:sp>
      <p:sp>
        <p:nvSpPr>
          <p:cNvPr id="26655" name="Line 38"/>
          <p:cNvSpPr>
            <a:spLocks noChangeShapeType="1"/>
          </p:cNvSpPr>
          <p:nvPr/>
        </p:nvSpPr>
        <p:spPr bwMode="auto">
          <a:xfrm flipV="1">
            <a:off x="2286000" y="2514600"/>
            <a:ext cx="1981200" cy="2514600"/>
          </a:xfrm>
          <a:prstGeom prst="line">
            <a:avLst/>
          </a:prstGeom>
          <a:noFill/>
          <a:ln w="9525">
            <a:solidFill>
              <a:schemeClr val="tx1"/>
            </a:solidFill>
            <a:round/>
            <a:headEnd/>
            <a:tailEnd/>
          </a:ln>
        </p:spPr>
        <p:txBody>
          <a:bodyPr/>
          <a:lstStyle/>
          <a:p>
            <a:endParaRPr lang="en-US"/>
          </a:p>
        </p:txBody>
      </p:sp>
      <p:sp>
        <p:nvSpPr>
          <p:cNvPr id="26656" name="Line 40"/>
          <p:cNvSpPr>
            <a:spLocks noChangeShapeType="1"/>
          </p:cNvSpPr>
          <p:nvPr/>
        </p:nvSpPr>
        <p:spPr bwMode="auto">
          <a:xfrm>
            <a:off x="4572000" y="2514600"/>
            <a:ext cx="1981200" cy="1447800"/>
          </a:xfrm>
          <a:prstGeom prst="line">
            <a:avLst/>
          </a:prstGeom>
          <a:noFill/>
          <a:ln w="9525">
            <a:solidFill>
              <a:schemeClr val="tx1"/>
            </a:solidFill>
            <a:round/>
            <a:headEnd/>
            <a:tailEnd/>
          </a:ln>
        </p:spPr>
        <p:txBody>
          <a:bodyPr/>
          <a:lstStyle/>
          <a:p>
            <a:endParaRPr lang="en-US"/>
          </a:p>
        </p:txBody>
      </p:sp>
      <p:sp>
        <p:nvSpPr>
          <p:cNvPr id="26657" name="Line 43"/>
          <p:cNvSpPr>
            <a:spLocks noChangeShapeType="1"/>
          </p:cNvSpPr>
          <p:nvPr/>
        </p:nvSpPr>
        <p:spPr bwMode="auto">
          <a:xfrm>
            <a:off x="4572000" y="3200400"/>
            <a:ext cx="1981200" cy="762000"/>
          </a:xfrm>
          <a:prstGeom prst="line">
            <a:avLst/>
          </a:prstGeom>
          <a:noFill/>
          <a:ln w="9525">
            <a:solidFill>
              <a:schemeClr val="tx1"/>
            </a:solidFill>
            <a:round/>
            <a:headEnd/>
            <a:tailEnd/>
          </a:ln>
        </p:spPr>
        <p:txBody>
          <a:bodyPr/>
          <a:lstStyle/>
          <a:p>
            <a:endParaRPr lang="en-US"/>
          </a:p>
        </p:txBody>
      </p:sp>
      <p:sp>
        <p:nvSpPr>
          <p:cNvPr id="26658" name="Line 48"/>
          <p:cNvSpPr>
            <a:spLocks noChangeShapeType="1"/>
          </p:cNvSpPr>
          <p:nvPr/>
        </p:nvSpPr>
        <p:spPr bwMode="auto">
          <a:xfrm flipV="1">
            <a:off x="4572000" y="3962400"/>
            <a:ext cx="1981200" cy="1066800"/>
          </a:xfrm>
          <a:prstGeom prst="line">
            <a:avLst/>
          </a:prstGeom>
          <a:noFill/>
          <a:ln w="9525">
            <a:solidFill>
              <a:schemeClr val="tx1"/>
            </a:solidFill>
            <a:round/>
            <a:headEnd/>
            <a:tailEnd/>
          </a:ln>
        </p:spPr>
        <p:txBody>
          <a:bodyPr/>
          <a:lstStyle/>
          <a:p>
            <a:endParaRPr lang="en-US"/>
          </a:p>
        </p:txBody>
      </p:sp>
      <p:sp>
        <p:nvSpPr>
          <p:cNvPr id="26659" name="Text Box 51"/>
          <p:cNvSpPr txBox="1">
            <a:spLocks noChangeArrowheads="1"/>
          </p:cNvSpPr>
          <p:nvPr/>
        </p:nvSpPr>
        <p:spPr bwMode="auto">
          <a:xfrm>
            <a:off x="1524000" y="2133600"/>
            <a:ext cx="609600" cy="457200"/>
          </a:xfrm>
          <a:prstGeom prst="rect">
            <a:avLst/>
          </a:prstGeom>
          <a:noFill/>
          <a:ln w="9525">
            <a:noFill/>
            <a:miter lim="800000"/>
            <a:headEnd/>
            <a:tailEnd/>
          </a:ln>
        </p:spPr>
        <p:txBody>
          <a:bodyPr>
            <a:spAutoFit/>
          </a:bodyPr>
          <a:lstStyle/>
          <a:p>
            <a:pPr>
              <a:spcBef>
                <a:spcPct val="50000"/>
              </a:spcBef>
            </a:pPr>
            <a:r>
              <a:rPr lang="en-US" altLang="ko-KR" b="1">
                <a:solidFill>
                  <a:schemeClr val="accent2"/>
                </a:solidFill>
              </a:rPr>
              <a:t>x</a:t>
            </a:r>
            <a:r>
              <a:rPr lang="en-US" altLang="ko-KR" b="1" baseline="-25000">
                <a:solidFill>
                  <a:schemeClr val="accent2"/>
                </a:solidFill>
              </a:rPr>
              <a:t>1</a:t>
            </a:r>
          </a:p>
        </p:txBody>
      </p:sp>
      <p:sp>
        <p:nvSpPr>
          <p:cNvPr id="26660" name="Text Box 52"/>
          <p:cNvSpPr txBox="1">
            <a:spLocks noChangeArrowheads="1"/>
          </p:cNvSpPr>
          <p:nvPr/>
        </p:nvSpPr>
        <p:spPr bwMode="auto">
          <a:xfrm>
            <a:off x="1524000" y="2819400"/>
            <a:ext cx="609600" cy="457200"/>
          </a:xfrm>
          <a:prstGeom prst="rect">
            <a:avLst/>
          </a:prstGeom>
          <a:noFill/>
          <a:ln w="9525">
            <a:noFill/>
            <a:miter lim="800000"/>
            <a:headEnd/>
            <a:tailEnd/>
          </a:ln>
        </p:spPr>
        <p:txBody>
          <a:bodyPr>
            <a:spAutoFit/>
          </a:bodyPr>
          <a:lstStyle/>
          <a:p>
            <a:pPr>
              <a:spcBef>
                <a:spcPct val="50000"/>
              </a:spcBef>
            </a:pPr>
            <a:r>
              <a:rPr lang="en-US" altLang="ko-KR" b="1">
                <a:solidFill>
                  <a:schemeClr val="accent2"/>
                </a:solidFill>
              </a:rPr>
              <a:t>x</a:t>
            </a:r>
            <a:r>
              <a:rPr lang="en-US" altLang="ko-KR" b="1" baseline="-25000">
                <a:solidFill>
                  <a:schemeClr val="accent2"/>
                </a:solidFill>
              </a:rPr>
              <a:t>2</a:t>
            </a:r>
          </a:p>
        </p:txBody>
      </p:sp>
      <p:sp>
        <p:nvSpPr>
          <p:cNvPr id="26661" name="Text Box 53"/>
          <p:cNvSpPr txBox="1">
            <a:spLocks noChangeArrowheads="1"/>
          </p:cNvSpPr>
          <p:nvPr/>
        </p:nvSpPr>
        <p:spPr bwMode="auto">
          <a:xfrm>
            <a:off x="1524000" y="3581400"/>
            <a:ext cx="609600" cy="457200"/>
          </a:xfrm>
          <a:prstGeom prst="rect">
            <a:avLst/>
          </a:prstGeom>
          <a:noFill/>
          <a:ln w="9525">
            <a:noFill/>
            <a:miter lim="800000"/>
            <a:headEnd/>
            <a:tailEnd/>
          </a:ln>
        </p:spPr>
        <p:txBody>
          <a:bodyPr>
            <a:spAutoFit/>
          </a:bodyPr>
          <a:lstStyle/>
          <a:p>
            <a:pPr>
              <a:spcBef>
                <a:spcPct val="50000"/>
              </a:spcBef>
            </a:pPr>
            <a:r>
              <a:rPr lang="en-US" altLang="ko-KR" b="1">
                <a:solidFill>
                  <a:schemeClr val="accent2"/>
                </a:solidFill>
              </a:rPr>
              <a:t>x</a:t>
            </a:r>
            <a:r>
              <a:rPr lang="en-US" altLang="ko-KR" b="1" baseline="-25000">
                <a:solidFill>
                  <a:schemeClr val="accent2"/>
                </a:solidFill>
              </a:rPr>
              <a:t>3</a:t>
            </a:r>
          </a:p>
        </p:txBody>
      </p:sp>
      <p:sp>
        <p:nvSpPr>
          <p:cNvPr id="26662" name="Text Box 54"/>
          <p:cNvSpPr txBox="1">
            <a:spLocks noChangeArrowheads="1"/>
          </p:cNvSpPr>
          <p:nvPr/>
        </p:nvSpPr>
        <p:spPr bwMode="auto">
          <a:xfrm>
            <a:off x="1524000" y="4572000"/>
            <a:ext cx="609600" cy="457200"/>
          </a:xfrm>
          <a:prstGeom prst="rect">
            <a:avLst/>
          </a:prstGeom>
          <a:noFill/>
          <a:ln w="9525">
            <a:noFill/>
            <a:miter lim="800000"/>
            <a:headEnd/>
            <a:tailEnd/>
          </a:ln>
        </p:spPr>
        <p:txBody>
          <a:bodyPr>
            <a:spAutoFit/>
          </a:bodyPr>
          <a:lstStyle/>
          <a:p>
            <a:pPr>
              <a:spcBef>
                <a:spcPct val="50000"/>
              </a:spcBef>
            </a:pPr>
            <a:r>
              <a:rPr lang="en-US" altLang="ko-KR" b="1">
                <a:solidFill>
                  <a:schemeClr val="accent2"/>
                </a:solidFill>
              </a:rPr>
              <a:t>x</a:t>
            </a:r>
            <a:r>
              <a:rPr lang="en-US" altLang="ko-KR" b="1" baseline="-25000">
                <a:solidFill>
                  <a:schemeClr val="accent2"/>
                </a:solidFill>
              </a:rPr>
              <a:t>n</a:t>
            </a:r>
          </a:p>
        </p:txBody>
      </p:sp>
      <p:sp>
        <p:nvSpPr>
          <p:cNvPr id="26663" name="Oval 57"/>
          <p:cNvSpPr>
            <a:spLocks noChangeArrowheads="1"/>
          </p:cNvSpPr>
          <p:nvPr/>
        </p:nvSpPr>
        <p:spPr bwMode="auto">
          <a:xfrm>
            <a:off x="4368800" y="45720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26664" name="Oval 58"/>
          <p:cNvSpPr>
            <a:spLocks noChangeArrowheads="1"/>
          </p:cNvSpPr>
          <p:nvPr/>
        </p:nvSpPr>
        <p:spPr bwMode="auto">
          <a:xfrm>
            <a:off x="4368800" y="43434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26665" name="Oval 59"/>
          <p:cNvSpPr>
            <a:spLocks noChangeArrowheads="1"/>
          </p:cNvSpPr>
          <p:nvPr/>
        </p:nvSpPr>
        <p:spPr bwMode="auto">
          <a:xfrm>
            <a:off x="2120900" y="45720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26666" name="Oval 60"/>
          <p:cNvSpPr>
            <a:spLocks noChangeArrowheads="1"/>
          </p:cNvSpPr>
          <p:nvPr/>
        </p:nvSpPr>
        <p:spPr bwMode="auto">
          <a:xfrm>
            <a:off x="2120900" y="4343400"/>
            <a:ext cx="76200" cy="76200"/>
          </a:xfrm>
          <a:prstGeom prst="ellipse">
            <a:avLst/>
          </a:prstGeom>
          <a:solidFill>
            <a:schemeClr val="tx1"/>
          </a:solidFill>
          <a:ln w="9525">
            <a:solidFill>
              <a:schemeClr val="tx1"/>
            </a:solidFill>
            <a:round/>
            <a:headEnd/>
            <a:tailEnd/>
          </a:ln>
        </p:spPr>
        <p:txBody>
          <a:bodyPr wrap="none" anchor="ctr"/>
          <a:lstStyle/>
          <a:p>
            <a:endParaRPr lang="en-US"/>
          </a:p>
        </p:txBody>
      </p:sp>
      <p:sp>
        <p:nvSpPr>
          <p:cNvPr id="26667" name="Text Box 64"/>
          <p:cNvSpPr txBox="1">
            <a:spLocks noChangeArrowheads="1"/>
          </p:cNvSpPr>
          <p:nvPr/>
        </p:nvSpPr>
        <p:spPr bwMode="auto">
          <a:xfrm>
            <a:off x="3962400" y="2057400"/>
            <a:ext cx="609600" cy="457200"/>
          </a:xfrm>
          <a:prstGeom prst="rect">
            <a:avLst/>
          </a:prstGeom>
          <a:noFill/>
          <a:ln w="9525">
            <a:noFill/>
            <a:miter lim="800000"/>
            <a:headEnd/>
            <a:tailEnd/>
          </a:ln>
        </p:spPr>
        <p:txBody>
          <a:bodyPr>
            <a:spAutoFit/>
          </a:bodyPr>
          <a:lstStyle/>
          <a:p>
            <a:pPr>
              <a:spcBef>
                <a:spcPct val="50000"/>
              </a:spcBef>
            </a:pPr>
            <a:r>
              <a:rPr lang="en-US" altLang="ko-KR" b="1" i="1">
                <a:solidFill>
                  <a:schemeClr val="folHlink"/>
                </a:solidFill>
              </a:rPr>
              <a:t>h</a:t>
            </a:r>
            <a:r>
              <a:rPr lang="en-US" altLang="ko-KR" b="1" baseline="-25000">
                <a:solidFill>
                  <a:schemeClr val="folHlink"/>
                </a:solidFill>
              </a:rPr>
              <a:t>1</a:t>
            </a:r>
          </a:p>
        </p:txBody>
      </p:sp>
      <p:sp>
        <p:nvSpPr>
          <p:cNvPr id="26668" name="Text Box 66"/>
          <p:cNvSpPr txBox="1">
            <a:spLocks noChangeArrowheads="1"/>
          </p:cNvSpPr>
          <p:nvPr/>
        </p:nvSpPr>
        <p:spPr bwMode="auto">
          <a:xfrm>
            <a:off x="3962400" y="2667000"/>
            <a:ext cx="609600" cy="457200"/>
          </a:xfrm>
          <a:prstGeom prst="rect">
            <a:avLst/>
          </a:prstGeom>
          <a:noFill/>
          <a:ln w="9525">
            <a:noFill/>
            <a:miter lim="800000"/>
            <a:headEnd/>
            <a:tailEnd/>
          </a:ln>
        </p:spPr>
        <p:txBody>
          <a:bodyPr>
            <a:spAutoFit/>
          </a:bodyPr>
          <a:lstStyle/>
          <a:p>
            <a:pPr>
              <a:spcBef>
                <a:spcPct val="50000"/>
              </a:spcBef>
            </a:pPr>
            <a:r>
              <a:rPr lang="en-US" altLang="ko-KR" b="1" i="1">
                <a:solidFill>
                  <a:schemeClr val="folHlink"/>
                </a:solidFill>
              </a:rPr>
              <a:t>h</a:t>
            </a:r>
            <a:r>
              <a:rPr lang="en-US" altLang="ko-KR" b="1" baseline="-25000">
                <a:solidFill>
                  <a:schemeClr val="folHlink"/>
                </a:solidFill>
              </a:rPr>
              <a:t>2</a:t>
            </a:r>
          </a:p>
        </p:txBody>
      </p:sp>
      <p:sp>
        <p:nvSpPr>
          <p:cNvPr id="26669" name="Text Box 67"/>
          <p:cNvSpPr txBox="1">
            <a:spLocks noChangeArrowheads="1"/>
          </p:cNvSpPr>
          <p:nvPr/>
        </p:nvSpPr>
        <p:spPr bwMode="auto">
          <a:xfrm>
            <a:off x="3962400" y="3429000"/>
            <a:ext cx="609600" cy="457200"/>
          </a:xfrm>
          <a:prstGeom prst="rect">
            <a:avLst/>
          </a:prstGeom>
          <a:noFill/>
          <a:ln w="9525">
            <a:noFill/>
            <a:miter lim="800000"/>
            <a:headEnd/>
            <a:tailEnd/>
          </a:ln>
        </p:spPr>
        <p:txBody>
          <a:bodyPr>
            <a:spAutoFit/>
          </a:bodyPr>
          <a:lstStyle/>
          <a:p>
            <a:pPr>
              <a:spcBef>
                <a:spcPct val="50000"/>
              </a:spcBef>
            </a:pPr>
            <a:r>
              <a:rPr lang="en-US" altLang="ko-KR" b="1" i="1">
                <a:solidFill>
                  <a:schemeClr val="folHlink"/>
                </a:solidFill>
              </a:rPr>
              <a:t>h</a:t>
            </a:r>
            <a:r>
              <a:rPr lang="en-US" altLang="ko-KR" b="1" baseline="-25000">
                <a:solidFill>
                  <a:schemeClr val="folHlink"/>
                </a:solidFill>
              </a:rPr>
              <a:t>3</a:t>
            </a:r>
          </a:p>
        </p:txBody>
      </p:sp>
      <p:sp>
        <p:nvSpPr>
          <p:cNvPr id="26670" name="Text Box 68"/>
          <p:cNvSpPr txBox="1">
            <a:spLocks noChangeArrowheads="1"/>
          </p:cNvSpPr>
          <p:nvPr/>
        </p:nvSpPr>
        <p:spPr bwMode="auto">
          <a:xfrm>
            <a:off x="3962400" y="4495800"/>
            <a:ext cx="914400" cy="457200"/>
          </a:xfrm>
          <a:prstGeom prst="rect">
            <a:avLst/>
          </a:prstGeom>
          <a:noFill/>
          <a:ln w="9525">
            <a:noFill/>
            <a:miter lim="800000"/>
            <a:headEnd/>
            <a:tailEnd/>
          </a:ln>
        </p:spPr>
        <p:txBody>
          <a:bodyPr>
            <a:spAutoFit/>
          </a:bodyPr>
          <a:lstStyle/>
          <a:p>
            <a:pPr>
              <a:spcBef>
                <a:spcPct val="50000"/>
              </a:spcBef>
            </a:pPr>
            <a:r>
              <a:rPr lang="en-US" altLang="ko-KR" b="1" i="1">
                <a:solidFill>
                  <a:schemeClr val="folHlink"/>
                </a:solidFill>
              </a:rPr>
              <a:t>h</a:t>
            </a:r>
            <a:r>
              <a:rPr lang="en-US" altLang="ko-KR" b="1" baseline="-25000">
                <a:solidFill>
                  <a:schemeClr val="folHlink"/>
                </a:solidFill>
              </a:rPr>
              <a:t>m</a:t>
            </a:r>
          </a:p>
        </p:txBody>
      </p:sp>
      <p:sp>
        <p:nvSpPr>
          <p:cNvPr id="26671" name="Text Box 70"/>
          <p:cNvSpPr txBox="1">
            <a:spLocks noChangeArrowheads="1"/>
          </p:cNvSpPr>
          <p:nvPr/>
        </p:nvSpPr>
        <p:spPr bwMode="auto">
          <a:xfrm>
            <a:off x="6934200" y="3657600"/>
            <a:ext cx="762000" cy="457200"/>
          </a:xfrm>
          <a:prstGeom prst="rect">
            <a:avLst/>
          </a:prstGeom>
          <a:noFill/>
          <a:ln w="9525">
            <a:noFill/>
            <a:miter lim="800000"/>
            <a:headEnd/>
            <a:tailEnd/>
          </a:ln>
        </p:spPr>
        <p:txBody>
          <a:bodyPr>
            <a:spAutoFit/>
          </a:bodyPr>
          <a:lstStyle/>
          <a:p>
            <a:pPr>
              <a:spcBef>
                <a:spcPct val="50000"/>
              </a:spcBef>
            </a:pPr>
            <a:r>
              <a:rPr lang="en-US" altLang="ko-KR" b="1">
                <a:solidFill>
                  <a:srgbClr val="FF3300"/>
                </a:solidFill>
              </a:rPr>
              <a:t>f(x)</a:t>
            </a:r>
            <a:endParaRPr lang="en-US" altLang="ko-KR" b="1" baseline="-25000">
              <a:solidFill>
                <a:srgbClr val="FF3300"/>
              </a:solidFill>
            </a:endParaRPr>
          </a:p>
        </p:txBody>
      </p:sp>
      <p:sp>
        <p:nvSpPr>
          <p:cNvPr id="26672" name="Text Box 75"/>
          <p:cNvSpPr txBox="1">
            <a:spLocks noChangeArrowheads="1"/>
          </p:cNvSpPr>
          <p:nvPr/>
        </p:nvSpPr>
        <p:spPr bwMode="auto">
          <a:xfrm>
            <a:off x="5105400" y="2514600"/>
            <a:ext cx="685800" cy="457200"/>
          </a:xfrm>
          <a:prstGeom prst="rect">
            <a:avLst/>
          </a:prstGeom>
          <a:noFill/>
          <a:ln w="9525">
            <a:noFill/>
            <a:miter lim="800000"/>
            <a:headEnd/>
            <a:tailEnd/>
          </a:ln>
        </p:spPr>
        <p:txBody>
          <a:bodyPr>
            <a:spAutoFit/>
          </a:bodyPr>
          <a:lstStyle/>
          <a:p>
            <a:pPr>
              <a:spcBef>
                <a:spcPct val="50000"/>
              </a:spcBef>
            </a:pPr>
            <a:r>
              <a:rPr lang="en-US" altLang="ko-KR" b="1"/>
              <a:t>W</a:t>
            </a:r>
            <a:r>
              <a:rPr lang="en-US" altLang="ko-KR" b="1" baseline="-25000"/>
              <a:t>1</a:t>
            </a:r>
            <a:endParaRPr lang="en-US" altLang="ko-KR" b="1"/>
          </a:p>
        </p:txBody>
      </p:sp>
      <p:sp>
        <p:nvSpPr>
          <p:cNvPr id="26673" name="Text Box 76"/>
          <p:cNvSpPr txBox="1">
            <a:spLocks noChangeArrowheads="1"/>
          </p:cNvSpPr>
          <p:nvPr/>
        </p:nvSpPr>
        <p:spPr bwMode="auto">
          <a:xfrm>
            <a:off x="5105400" y="3048000"/>
            <a:ext cx="685800" cy="457200"/>
          </a:xfrm>
          <a:prstGeom prst="rect">
            <a:avLst/>
          </a:prstGeom>
          <a:noFill/>
          <a:ln w="9525">
            <a:noFill/>
            <a:miter lim="800000"/>
            <a:headEnd/>
            <a:tailEnd/>
          </a:ln>
        </p:spPr>
        <p:txBody>
          <a:bodyPr>
            <a:spAutoFit/>
          </a:bodyPr>
          <a:lstStyle/>
          <a:p>
            <a:pPr>
              <a:spcBef>
                <a:spcPct val="50000"/>
              </a:spcBef>
            </a:pPr>
            <a:r>
              <a:rPr lang="en-US" altLang="ko-KR" b="1"/>
              <a:t>W</a:t>
            </a:r>
            <a:r>
              <a:rPr lang="en-US" altLang="ko-KR" b="1" baseline="-25000"/>
              <a:t>2</a:t>
            </a:r>
            <a:endParaRPr lang="en-US" altLang="ko-KR" b="1"/>
          </a:p>
        </p:txBody>
      </p:sp>
      <p:sp>
        <p:nvSpPr>
          <p:cNvPr id="26674" name="Text Box 77"/>
          <p:cNvSpPr txBox="1">
            <a:spLocks noChangeArrowheads="1"/>
          </p:cNvSpPr>
          <p:nvPr/>
        </p:nvSpPr>
        <p:spPr bwMode="auto">
          <a:xfrm>
            <a:off x="5105400" y="3581400"/>
            <a:ext cx="685800" cy="457200"/>
          </a:xfrm>
          <a:prstGeom prst="rect">
            <a:avLst/>
          </a:prstGeom>
          <a:noFill/>
          <a:ln w="9525">
            <a:noFill/>
            <a:miter lim="800000"/>
            <a:headEnd/>
            <a:tailEnd/>
          </a:ln>
        </p:spPr>
        <p:txBody>
          <a:bodyPr>
            <a:spAutoFit/>
          </a:bodyPr>
          <a:lstStyle/>
          <a:p>
            <a:pPr>
              <a:spcBef>
                <a:spcPct val="50000"/>
              </a:spcBef>
            </a:pPr>
            <a:r>
              <a:rPr lang="en-US" altLang="ko-KR" b="1"/>
              <a:t>W</a:t>
            </a:r>
            <a:r>
              <a:rPr lang="en-US" altLang="ko-KR" b="1" baseline="-25000"/>
              <a:t>3</a:t>
            </a:r>
            <a:endParaRPr lang="en-US" altLang="ko-KR" b="1"/>
          </a:p>
        </p:txBody>
      </p:sp>
      <p:sp>
        <p:nvSpPr>
          <p:cNvPr id="26675" name="Text Box 78"/>
          <p:cNvSpPr txBox="1">
            <a:spLocks noChangeArrowheads="1"/>
          </p:cNvSpPr>
          <p:nvPr/>
        </p:nvSpPr>
        <p:spPr bwMode="auto">
          <a:xfrm>
            <a:off x="5105400" y="4191000"/>
            <a:ext cx="685800" cy="457200"/>
          </a:xfrm>
          <a:prstGeom prst="rect">
            <a:avLst/>
          </a:prstGeom>
          <a:noFill/>
          <a:ln w="9525">
            <a:noFill/>
            <a:miter lim="800000"/>
            <a:headEnd/>
            <a:tailEnd/>
          </a:ln>
        </p:spPr>
        <p:txBody>
          <a:bodyPr>
            <a:spAutoFit/>
          </a:bodyPr>
          <a:lstStyle/>
          <a:p>
            <a:pPr>
              <a:spcBef>
                <a:spcPct val="50000"/>
              </a:spcBef>
            </a:pPr>
            <a:r>
              <a:rPr lang="en-US" altLang="ko-KR" b="1"/>
              <a:t>W</a:t>
            </a:r>
            <a:r>
              <a:rPr lang="en-US" altLang="ko-KR" b="1" baseline="-25000"/>
              <a:t>m</a:t>
            </a:r>
            <a:endParaRPr lang="en-US" altLang="ko-KR" b="1"/>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914400"/>
            <a:ext cx="8229600" cy="1066800"/>
          </a:xfrm>
        </p:spPr>
        <p:txBody>
          <a:bodyPr>
            <a:normAutofit/>
          </a:bodyPr>
          <a:lstStyle/>
          <a:p>
            <a:pPr eaLnBrk="1" hangingPunct="1"/>
            <a:r>
              <a:rPr lang="en-US" altLang="ko-KR" dirty="0" smtClean="0"/>
              <a:t>Radial basis function</a:t>
            </a:r>
          </a:p>
        </p:txBody>
      </p:sp>
      <p:sp>
        <p:nvSpPr>
          <p:cNvPr id="28675" name="Text Box 3"/>
          <p:cNvSpPr txBox="1">
            <a:spLocks noChangeArrowheads="1"/>
          </p:cNvSpPr>
          <p:nvPr/>
        </p:nvSpPr>
        <p:spPr bwMode="auto">
          <a:xfrm>
            <a:off x="990600" y="3200400"/>
            <a:ext cx="5867400" cy="579438"/>
          </a:xfrm>
          <a:prstGeom prst="rect">
            <a:avLst/>
          </a:prstGeom>
          <a:noFill/>
          <a:ln w="9525">
            <a:noFill/>
            <a:miter lim="800000"/>
            <a:headEnd/>
            <a:tailEnd/>
          </a:ln>
        </p:spPr>
        <p:txBody>
          <a:bodyPr>
            <a:spAutoFit/>
          </a:bodyPr>
          <a:lstStyle/>
          <a:p>
            <a:pPr>
              <a:spcBef>
                <a:spcPct val="50000"/>
              </a:spcBef>
            </a:pPr>
            <a:r>
              <a:rPr lang="en-US" altLang="ko-KR" sz="3200" b="1" dirty="0" err="1"/>
              <a:t>h</a:t>
            </a:r>
            <a:r>
              <a:rPr lang="en-US" altLang="ko-KR" sz="3200" b="1" baseline="-25000" dirty="0" err="1"/>
              <a:t>j</a:t>
            </a:r>
            <a:r>
              <a:rPr lang="en-US" altLang="ko-KR" sz="3200" b="1" dirty="0"/>
              <a:t>(x)</a:t>
            </a:r>
            <a:r>
              <a:rPr lang="en-US" altLang="ko-KR" sz="3200" b="1" baseline="-25000" dirty="0"/>
              <a:t> </a:t>
            </a:r>
            <a:r>
              <a:rPr lang="en-US" altLang="ko-KR" sz="3200" b="1" dirty="0"/>
              <a:t>= exp( -(x-</a:t>
            </a:r>
            <a:r>
              <a:rPr lang="en-US" altLang="ko-KR" sz="3200" b="1" dirty="0" err="1"/>
              <a:t>c</a:t>
            </a:r>
            <a:r>
              <a:rPr lang="en-US" altLang="ko-KR" sz="3200" b="1" baseline="-25000" dirty="0" err="1"/>
              <a:t>j</a:t>
            </a:r>
            <a:r>
              <a:rPr lang="en-US" altLang="ko-KR" sz="3200" b="1" dirty="0"/>
              <a:t>)</a:t>
            </a:r>
            <a:r>
              <a:rPr lang="en-US" altLang="ko-KR" sz="3200" b="1" baseline="30000" dirty="0"/>
              <a:t>2</a:t>
            </a:r>
            <a:r>
              <a:rPr lang="en-US" altLang="ko-KR" sz="3200" b="1" dirty="0"/>
              <a:t> / r</a:t>
            </a:r>
            <a:r>
              <a:rPr lang="en-US" altLang="ko-KR" sz="3200" b="1" baseline="-25000" dirty="0"/>
              <a:t>j</a:t>
            </a:r>
            <a:r>
              <a:rPr lang="en-US" altLang="ko-KR" sz="3200" b="1" baseline="30000" dirty="0"/>
              <a:t>2</a:t>
            </a:r>
            <a:r>
              <a:rPr lang="en-US" altLang="ko-KR" sz="3200" b="1" dirty="0"/>
              <a:t> )</a:t>
            </a:r>
          </a:p>
        </p:txBody>
      </p:sp>
      <p:sp>
        <p:nvSpPr>
          <p:cNvPr id="28676" name="Text Box 15"/>
          <p:cNvSpPr txBox="1">
            <a:spLocks noChangeArrowheads="1"/>
          </p:cNvSpPr>
          <p:nvPr/>
        </p:nvSpPr>
        <p:spPr bwMode="auto">
          <a:xfrm>
            <a:off x="990600" y="2122488"/>
            <a:ext cx="5410200" cy="579437"/>
          </a:xfrm>
          <a:prstGeom prst="rect">
            <a:avLst/>
          </a:prstGeom>
          <a:noFill/>
          <a:ln w="9525">
            <a:noFill/>
            <a:miter lim="800000"/>
            <a:headEnd/>
            <a:tailEnd/>
          </a:ln>
        </p:spPr>
        <p:txBody>
          <a:bodyPr>
            <a:spAutoFit/>
          </a:bodyPr>
          <a:lstStyle/>
          <a:p>
            <a:pPr>
              <a:spcBef>
                <a:spcPct val="50000"/>
              </a:spcBef>
            </a:pPr>
            <a:r>
              <a:rPr lang="en-US" altLang="ko-KR" sz="3200" b="1" dirty="0"/>
              <a:t>f(x) = </a:t>
            </a:r>
            <a:r>
              <a:rPr lang="en-US" altLang="ko-KR" sz="3200" b="1" dirty="0">
                <a:sym typeface="Symbol" pitchFamily="18" charset="2"/>
              </a:rPr>
              <a:t> w</a:t>
            </a:r>
            <a:r>
              <a:rPr lang="en-US" altLang="ko-KR" sz="3200" b="1" baseline="-25000" dirty="0">
                <a:sym typeface="Symbol" pitchFamily="18" charset="2"/>
              </a:rPr>
              <a:t>j</a:t>
            </a:r>
            <a:r>
              <a:rPr lang="en-US" altLang="ko-KR" sz="3200" b="1" dirty="0">
                <a:sym typeface="Symbol" pitchFamily="18" charset="2"/>
              </a:rPr>
              <a:t>h</a:t>
            </a:r>
            <a:r>
              <a:rPr lang="en-US" altLang="ko-KR" sz="3200" b="1" baseline="-25000" dirty="0">
                <a:sym typeface="Symbol" pitchFamily="18" charset="2"/>
              </a:rPr>
              <a:t>j</a:t>
            </a:r>
            <a:r>
              <a:rPr lang="en-US" altLang="ko-KR" sz="3200" b="1" dirty="0">
                <a:sym typeface="Symbol" pitchFamily="18" charset="2"/>
              </a:rPr>
              <a:t>(x)</a:t>
            </a:r>
            <a:endParaRPr lang="en-US" altLang="ko-KR" sz="3200" b="1" dirty="0"/>
          </a:p>
        </p:txBody>
      </p:sp>
      <p:sp>
        <p:nvSpPr>
          <p:cNvPr id="28677" name="Text Box 16"/>
          <p:cNvSpPr txBox="1">
            <a:spLocks noChangeArrowheads="1"/>
          </p:cNvSpPr>
          <p:nvPr/>
        </p:nvSpPr>
        <p:spPr bwMode="auto">
          <a:xfrm>
            <a:off x="2209800" y="2590800"/>
            <a:ext cx="457200" cy="304800"/>
          </a:xfrm>
          <a:prstGeom prst="rect">
            <a:avLst/>
          </a:prstGeom>
          <a:noFill/>
          <a:ln w="9525">
            <a:noFill/>
            <a:miter lim="800000"/>
            <a:headEnd/>
            <a:tailEnd/>
          </a:ln>
        </p:spPr>
        <p:txBody>
          <a:bodyPr>
            <a:spAutoFit/>
          </a:bodyPr>
          <a:lstStyle/>
          <a:p>
            <a:pPr>
              <a:spcBef>
                <a:spcPct val="50000"/>
              </a:spcBef>
            </a:pPr>
            <a:r>
              <a:rPr lang="en-US" altLang="ko-KR" sz="1400" b="1"/>
              <a:t>j=1</a:t>
            </a:r>
          </a:p>
        </p:txBody>
      </p:sp>
      <p:sp>
        <p:nvSpPr>
          <p:cNvPr id="28678" name="Text Box 19"/>
          <p:cNvSpPr txBox="1">
            <a:spLocks noChangeArrowheads="1"/>
          </p:cNvSpPr>
          <p:nvPr/>
        </p:nvSpPr>
        <p:spPr bwMode="auto">
          <a:xfrm>
            <a:off x="2286000" y="1981200"/>
            <a:ext cx="457200" cy="304800"/>
          </a:xfrm>
          <a:prstGeom prst="rect">
            <a:avLst/>
          </a:prstGeom>
          <a:noFill/>
          <a:ln w="9525">
            <a:noFill/>
            <a:miter lim="800000"/>
            <a:headEnd/>
            <a:tailEnd/>
          </a:ln>
        </p:spPr>
        <p:txBody>
          <a:bodyPr>
            <a:spAutoFit/>
          </a:bodyPr>
          <a:lstStyle/>
          <a:p>
            <a:pPr>
              <a:spcBef>
                <a:spcPct val="50000"/>
              </a:spcBef>
            </a:pPr>
            <a:r>
              <a:rPr lang="en-US" altLang="ko-KR" sz="1400" b="1"/>
              <a:t>m</a:t>
            </a:r>
          </a:p>
        </p:txBody>
      </p:sp>
      <p:sp>
        <p:nvSpPr>
          <p:cNvPr id="28679" name="Text Box 24"/>
          <p:cNvSpPr txBox="1">
            <a:spLocks noChangeArrowheads="1"/>
          </p:cNvSpPr>
          <p:nvPr/>
        </p:nvSpPr>
        <p:spPr bwMode="auto">
          <a:xfrm>
            <a:off x="2438400" y="4495800"/>
            <a:ext cx="4953000" cy="779463"/>
          </a:xfrm>
          <a:prstGeom prst="rect">
            <a:avLst/>
          </a:prstGeom>
          <a:noFill/>
          <a:ln w="9525">
            <a:noFill/>
            <a:miter lim="800000"/>
            <a:headEnd/>
            <a:tailEnd/>
          </a:ln>
        </p:spPr>
        <p:txBody>
          <a:bodyPr>
            <a:spAutoFit/>
          </a:bodyPr>
          <a:lstStyle/>
          <a:p>
            <a:pPr>
              <a:spcBef>
                <a:spcPct val="50000"/>
              </a:spcBef>
            </a:pPr>
            <a:r>
              <a:rPr lang="en-US" altLang="ko-KR" sz="1800" b="1" dirty="0"/>
              <a:t>Where	</a:t>
            </a:r>
            <a:r>
              <a:rPr lang="en-US" altLang="ko-KR" sz="1800" b="1" dirty="0" err="1"/>
              <a:t>c</a:t>
            </a:r>
            <a:r>
              <a:rPr lang="en-US" altLang="ko-KR" sz="1800" b="1" baseline="-25000" dirty="0" err="1"/>
              <a:t>j</a:t>
            </a:r>
            <a:r>
              <a:rPr lang="en-US" altLang="ko-KR" sz="1800" b="1" dirty="0"/>
              <a:t> is center of a region,</a:t>
            </a:r>
          </a:p>
          <a:p>
            <a:pPr>
              <a:spcBef>
                <a:spcPct val="50000"/>
              </a:spcBef>
            </a:pPr>
            <a:r>
              <a:rPr lang="en-US" altLang="ko-KR" sz="1800" b="1" dirty="0"/>
              <a:t>	</a:t>
            </a:r>
            <a:r>
              <a:rPr lang="en-US" altLang="ko-KR" sz="1800" b="1" dirty="0" err="1"/>
              <a:t>r</a:t>
            </a:r>
            <a:r>
              <a:rPr lang="en-US" altLang="ko-KR" sz="1800" b="1" baseline="-25000" dirty="0" err="1"/>
              <a:t>j</a:t>
            </a:r>
            <a:r>
              <a:rPr lang="en-US" altLang="ko-KR" sz="1800" b="1" dirty="0"/>
              <a:t> is width of the receptive field </a:t>
            </a:r>
          </a:p>
        </p:txBody>
      </p:sp>
      <p:sp>
        <p:nvSpPr>
          <p:cNvPr id="28680" name="Text Box 25"/>
          <p:cNvSpPr txBox="1">
            <a:spLocks noChangeArrowheads="1"/>
          </p:cNvSpPr>
          <p:nvPr/>
        </p:nvSpPr>
        <p:spPr bwMode="auto">
          <a:xfrm>
            <a:off x="0" y="0"/>
            <a:ext cx="1676400" cy="366713"/>
          </a:xfrm>
          <a:prstGeom prst="rect">
            <a:avLst/>
          </a:prstGeom>
          <a:noFill/>
          <a:ln w="9525">
            <a:noFill/>
            <a:miter lim="800000"/>
            <a:headEnd/>
            <a:tailEnd/>
          </a:ln>
        </p:spPr>
        <p:txBody>
          <a:bodyPr>
            <a:spAutoFit/>
          </a:bodyPr>
          <a:lstStyle/>
          <a:p>
            <a:pPr>
              <a:spcBef>
                <a:spcPct val="50000"/>
              </a:spcBef>
            </a:pPr>
            <a:r>
              <a:rPr lang="en-US" altLang="ko-KR" sz="1800" b="1" dirty="0">
                <a:solidFill>
                  <a:schemeClr val="accent2"/>
                </a:solidFill>
                <a:latin typeface="휴먼옛체" pitchFamily="18" charset="-127"/>
                <a:ea typeface="휴먼옛체" pitchFamily="18" charset="-127"/>
              </a:rPr>
              <a:t>architecture</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Output layer</a:t>
            </a:r>
          </a:p>
        </p:txBody>
      </p:sp>
      <p:sp>
        <p:nvSpPr>
          <p:cNvPr id="5123" name="Rectangle 3"/>
          <p:cNvSpPr>
            <a:spLocks noGrp="1" noChangeArrowheads="1"/>
          </p:cNvSpPr>
          <p:nvPr>
            <p:ph idx="1"/>
          </p:nvPr>
        </p:nvSpPr>
        <p:spPr/>
        <p:txBody>
          <a:bodyPr/>
          <a:lstStyle/>
          <a:p>
            <a:pPr algn="just"/>
            <a:r>
              <a:rPr lang="en-GB" sz="2800" dirty="0">
                <a:cs typeface="Arial" charset="0"/>
              </a:rPr>
              <a:t>The final layer </a:t>
            </a:r>
            <a:r>
              <a:rPr lang="en-GB" sz="2800" dirty="0">
                <a:cs typeface="Times New Roman" pitchFamily="18" charset="0"/>
              </a:rPr>
              <a:t>performs a simple weighted sum with a linear output.</a:t>
            </a:r>
            <a:r>
              <a:rPr lang="en-GB" sz="2800" dirty="0">
                <a:cs typeface="Arial" charset="0"/>
              </a:rPr>
              <a:t> </a:t>
            </a:r>
          </a:p>
          <a:p>
            <a:pPr algn="just"/>
            <a:r>
              <a:rPr lang="en-GB" sz="2800" dirty="0">
                <a:cs typeface="Arial" charset="0"/>
              </a:rPr>
              <a:t>If the RBF network is used for function approximation (matching a real number) then this output is fine. </a:t>
            </a:r>
          </a:p>
          <a:p>
            <a:pPr algn="just"/>
            <a:r>
              <a:rPr lang="en-GB" sz="2800" dirty="0">
                <a:cs typeface="Arial" charset="0"/>
              </a:rPr>
              <a:t>However, if pattern classification is required, then a hard-limiter or sigmoid function could be placed on the output neurons to give 0/1 output values.</a:t>
            </a:r>
            <a:endParaRPr lang="en-GB" sz="2800" dirty="0">
              <a:cs typeface="Times New Roman" pitchFamily="18" charset="0"/>
            </a:endParaRPr>
          </a:p>
          <a:p>
            <a:pPr algn="just"/>
            <a:endParaRPr lang="en-GB" sz="2800" dirty="0">
              <a:cs typeface="Arial" charset="0"/>
            </a:endParaRPr>
          </a:p>
          <a:p>
            <a:endParaRPr lang="en-GB" dirty="0"/>
          </a:p>
        </p:txBody>
      </p:sp>
      <p:sp>
        <p:nvSpPr>
          <p:cNvPr id="4" name="Text Box 25"/>
          <p:cNvSpPr txBox="1">
            <a:spLocks noChangeArrowheads="1"/>
          </p:cNvSpPr>
          <p:nvPr/>
        </p:nvSpPr>
        <p:spPr bwMode="auto">
          <a:xfrm>
            <a:off x="0" y="0"/>
            <a:ext cx="1676400" cy="366713"/>
          </a:xfrm>
          <a:prstGeom prst="rect">
            <a:avLst/>
          </a:prstGeom>
          <a:noFill/>
          <a:ln w="9525">
            <a:noFill/>
            <a:miter lim="800000"/>
            <a:headEnd/>
            <a:tailEnd/>
          </a:ln>
        </p:spPr>
        <p:txBody>
          <a:bodyPr>
            <a:spAutoFit/>
          </a:bodyPr>
          <a:lstStyle/>
          <a:p>
            <a:pPr>
              <a:spcBef>
                <a:spcPct val="50000"/>
              </a:spcBef>
            </a:pPr>
            <a:r>
              <a:rPr lang="en-US" altLang="ko-KR" sz="1800" b="1" dirty="0">
                <a:solidFill>
                  <a:schemeClr val="accent2"/>
                </a:solidFill>
                <a:latin typeface="휴먼옛체" pitchFamily="18" charset="-127"/>
                <a:ea typeface="휴먼옛체" pitchFamily="18" charset="-127"/>
              </a:rPr>
              <a:t>architecture</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t>Clustering</a:t>
            </a:r>
          </a:p>
        </p:txBody>
      </p:sp>
      <p:sp>
        <p:nvSpPr>
          <p:cNvPr id="7171" name="Rectangle 3"/>
          <p:cNvSpPr>
            <a:spLocks noGrp="1" noChangeArrowheads="1"/>
          </p:cNvSpPr>
          <p:nvPr>
            <p:ph idx="1"/>
          </p:nvPr>
        </p:nvSpPr>
        <p:spPr>
          <a:xfrm>
            <a:off x="457200" y="2133600"/>
            <a:ext cx="8229600" cy="4440936"/>
          </a:xfrm>
        </p:spPr>
        <p:txBody>
          <a:bodyPr>
            <a:normAutofit fontScale="92500" lnSpcReduction="10000"/>
          </a:bodyPr>
          <a:lstStyle/>
          <a:p>
            <a:pPr algn="just"/>
            <a:r>
              <a:rPr lang="en-GB" sz="3000" dirty="0">
                <a:cs typeface="Arial" charset="0"/>
              </a:rPr>
              <a:t>The unique feature of the RBF network is the process performed in the hidden layer. </a:t>
            </a:r>
          </a:p>
          <a:p>
            <a:pPr algn="just"/>
            <a:r>
              <a:rPr lang="en-GB" sz="3000" dirty="0">
                <a:cs typeface="Arial" charset="0"/>
              </a:rPr>
              <a:t>The idea is that the patterns in the input space form clusters. </a:t>
            </a:r>
          </a:p>
          <a:p>
            <a:pPr algn="just"/>
            <a:r>
              <a:rPr lang="en-GB" sz="3000" dirty="0">
                <a:cs typeface="Arial" charset="0"/>
              </a:rPr>
              <a:t>If the centres of these clusters are known, then the distance from the cluster centre can be measured. </a:t>
            </a:r>
          </a:p>
          <a:p>
            <a:pPr algn="just"/>
            <a:r>
              <a:rPr lang="en-GB" sz="3000" dirty="0">
                <a:cs typeface="Arial" charset="0"/>
              </a:rPr>
              <a:t>Furthermore, this distance measure is made non-linear, so that if a pattern is in an area that is close to a cluster centre it gives a value close to 1. </a:t>
            </a:r>
          </a:p>
          <a:p>
            <a:pPr algn="just"/>
            <a:endParaRPr lang="en-GB" sz="2800" dirty="0">
              <a:cs typeface="Arial" charset="0"/>
            </a:endParaRPr>
          </a:p>
        </p:txBody>
      </p:sp>
      <p:sp>
        <p:nvSpPr>
          <p:cNvPr id="4" name="Text Box 25"/>
          <p:cNvSpPr txBox="1">
            <a:spLocks noChangeArrowheads="1"/>
          </p:cNvSpPr>
          <p:nvPr/>
        </p:nvSpPr>
        <p:spPr bwMode="auto">
          <a:xfrm>
            <a:off x="0" y="0"/>
            <a:ext cx="1676400" cy="366713"/>
          </a:xfrm>
          <a:prstGeom prst="rect">
            <a:avLst/>
          </a:prstGeom>
          <a:noFill/>
          <a:ln w="9525">
            <a:noFill/>
            <a:miter lim="800000"/>
            <a:headEnd/>
            <a:tailEnd/>
          </a:ln>
        </p:spPr>
        <p:txBody>
          <a:bodyPr>
            <a:spAutoFit/>
          </a:bodyPr>
          <a:lstStyle/>
          <a:p>
            <a:pPr>
              <a:spcBef>
                <a:spcPct val="50000"/>
              </a:spcBef>
            </a:pPr>
            <a:r>
              <a:rPr lang="en-US" altLang="ko-KR" sz="1800" b="1" dirty="0">
                <a:solidFill>
                  <a:schemeClr val="accent2"/>
                </a:solidFill>
                <a:latin typeface="휴먼옛체" pitchFamily="18" charset="-127"/>
                <a:ea typeface="휴먼옛체" pitchFamily="18" charset="-127"/>
              </a:rPr>
              <a:t>architecture</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a:t>Clustering</a:t>
            </a:r>
          </a:p>
        </p:txBody>
      </p:sp>
      <p:sp>
        <p:nvSpPr>
          <p:cNvPr id="8195" name="Rectangle 3"/>
          <p:cNvSpPr>
            <a:spLocks noGrp="1" noChangeArrowheads="1"/>
          </p:cNvSpPr>
          <p:nvPr>
            <p:ph idx="1"/>
          </p:nvPr>
        </p:nvSpPr>
        <p:spPr/>
        <p:txBody>
          <a:bodyPr/>
          <a:lstStyle/>
          <a:p>
            <a:pPr algn="just"/>
            <a:r>
              <a:rPr lang="en-GB" sz="2800" dirty="0">
                <a:cs typeface="Arial" charset="0"/>
              </a:rPr>
              <a:t>Beyond this area, the value drops dramatically. </a:t>
            </a:r>
          </a:p>
          <a:p>
            <a:pPr algn="just"/>
            <a:r>
              <a:rPr lang="en-GB" sz="2800" dirty="0">
                <a:cs typeface="Arial" charset="0"/>
              </a:rPr>
              <a:t>The notion is that this area is </a:t>
            </a:r>
            <a:r>
              <a:rPr lang="en-GB" sz="2800" dirty="0" err="1">
                <a:cs typeface="Arial" charset="0"/>
              </a:rPr>
              <a:t>radially</a:t>
            </a:r>
            <a:r>
              <a:rPr lang="en-GB" sz="2800" dirty="0">
                <a:cs typeface="Arial" charset="0"/>
              </a:rPr>
              <a:t> symmetrical around the cluster centre, so that the non-linear function becomes known as the radial-basis function. </a:t>
            </a:r>
            <a:endParaRPr lang="en-GB" sz="2800" dirty="0"/>
          </a:p>
        </p:txBody>
      </p:sp>
      <p:sp>
        <p:nvSpPr>
          <p:cNvPr id="4" name="Text Box 25"/>
          <p:cNvSpPr txBox="1">
            <a:spLocks noChangeArrowheads="1"/>
          </p:cNvSpPr>
          <p:nvPr/>
        </p:nvSpPr>
        <p:spPr bwMode="auto">
          <a:xfrm>
            <a:off x="0" y="0"/>
            <a:ext cx="1676400" cy="366713"/>
          </a:xfrm>
          <a:prstGeom prst="rect">
            <a:avLst/>
          </a:prstGeom>
          <a:noFill/>
          <a:ln w="9525">
            <a:noFill/>
            <a:miter lim="800000"/>
            <a:headEnd/>
            <a:tailEnd/>
          </a:ln>
        </p:spPr>
        <p:txBody>
          <a:bodyPr>
            <a:spAutoFit/>
          </a:bodyPr>
          <a:lstStyle/>
          <a:p>
            <a:pPr>
              <a:spcBef>
                <a:spcPct val="50000"/>
              </a:spcBef>
            </a:pPr>
            <a:r>
              <a:rPr lang="en-US" altLang="ko-KR" sz="1800" b="1" dirty="0">
                <a:solidFill>
                  <a:schemeClr val="accent2"/>
                </a:solidFill>
                <a:latin typeface="휴먼옛체" pitchFamily="18" charset="-127"/>
                <a:ea typeface="휴먼옛체" pitchFamily="18" charset="-127"/>
              </a:rPr>
              <a:t>architecture</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dirty="0" smtClean="0"/>
              <a:t>+</a:t>
            </a:r>
            <a:r>
              <a:rPr lang="en-US" dirty="0" err="1" smtClean="0"/>
              <a:t>ve</a:t>
            </a:r>
            <a:r>
              <a:rPr lang="en-US" dirty="0" smtClean="0"/>
              <a:t> </a:t>
            </a:r>
            <a:r>
              <a:rPr lang="en-US" dirty="0"/>
              <a:t>points of RBF over MLP</a:t>
            </a:r>
          </a:p>
        </p:txBody>
      </p:sp>
      <p:sp>
        <p:nvSpPr>
          <p:cNvPr id="165891" name="Rectangle 3"/>
          <p:cNvSpPr>
            <a:spLocks noGrp="1" noChangeArrowheads="1"/>
          </p:cNvSpPr>
          <p:nvPr>
            <p:ph type="body" idx="1"/>
          </p:nvPr>
        </p:nvSpPr>
        <p:spPr>
          <a:xfrm>
            <a:off x="457200" y="2209800"/>
            <a:ext cx="8458200" cy="3916363"/>
          </a:xfrm>
        </p:spPr>
        <p:txBody>
          <a:bodyPr/>
          <a:lstStyle/>
          <a:p>
            <a:r>
              <a:rPr lang="en-US" dirty="0"/>
              <a:t>Advantages of RBF networks:</a:t>
            </a:r>
          </a:p>
          <a:p>
            <a:pPr lvl="1"/>
            <a:r>
              <a:rPr lang="en-US" sz="2800" dirty="0"/>
              <a:t>They can model any nonlinear function using a single hidden layer. </a:t>
            </a:r>
          </a:p>
          <a:p>
            <a:pPr lvl="1"/>
            <a:r>
              <a:rPr lang="en-US" sz="2800" dirty="0"/>
              <a:t>The simple linear transformation in the output layer can be optimized fully using </a:t>
            </a:r>
            <a:r>
              <a:rPr lang="en-US" sz="2800" dirty="0" smtClean="0"/>
              <a:t>traditional linear modeling </a:t>
            </a:r>
            <a:r>
              <a:rPr lang="en-US" sz="2800" dirty="0"/>
              <a:t>techniques.</a:t>
            </a:r>
          </a:p>
          <a:p>
            <a:pPr lvl="2"/>
            <a:r>
              <a:rPr lang="en-US" sz="2800" dirty="0"/>
              <a:t>Avoids local minima</a:t>
            </a:r>
          </a:p>
          <a:p>
            <a:pPr lvl="1"/>
            <a:r>
              <a:rPr lang="en-US" sz="2800" dirty="0"/>
              <a:t>Faster training</a:t>
            </a:r>
          </a:p>
          <a:p>
            <a:pPr lvl="1">
              <a:buFont typeface="Wingdings" pitchFamily="2" charset="2"/>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65891">
                                            <p:txEl>
                                              <p:pRg st="0" end="0"/>
                                            </p:txEl>
                                          </p:spTgt>
                                        </p:tgtEl>
                                        <p:attrNameLst>
                                          <p:attrName>style.visibility</p:attrName>
                                        </p:attrNameLst>
                                      </p:cBhvr>
                                      <p:to>
                                        <p:strVal val="visible"/>
                                      </p:to>
                                    </p:set>
                                    <p:animEffect transition="in" filter="blinds(horizontal)">
                                      <p:cBhvr>
                                        <p:cTn id="7" dur="500"/>
                                        <p:tgtEl>
                                          <p:spTgt spid="165891">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65891">
                                            <p:txEl>
                                              <p:pRg st="1" end="1"/>
                                            </p:txEl>
                                          </p:spTgt>
                                        </p:tgtEl>
                                        <p:attrNameLst>
                                          <p:attrName>style.visibility</p:attrName>
                                        </p:attrNameLst>
                                      </p:cBhvr>
                                      <p:to>
                                        <p:strVal val="visible"/>
                                      </p:to>
                                    </p:set>
                                    <p:animEffect transition="in" filter="blinds(horizontal)">
                                      <p:cBhvr>
                                        <p:cTn id="11" dur="500"/>
                                        <p:tgtEl>
                                          <p:spTgt spid="165891">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165891">
                                            <p:txEl>
                                              <p:pRg st="2" end="2"/>
                                            </p:txEl>
                                          </p:spTgt>
                                        </p:tgtEl>
                                        <p:attrNameLst>
                                          <p:attrName>style.visibility</p:attrName>
                                        </p:attrNameLst>
                                      </p:cBhvr>
                                      <p:to>
                                        <p:strVal val="visible"/>
                                      </p:to>
                                    </p:set>
                                    <p:animEffect transition="in" filter="blinds(horizontal)">
                                      <p:cBhvr>
                                        <p:cTn id="15" dur="500"/>
                                        <p:tgtEl>
                                          <p:spTgt spid="165891">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165891">
                                            <p:txEl>
                                              <p:pRg st="3" end="3"/>
                                            </p:txEl>
                                          </p:spTgt>
                                        </p:tgtEl>
                                        <p:attrNameLst>
                                          <p:attrName>style.visibility</p:attrName>
                                        </p:attrNameLst>
                                      </p:cBhvr>
                                      <p:to>
                                        <p:strVal val="visible"/>
                                      </p:to>
                                    </p:set>
                                    <p:animEffect transition="in" filter="blinds(horizontal)">
                                      <p:cBhvr>
                                        <p:cTn id="19" dur="500"/>
                                        <p:tgtEl>
                                          <p:spTgt spid="165891">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165891">
                                            <p:txEl>
                                              <p:pRg st="4" end="4"/>
                                            </p:txEl>
                                          </p:spTgt>
                                        </p:tgtEl>
                                        <p:attrNameLst>
                                          <p:attrName>style.visibility</p:attrName>
                                        </p:attrNameLst>
                                      </p:cBhvr>
                                      <p:to>
                                        <p:strVal val="visible"/>
                                      </p:to>
                                    </p:set>
                                    <p:animEffect transition="in" filter="blinds(horizontal)">
                                      <p:cBhvr>
                                        <p:cTn id="23" dur="500"/>
                                        <p:tgtEl>
                                          <p:spTgt spid="1658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1"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r>
              <a:rPr lang="en-US" dirty="0" smtClean="0"/>
              <a:t>–</a:t>
            </a:r>
            <a:r>
              <a:rPr lang="en-US" dirty="0" err="1" smtClean="0"/>
              <a:t>ve</a:t>
            </a:r>
            <a:r>
              <a:rPr lang="en-US" dirty="0" smtClean="0"/>
              <a:t> </a:t>
            </a:r>
            <a:r>
              <a:rPr lang="en-US" dirty="0"/>
              <a:t>points of RBF over MLP</a:t>
            </a:r>
          </a:p>
        </p:txBody>
      </p:sp>
      <p:sp>
        <p:nvSpPr>
          <p:cNvPr id="167939" name="Rectangle 3"/>
          <p:cNvSpPr>
            <a:spLocks noGrp="1" noChangeArrowheads="1"/>
          </p:cNvSpPr>
          <p:nvPr>
            <p:ph type="body" idx="1"/>
          </p:nvPr>
        </p:nvSpPr>
        <p:spPr>
          <a:xfrm>
            <a:off x="457200" y="2438400"/>
            <a:ext cx="8458200" cy="3687763"/>
          </a:xfrm>
        </p:spPr>
        <p:txBody>
          <a:bodyPr>
            <a:normAutofit/>
          </a:bodyPr>
          <a:lstStyle/>
          <a:p>
            <a:r>
              <a:rPr lang="en-US" dirty="0"/>
              <a:t>Disadvantages of RBF Networks:</a:t>
            </a:r>
          </a:p>
          <a:p>
            <a:pPr lvl="1"/>
            <a:r>
              <a:rPr lang="en-US" sz="2800" dirty="0"/>
              <a:t>Prone to discover sub-optimal combinations</a:t>
            </a:r>
          </a:p>
          <a:p>
            <a:pPr lvl="1"/>
            <a:r>
              <a:rPr lang="en-US" sz="2800" dirty="0"/>
              <a:t>Large Dimensions</a:t>
            </a:r>
          </a:p>
          <a:p>
            <a:pPr lvl="1"/>
            <a:r>
              <a:rPr lang="en-US" sz="2800" dirty="0"/>
              <a:t>May require large number of radial units</a:t>
            </a:r>
          </a:p>
          <a:p>
            <a:pPr lvl="1"/>
            <a:r>
              <a:rPr lang="en-US" sz="2800" dirty="0"/>
              <a:t>Slower execution</a:t>
            </a:r>
          </a:p>
          <a:p>
            <a:pPr lvl="1"/>
            <a:r>
              <a:rPr lang="en-US" sz="2800" dirty="0"/>
              <a:t>Inability to extrapolate data… Limitation or Advantage in disguise???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animEffect transition="in" filter="blinds(horizontal)">
                                      <p:cBhvr>
                                        <p:cTn id="7" dur="500"/>
                                        <p:tgtEl>
                                          <p:spTgt spid="167939">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67939">
                                            <p:txEl>
                                              <p:pRg st="1" end="1"/>
                                            </p:txEl>
                                          </p:spTgt>
                                        </p:tgtEl>
                                        <p:attrNameLst>
                                          <p:attrName>style.visibility</p:attrName>
                                        </p:attrNameLst>
                                      </p:cBhvr>
                                      <p:to>
                                        <p:strVal val="visible"/>
                                      </p:to>
                                    </p:set>
                                    <p:animEffect transition="in" filter="blinds(horizontal)">
                                      <p:cBhvr>
                                        <p:cTn id="10" dur="500"/>
                                        <p:tgtEl>
                                          <p:spTgt spid="167939">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67939">
                                            <p:txEl>
                                              <p:pRg st="2" end="2"/>
                                            </p:txEl>
                                          </p:spTgt>
                                        </p:tgtEl>
                                        <p:attrNameLst>
                                          <p:attrName>style.visibility</p:attrName>
                                        </p:attrNameLst>
                                      </p:cBhvr>
                                      <p:to>
                                        <p:strVal val="visible"/>
                                      </p:to>
                                    </p:set>
                                    <p:animEffect transition="in" filter="blinds(horizontal)">
                                      <p:cBhvr>
                                        <p:cTn id="13" dur="500"/>
                                        <p:tgtEl>
                                          <p:spTgt spid="167939">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167939">
                                            <p:txEl>
                                              <p:pRg st="3" end="3"/>
                                            </p:txEl>
                                          </p:spTgt>
                                        </p:tgtEl>
                                        <p:attrNameLst>
                                          <p:attrName>style.visibility</p:attrName>
                                        </p:attrNameLst>
                                      </p:cBhvr>
                                      <p:to>
                                        <p:strVal val="visible"/>
                                      </p:to>
                                    </p:set>
                                    <p:animEffect transition="in" filter="blinds(horizontal)">
                                      <p:cBhvr>
                                        <p:cTn id="16" dur="500"/>
                                        <p:tgtEl>
                                          <p:spTgt spid="167939">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167939">
                                            <p:txEl>
                                              <p:pRg st="4" end="4"/>
                                            </p:txEl>
                                          </p:spTgt>
                                        </p:tgtEl>
                                        <p:attrNameLst>
                                          <p:attrName>style.visibility</p:attrName>
                                        </p:attrNameLst>
                                      </p:cBhvr>
                                      <p:to>
                                        <p:strVal val="visible"/>
                                      </p:to>
                                    </p:set>
                                    <p:animEffect transition="in" filter="blinds(horizontal)">
                                      <p:cBhvr>
                                        <p:cTn id="19" dur="500"/>
                                        <p:tgtEl>
                                          <p:spTgt spid="167939">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167939">
                                            <p:txEl>
                                              <p:pRg st="5" end="5"/>
                                            </p:txEl>
                                          </p:spTgt>
                                        </p:tgtEl>
                                        <p:attrNameLst>
                                          <p:attrName>style.visibility</p:attrName>
                                        </p:attrNameLst>
                                      </p:cBhvr>
                                      <p:to>
                                        <p:strVal val="visible"/>
                                      </p:to>
                                    </p:set>
                                    <p:animEffect transition="in" filter="blinds(horizontal)">
                                      <p:cBhvr>
                                        <p:cTn id="22" dur="500"/>
                                        <p:tgtEl>
                                          <p:spTgt spid="1679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a:xfrm>
            <a:off x="381000" y="685800"/>
            <a:ext cx="8229600" cy="838200"/>
          </a:xfrm>
        </p:spPr>
        <p:txBody>
          <a:bodyPr/>
          <a:lstStyle/>
          <a:p>
            <a:r>
              <a:rPr lang="en-US" dirty="0"/>
              <a:t>MLPs versus RBFs</a:t>
            </a:r>
          </a:p>
        </p:txBody>
      </p:sp>
      <p:sp>
        <p:nvSpPr>
          <p:cNvPr id="277508" name="Rectangle 4"/>
          <p:cNvSpPr>
            <a:spLocks noGrp="1" noChangeArrowheads="1"/>
          </p:cNvSpPr>
          <p:nvPr>
            <p:ph type="body" sz="half" idx="1"/>
          </p:nvPr>
        </p:nvSpPr>
        <p:spPr>
          <a:xfrm>
            <a:off x="457200" y="1447800"/>
            <a:ext cx="4038600" cy="5076825"/>
          </a:xfrm>
        </p:spPr>
        <p:txBody>
          <a:bodyPr>
            <a:normAutofit lnSpcReduction="10000"/>
          </a:bodyPr>
          <a:lstStyle/>
          <a:p>
            <a:pPr>
              <a:lnSpc>
                <a:spcPct val="90000"/>
              </a:lnSpc>
            </a:pPr>
            <a:r>
              <a:rPr lang="en-US" sz="2000" b="1" dirty="0"/>
              <a:t>Classification</a:t>
            </a:r>
          </a:p>
          <a:p>
            <a:pPr lvl="1">
              <a:lnSpc>
                <a:spcPct val="90000"/>
              </a:lnSpc>
            </a:pPr>
            <a:r>
              <a:rPr lang="en-US" sz="2000" dirty="0"/>
              <a:t>MLPs separate classes via hyperplanes</a:t>
            </a:r>
          </a:p>
          <a:p>
            <a:pPr lvl="1">
              <a:lnSpc>
                <a:spcPct val="90000"/>
              </a:lnSpc>
            </a:pPr>
            <a:r>
              <a:rPr lang="en-US" sz="2000" dirty="0"/>
              <a:t>RBFs separate classes via </a:t>
            </a:r>
            <a:r>
              <a:rPr lang="en-US" sz="2000" dirty="0" smtClean="0"/>
              <a:t>hyperspheres</a:t>
            </a:r>
          </a:p>
          <a:p>
            <a:pPr>
              <a:lnSpc>
                <a:spcPct val="90000"/>
              </a:lnSpc>
            </a:pPr>
            <a:r>
              <a:rPr lang="en-US" sz="2000" b="1" dirty="0" smtClean="0"/>
              <a:t>Learning</a:t>
            </a:r>
            <a:endParaRPr lang="en-US" sz="2000" b="1" dirty="0"/>
          </a:p>
          <a:p>
            <a:pPr lvl="1">
              <a:lnSpc>
                <a:spcPct val="90000"/>
              </a:lnSpc>
            </a:pPr>
            <a:r>
              <a:rPr lang="en-US" sz="2000" dirty="0"/>
              <a:t>MLPs use distributed learning</a:t>
            </a:r>
          </a:p>
          <a:p>
            <a:pPr lvl="1">
              <a:lnSpc>
                <a:spcPct val="90000"/>
              </a:lnSpc>
            </a:pPr>
            <a:r>
              <a:rPr lang="en-US" sz="2000" dirty="0"/>
              <a:t>RBFs use localized learning</a:t>
            </a:r>
          </a:p>
          <a:p>
            <a:pPr lvl="1">
              <a:lnSpc>
                <a:spcPct val="90000"/>
              </a:lnSpc>
            </a:pPr>
            <a:r>
              <a:rPr lang="en-US" sz="2000" dirty="0"/>
              <a:t>RBFs train </a:t>
            </a:r>
            <a:r>
              <a:rPr lang="en-US" sz="2000" dirty="0" smtClean="0"/>
              <a:t>faster</a:t>
            </a:r>
          </a:p>
          <a:p>
            <a:pPr>
              <a:lnSpc>
                <a:spcPct val="90000"/>
              </a:lnSpc>
            </a:pPr>
            <a:r>
              <a:rPr lang="en-US" sz="2000" b="1" dirty="0" smtClean="0"/>
              <a:t>Structure</a:t>
            </a:r>
            <a:endParaRPr lang="en-US" sz="2000" b="1" dirty="0"/>
          </a:p>
          <a:p>
            <a:pPr lvl="1">
              <a:lnSpc>
                <a:spcPct val="90000"/>
              </a:lnSpc>
            </a:pPr>
            <a:r>
              <a:rPr lang="en-US" sz="2000" dirty="0"/>
              <a:t>MLPs have one or more hidden layers</a:t>
            </a:r>
          </a:p>
          <a:p>
            <a:pPr lvl="1">
              <a:lnSpc>
                <a:spcPct val="90000"/>
              </a:lnSpc>
            </a:pPr>
            <a:r>
              <a:rPr lang="en-US" sz="2000" dirty="0"/>
              <a:t>RBFs have only one layer</a:t>
            </a:r>
          </a:p>
          <a:p>
            <a:pPr lvl="1">
              <a:lnSpc>
                <a:spcPct val="90000"/>
              </a:lnSpc>
            </a:pPr>
            <a:r>
              <a:rPr lang="en-US" sz="2000" dirty="0"/>
              <a:t>RBFs require more hidden neurons =&gt; curse of dimensionality</a:t>
            </a:r>
          </a:p>
        </p:txBody>
      </p:sp>
      <p:sp>
        <p:nvSpPr>
          <p:cNvPr id="277510" name="Line 6"/>
          <p:cNvSpPr>
            <a:spLocks noChangeShapeType="1"/>
          </p:cNvSpPr>
          <p:nvPr/>
        </p:nvSpPr>
        <p:spPr bwMode="auto">
          <a:xfrm flipV="1">
            <a:off x="5257800" y="1981200"/>
            <a:ext cx="0" cy="1752600"/>
          </a:xfrm>
          <a:prstGeom prst="line">
            <a:avLst/>
          </a:prstGeom>
          <a:noFill/>
          <a:ln w="12700">
            <a:solidFill>
              <a:schemeClr val="tx1"/>
            </a:solidFill>
            <a:round/>
            <a:headEnd/>
            <a:tailEnd type="triangle" w="med" len="med"/>
          </a:ln>
          <a:effectLst/>
        </p:spPr>
        <p:txBody>
          <a:bodyPr/>
          <a:lstStyle/>
          <a:p>
            <a:endParaRPr lang="en-US"/>
          </a:p>
        </p:txBody>
      </p:sp>
      <p:sp>
        <p:nvSpPr>
          <p:cNvPr id="277511" name="Line 7"/>
          <p:cNvSpPr>
            <a:spLocks noChangeShapeType="1"/>
          </p:cNvSpPr>
          <p:nvPr/>
        </p:nvSpPr>
        <p:spPr bwMode="auto">
          <a:xfrm>
            <a:off x="5181600" y="3657600"/>
            <a:ext cx="2590800" cy="0"/>
          </a:xfrm>
          <a:prstGeom prst="line">
            <a:avLst/>
          </a:prstGeom>
          <a:noFill/>
          <a:ln w="12700">
            <a:solidFill>
              <a:schemeClr val="tx1"/>
            </a:solidFill>
            <a:round/>
            <a:headEnd/>
            <a:tailEnd type="triangle" w="med" len="med"/>
          </a:ln>
          <a:effectLst/>
        </p:spPr>
        <p:txBody>
          <a:bodyPr/>
          <a:lstStyle/>
          <a:p>
            <a:endParaRPr lang="en-US"/>
          </a:p>
        </p:txBody>
      </p:sp>
      <p:sp>
        <p:nvSpPr>
          <p:cNvPr id="277512" name="Line 8"/>
          <p:cNvSpPr>
            <a:spLocks noChangeShapeType="1"/>
          </p:cNvSpPr>
          <p:nvPr/>
        </p:nvSpPr>
        <p:spPr bwMode="auto">
          <a:xfrm flipV="1">
            <a:off x="6477000" y="1905000"/>
            <a:ext cx="0" cy="1752600"/>
          </a:xfrm>
          <a:prstGeom prst="line">
            <a:avLst/>
          </a:prstGeom>
          <a:noFill/>
          <a:ln w="12700">
            <a:solidFill>
              <a:schemeClr val="tx1"/>
            </a:solidFill>
            <a:round/>
            <a:headEnd/>
            <a:tailEnd/>
          </a:ln>
          <a:effectLst/>
        </p:spPr>
        <p:txBody>
          <a:bodyPr/>
          <a:lstStyle/>
          <a:p>
            <a:endParaRPr lang="en-US"/>
          </a:p>
        </p:txBody>
      </p:sp>
      <p:sp>
        <p:nvSpPr>
          <p:cNvPr id="277513" name="Oval 9"/>
          <p:cNvSpPr>
            <a:spLocks noChangeArrowheads="1"/>
          </p:cNvSpPr>
          <p:nvPr/>
        </p:nvSpPr>
        <p:spPr bwMode="auto">
          <a:xfrm>
            <a:off x="5721350" y="2901950"/>
            <a:ext cx="63500" cy="635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277514" name="Oval 10"/>
          <p:cNvSpPr>
            <a:spLocks noChangeArrowheads="1"/>
          </p:cNvSpPr>
          <p:nvPr/>
        </p:nvSpPr>
        <p:spPr bwMode="auto">
          <a:xfrm>
            <a:off x="5873750" y="2825750"/>
            <a:ext cx="63500" cy="635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277515" name="Oval 11"/>
          <p:cNvSpPr>
            <a:spLocks noChangeArrowheads="1"/>
          </p:cNvSpPr>
          <p:nvPr/>
        </p:nvSpPr>
        <p:spPr bwMode="auto">
          <a:xfrm>
            <a:off x="6026150" y="2749550"/>
            <a:ext cx="63500" cy="635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277516" name="Oval 12"/>
          <p:cNvSpPr>
            <a:spLocks noChangeArrowheads="1"/>
          </p:cNvSpPr>
          <p:nvPr/>
        </p:nvSpPr>
        <p:spPr bwMode="auto">
          <a:xfrm>
            <a:off x="5873750" y="2978150"/>
            <a:ext cx="63500" cy="635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277517" name="Oval 13"/>
          <p:cNvSpPr>
            <a:spLocks noChangeArrowheads="1"/>
          </p:cNvSpPr>
          <p:nvPr/>
        </p:nvSpPr>
        <p:spPr bwMode="auto">
          <a:xfrm>
            <a:off x="6026150" y="2901950"/>
            <a:ext cx="63500" cy="63500"/>
          </a:xfrm>
          <a:prstGeom prst="ellipse">
            <a:avLst/>
          </a:prstGeom>
          <a:solidFill>
            <a:schemeClr val="accent1"/>
          </a:solidFill>
          <a:ln w="12700">
            <a:solidFill>
              <a:schemeClr val="tx1"/>
            </a:solidFill>
            <a:round/>
            <a:headEnd/>
            <a:tailEnd/>
          </a:ln>
          <a:effectLst/>
        </p:spPr>
        <p:txBody>
          <a:bodyPr wrap="none" anchor="ctr"/>
          <a:lstStyle/>
          <a:p>
            <a:endParaRPr lang="en-US"/>
          </a:p>
        </p:txBody>
      </p:sp>
      <p:grpSp>
        <p:nvGrpSpPr>
          <p:cNvPr id="2" name="Group 14"/>
          <p:cNvGrpSpPr>
            <a:grpSpLocks/>
          </p:cNvGrpSpPr>
          <p:nvPr/>
        </p:nvGrpSpPr>
        <p:grpSpPr bwMode="auto">
          <a:xfrm>
            <a:off x="6858000" y="2590800"/>
            <a:ext cx="76200" cy="76200"/>
            <a:chOff x="4320" y="1632"/>
            <a:chExt cx="48" cy="48"/>
          </a:xfrm>
        </p:grpSpPr>
        <p:sp>
          <p:nvSpPr>
            <p:cNvPr id="277519" name="Line 15"/>
            <p:cNvSpPr>
              <a:spLocks noChangeShapeType="1"/>
            </p:cNvSpPr>
            <p:nvPr/>
          </p:nvSpPr>
          <p:spPr bwMode="auto">
            <a:xfrm>
              <a:off x="4320" y="1632"/>
              <a:ext cx="48" cy="48"/>
            </a:xfrm>
            <a:prstGeom prst="line">
              <a:avLst/>
            </a:prstGeom>
            <a:noFill/>
            <a:ln w="12700">
              <a:solidFill>
                <a:schemeClr val="tx1"/>
              </a:solidFill>
              <a:round/>
              <a:headEnd/>
              <a:tailEnd/>
            </a:ln>
            <a:effectLst/>
          </p:spPr>
          <p:txBody>
            <a:bodyPr/>
            <a:lstStyle/>
            <a:p>
              <a:endParaRPr lang="en-US"/>
            </a:p>
          </p:txBody>
        </p:sp>
        <p:sp>
          <p:nvSpPr>
            <p:cNvPr id="277520" name="Line 16"/>
            <p:cNvSpPr>
              <a:spLocks noChangeShapeType="1"/>
            </p:cNvSpPr>
            <p:nvPr/>
          </p:nvSpPr>
          <p:spPr bwMode="auto">
            <a:xfrm flipV="1">
              <a:off x="4320" y="1632"/>
              <a:ext cx="48" cy="48"/>
            </a:xfrm>
            <a:prstGeom prst="line">
              <a:avLst/>
            </a:prstGeom>
            <a:noFill/>
            <a:ln w="12700">
              <a:solidFill>
                <a:schemeClr val="tx1"/>
              </a:solidFill>
              <a:round/>
              <a:headEnd/>
              <a:tailEnd/>
            </a:ln>
            <a:effectLst/>
          </p:spPr>
          <p:txBody>
            <a:bodyPr/>
            <a:lstStyle/>
            <a:p>
              <a:endParaRPr lang="en-US"/>
            </a:p>
          </p:txBody>
        </p:sp>
      </p:grpSp>
      <p:grpSp>
        <p:nvGrpSpPr>
          <p:cNvPr id="3" name="Group 17"/>
          <p:cNvGrpSpPr>
            <a:grpSpLocks/>
          </p:cNvGrpSpPr>
          <p:nvPr/>
        </p:nvGrpSpPr>
        <p:grpSpPr bwMode="auto">
          <a:xfrm>
            <a:off x="7010400" y="2514600"/>
            <a:ext cx="76200" cy="76200"/>
            <a:chOff x="4416" y="1584"/>
            <a:chExt cx="48" cy="48"/>
          </a:xfrm>
        </p:grpSpPr>
        <p:sp>
          <p:nvSpPr>
            <p:cNvPr id="277522" name="Line 18"/>
            <p:cNvSpPr>
              <a:spLocks noChangeShapeType="1"/>
            </p:cNvSpPr>
            <p:nvPr/>
          </p:nvSpPr>
          <p:spPr bwMode="auto">
            <a:xfrm>
              <a:off x="4416" y="1584"/>
              <a:ext cx="48" cy="48"/>
            </a:xfrm>
            <a:prstGeom prst="line">
              <a:avLst/>
            </a:prstGeom>
            <a:noFill/>
            <a:ln w="12700">
              <a:solidFill>
                <a:schemeClr val="tx1"/>
              </a:solidFill>
              <a:round/>
              <a:headEnd/>
              <a:tailEnd/>
            </a:ln>
            <a:effectLst/>
          </p:spPr>
          <p:txBody>
            <a:bodyPr/>
            <a:lstStyle/>
            <a:p>
              <a:endParaRPr lang="en-US"/>
            </a:p>
          </p:txBody>
        </p:sp>
        <p:sp>
          <p:nvSpPr>
            <p:cNvPr id="277523" name="Line 19"/>
            <p:cNvSpPr>
              <a:spLocks noChangeShapeType="1"/>
            </p:cNvSpPr>
            <p:nvPr/>
          </p:nvSpPr>
          <p:spPr bwMode="auto">
            <a:xfrm flipV="1">
              <a:off x="4416" y="1584"/>
              <a:ext cx="48" cy="48"/>
            </a:xfrm>
            <a:prstGeom prst="line">
              <a:avLst/>
            </a:prstGeom>
            <a:noFill/>
            <a:ln w="12700">
              <a:solidFill>
                <a:schemeClr val="tx1"/>
              </a:solidFill>
              <a:round/>
              <a:headEnd/>
              <a:tailEnd/>
            </a:ln>
            <a:effectLst/>
          </p:spPr>
          <p:txBody>
            <a:bodyPr/>
            <a:lstStyle/>
            <a:p>
              <a:endParaRPr lang="en-US"/>
            </a:p>
          </p:txBody>
        </p:sp>
      </p:grpSp>
      <p:grpSp>
        <p:nvGrpSpPr>
          <p:cNvPr id="4" name="Group 20"/>
          <p:cNvGrpSpPr>
            <a:grpSpLocks/>
          </p:cNvGrpSpPr>
          <p:nvPr/>
        </p:nvGrpSpPr>
        <p:grpSpPr bwMode="auto">
          <a:xfrm>
            <a:off x="7010400" y="2743200"/>
            <a:ext cx="76200" cy="76200"/>
            <a:chOff x="4416" y="1728"/>
            <a:chExt cx="48" cy="48"/>
          </a:xfrm>
        </p:grpSpPr>
        <p:sp>
          <p:nvSpPr>
            <p:cNvPr id="277525" name="Line 21"/>
            <p:cNvSpPr>
              <a:spLocks noChangeShapeType="1"/>
            </p:cNvSpPr>
            <p:nvPr/>
          </p:nvSpPr>
          <p:spPr bwMode="auto">
            <a:xfrm>
              <a:off x="4416" y="1728"/>
              <a:ext cx="48" cy="48"/>
            </a:xfrm>
            <a:prstGeom prst="line">
              <a:avLst/>
            </a:prstGeom>
            <a:noFill/>
            <a:ln w="12700">
              <a:solidFill>
                <a:schemeClr val="tx1"/>
              </a:solidFill>
              <a:round/>
              <a:headEnd/>
              <a:tailEnd/>
            </a:ln>
            <a:effectLst/>
          </p:spPr>
          <p:txBody>
            <a:bodyPr/>
            <a:lstStyle/>
            <a:p>
              <a:endParaRPr lang="en-US"/>
            </a:p>
          </p:txBody>
        </p:sp>
        <p:sp>
          <p:nvSpPr>
            <p:cNvPr id="277526" name="Line 22"/>
            <p:cNvSpPr>
              <a:spLocks noChangeShapeType="1"/>
            </p:cNvSpPr>
            <p:nvPr/>
          </p:nvSpPr>
          <p:spPr bwMode="auto">
            <a:xfrm flipV="1">
              <a:off x="4416" y="1728"/>
              <a:ext cx="48" cy="48"/>
            </a:xfrm>
            <a:prstGeom prst="line">
              <a:avLst/>
            </a:prstGeom>
            <a:noFill/>
            <a:ln w="12700">
              <a:solidFill>
                <a:schemeClr val="tx1"/>
              </a:solidFill>
              <a:round/>
              <a:headEnd/>
              <a:tailEnd/>
            </a:ln>
            <a:effectLst/>
          </p:spPr>
          <p:txBody>
            <a:bodyPr/>
            <a:lstStyle/>
            <a:p>
              <a:endParaRPr lang="en-US"/>
            </a:p>
          </p:txBody>
        </p:sp>
      </p:grpSp>
      <p:grpSp>
        <p:nvGrpSpPr>
          <p:cNvPr id="5" name="Group 23"/>
          <p:cNvGrpSpPr>
            <a:grpSpLocks/>
          </p:cNvGrpSpPr>
          <p:nvPr/>
        </p:nvGrpSpPr>
        <p:grpSpPr bwMode="auto">
          <a:xfrm>
            <a:off x="7162800" y="2590800"/>
            <a:ext cx="76200" cy="76200"/>
            <a:chOff x="4512" y="1632"/>
            <a:chExt cx="48" cy="48"/>
          </a:xfrm>
        </p:grpSpPr>
        <p:sp>
          <p:nvSpPr>
            <p:cNvPr id="277528" name="Line 24"/>
            <p:cNvSpPr>
              <a:spLocks noChangeShapeType="1"/>
            </p:cNvSpPr>
            <p:nvPr/>
          </p:nvSpPr>
          <p:spPr bwMode="auto">
            <a:xfrm>
              <a:off x="4512" y="1632"/>
              <a:ext cx="48" cy="48"/>
            </a:xfrm>
            <a:prstGeom prst="line">
              <a:avLst/>
            </a:prstGeom>
            <a:noFill/>
            <a:ln w="12700">
              <a:solidFill>
                <a:schemeClr val="tx1"/>
              </a:solidFill>
              <a:round/>
              <a:headEnd/>
              <a:tailEnd/>
            </a:ln>
            <a:effectLst/>
          </p:spPr>
          <p:txBody>
            <a:bodyPr/>
            <a:lstStyle/>
            <a:p>
              <a:endParaRPr lang="en-US"/>
            </a:p>
          </p:txBody>
        </p:sp>
        <p:sp>
          <p:nvSpPr>
            <p:cNvPr id="277529" name="Line 25"/>
            <p:cNvSpPr>
              <a:spLocks noChangeShapeType="1"/>
            </p:cNvSpPr>
            <p:nvPr/>
          </p:nvSpPr>
          <p:spPr bwMode="auto">
            <a:xfrm flipV="1">
              <a:off x="4512" y="1632"/>
              <a:ext cx="48" cy="48"/>
            </a:xfrm>
            <a:prstGeom prst="line">
              <a:avLst/>
            </a:prstGeom>
            <a:noFill/>
            <a:ln w="12700">
              <a:solidFill>
                <a:schemeClr val="tx1"/>
              </a:solidFill>
              <a:round/>
              <a:headEnd/>
              <a:tailEnd/>
            </a:ln>
            <a:effectLst/>
          </p:spPr>
          <p:txBody>
            <a:bodyPr/>
            <a:lstStyle/>
            <a:p>
              <a:endParaRPr lang="en-US"/>
            </a:p>
          </p:txBody>
        </p:sp>
      </p:grpSp>
      <p:sp>
        <p:nvSpPr>
          <p:cNvPr id="277530" name="Rectangle 26"/>
          <p:cNvSpPr>
            <a:spLocks noChangeArrowheads="1"/>
          </p:cNvSpPr>
          <p:nvPr/>
        </p:nvSpPr>
        <p:spPr bwMode="auto">
          <a:xfrm>
            <a:off x="4710113" y="2424113"/>
            <a:ext cx="503237" cy="454025"/>
          </a:xfrm>
          <a:prstGeom prst="rect">
            <a:avLst/>
          </a:prstGeom>
          <a:noFill/>
          <a:ln w="12700">
            <a:noFill/>
            <a:miter lim="800000"/>
            <a:headEnd/>
            <a:tailEnd/>
          </a:ln>
          <a:effectLst/>
        </p:spPr>
        <p:txBody>
          <a:bodyPr wrap="none" lIns="90488" tIns="44450" rIns="90488" bIns="44450">
            <a:spAutoFit/>
          </a:bodyPr>
          <a:lstStyle/>
          <a:p>
            <a:r>
              <a:rPr lang="en-GB" sz="2400">
                <a:latin typeface="Times New Roman" pitchFamily="18" charset="0"/>
              </a:rPr>
              <a:t>X</a:t>
            </a:r>
            <a:r>
              <a:rPr lang="en-GB" sz="2400" baseline="-25000">
                <a:latin typeface="Times New Roman" pitchFamily="18" charset="0"/>
              </a:rPr>
              <a:t>2</a:t>
            </a:r>
          </a:p>
        </p:txBody>
      </p:sp>
      <p:sp>
        <p:nvSpPr>
          <p:cNvPr id="277531" name="Rectangle 27"/>
          <p:cNvSpPr>
            <a:spLocks noChangeArrowheads="1"/>
          </p:cNvSpPr>
          <p:nvPr/>
        </p:nvSpPr>
        <p:spPr bwMode="auto">
          <a:xfrm>
            <a:off x="6234113" y="3643313"/>
            <a:ext cx="503237" cy="454025"/>
          </a:xfrm>
          <a:prstGeom prst="rect">
            <a:avLst/>
          </a:prstGeom>
          <a:noFill/>
          <a:ln w="12700">
            <a:noFill/>
            <a:miter lim="800000"/>
            <a:headEnd/>
            <a:tailEnd/>
          </a:ln>
          <a:effectLst/>
        </p:spPr>
        <p:txBody>
          <a:bodyPr wrap="none" lIns="90488" tIns="44450" rIns="90488" bIns="44450">
            <a:spAutoFit/>
          </a:bodyPr>
          <a:lstStyle/>
          <a:p>
            <a:r>
              <a:rPr lang="en-GB" sz="2400">
                <a:latin typeface="Times New Roman" pitchFamily="18" charset="0"/>
              </a:rPr>
              <a:t>X</a:t>
            </a:r>
            <a:r>
              <a:rPr lang="en-GB" sz="2400" baseline="-25000">
                <a:latin typeface="Times New Roman" pitchFamily="18" charset="0"/>
              </a:rPr>
              <a:t>1</a:t>
            </a:r>
          </a:p>
        </p:txBody>
      </p:sp>
      <p:sp>
        <p:nvSpPr>
          <p:cNvPr id="277532" name="Rectangle 28"/>
          <p:cNvSpPr>
            <a:spLocks noChangeArrowheads="1"/>
          </p:cNvSpPr>
          <p:nvPr/>
        </p:nvSpPr>
        <p:spPr bwMode="auto">
          <a:xfrm>
            <a:off x="7834313" y="2378075"/>
            <a:ext cx="931862" cy="515938"/>
          </a:xfrm>
          <a:prstGeom prst="rect">
            <a:avLst/>
          </a:prstGeom>
          <a:noFill/>
          <a:ln w="12700">
            <a:noFill/>
            <a:miter lim="800000"/>
            <a:headEnd/>
            <a:tailEnd/>
          </a:ln>
          <a:effectLst/>
        </p:spPr>
        <p:txBody>
          <a:bodyPr wrap="none" lIns="90488" tIns="44450" rIns="90488" bIns="44450">
            <a:spAutoFit/>
          </a:bodyPr>
          <a:lstStyle/>
          <a:p>
            <a:r>
              <a:rPr lang="en-GB" sz="2800" b="1" i="1">
                <a:latin typeface="Times New Roman" pitchFamily="18" charset="0"/>
              </a:rPr>
              <a:t>MLP</a:t>
            </a:r>
          </a:p>
        </p:txBody>
      </p:sp>
      <p:sp>
        <p:nvSpPr>
          <p:cNvPr id="277533" name="Line 29"/>
          <p:cNvSpPr>
            <a:spLocks noChangeShapeType="1"/>
          </p:cNvSpPr>
          <p:nvPr/>
        </p:nvSpPr>
        <p:spPr bwMode="auto">
          <a:xfrm flipV="1">
            <a:off x="5257800" y="4191000"/>
            <a:ext cx="0" cy="1752600"/>
          </a:xfrm>
          <a:prstGeom prst="line">
            <a:avLst/>
          </a:prstGeom>
          <a:noFill/>
          <a:ln w="12700">
            <a:solidFill>
              <a:schemeClr val="tx1"/>
            </a:solidFill>
            <a:round/>
            <a:headEnd/>
            <a:tailEnd type="triangle" w="med" len="med"/>
          </a:ln>
          <a:effectLst/>
        </p:spPr>
        <p:txBody>
          <a:bodyPr/>
          <a:lstStyle/>
          <a:p>
            <a:endParaRPr lang="en-US"/>
          </a:p>
        </p:txBody>
      </p:sp>
      <p:sp>
        <p:nvSpPr>
          <p:cNvPr id="277534" name="Line 30"/>
          <p:cNvSpPr>
            <a:spLocks noChangeShapeType="1"/>
          </p:cNvSpPr>
          <p:nvPr/>
        </p:nvSpPr>
        <p:spPr bwMode="auto">
          <a:xfrm>
            <a:off x="5181600" y="5867400"/>
            <a:ext cx="2590800" cy="0"/>
          </a:xfrm>
          <a:prstGeom prst="line">
            <a:avLst/>
          </a:prstGeom>
          <a:noFill/>
          <a:ln w="12700">
            <a:solidFill>
              <a:schemeClr val="tx1"/>
            </a:solidFill>
            <a:round/>
            <a:headEnd/>
            <a:tailEnd type="triangle" w="med" len="med"/>
          </a:ln>
          <a:effectLst/>
        </p:spPr>
        <p:txBody>
          <a:bodyPr/>
          <a:lstStyle/>
          <a:p>
            <a:endParaRPr lang="en-US"/>
          </a:p>
        </p:txBody>
      </p:sp>
      <p:sp>
        <p:nvSpPr>
          <p:cNvPr id="277535" name="Oval 31"/>
          <p:cNvSpPr>
            <a:spLocks noChangeArrowheads="1"/>
          </p:cNvSpPr>
          <p:nvPr/>
        </p:nvSpPr>
        <p:spPr bwMode="auto">
          <a:xfrm>
            <a:off x="5721350" y="5111750"/>
            <a:ext cx="63500" cy="635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277536" name="Oval 32"/>
          <p:cNvSpPr>
            <a:spLocks noChangeArrowheads="1"/>
          </p:cNvSpPr>
          <p:nvPr/>
        </p:nvSpPr>
        <p:spPr bwMode="auto">
          <a:xfrm>
            <a:off x="5873750" y="5035550"/>
            <a:ext cx="63500" cy="635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277537" name="Oval 33"/>
          <p:cNvSpPr>
            <a:spLocks noChangeArrowheads="1"/>
          </p:cNvSpPr>
          <p:nvPr/>
        </p:nvSpPr>
        <p:spPr bwMode="auto">
          <a:xfrm>
            <a:off x="6026150" y="4959350"/>
            <a:ext cx="63500" cy="635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277538" name="Oval 34"/>
          <p:cNvSpPr>
            <a:spLocks noChangeArrowheads="1"/>
          </p:cNvSpPr>
          <p:nvPr/>
        </p:nvSpPr>
        <p:spPr bwMode="auto">
          <a:xfrm>
            <a:off x="5873750" y="5187950"/>
            <a:ext cx="63500" cy="63500"/>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277539" name="Oval 35"/>
          <p:cNvSpPr>
            <a:spLocks noChangeArrowheads="1"/>
          </p:cNvSpPr>
          <p:nvPr/>
        </p:nvSpPr>
        <p:spPr bwMode="auto">
          <a:xfrm>
            <a:off x="6026150" y="5111750"/>
            <a:ext cx="63500" cy="63500"/>
          </a:xfrm>
          <a:prstGeom prst="ellipse">
            <a:avLst/>
          </a:prstGeom>
          <a:solidFill>
            <a:schemeClr val="accent1"/>
          </a:solidFill>
          <a:ln w="12700">
            <a:solidFill>
              <a:schemeClr val="tx1"/>
            </a:solidFill>
            <a:round/>
            <a:headEnd/>
            <a:tailEnd/>
          </a:ln>
          <a:effectLst/>
        </p:spPr>
        <p:txBody>
          <a:bodyPr wrap="none" anchor="ctr"/>
          <a:lstStyle/>
          <a:p>
            <a:endParaRPr lang="en-US"/>
          </a:p>
        </p:txBody>
      </p:sp>
      <p:grpSp>
        <p:nvGrpSpPr>
          <p:cNvPr id="6" name="Group 36"/>
          <p:cNvGrpSpPr>
            <a:grpSpLocks/>
          </p:cNvGrpSpPr>
          <p:nvPr/>
        </p:nvGrpSpPr>
        <p:grpSpPr bwMode="auto">
          <a:xfrm>
            <a:off x="6858000" y="4800600"/>
            <a:ext cx="76200" cy="76200"/>
            <a:chOff x="4320" y="3024"/>
            <a:chExt cx="48" cy="48"/>
          </a:xfrm>
        </p:grpSpPr>
        <p:sp>
          <p:nvSpPr>
            <p:cNvPr id="277541" name="Line 37"/>
            <p:cNvSpPr>
              <a:spLocks noChangeShapeType="1"/>
            </p:cNvSpPr>
            <p:nvPr/>
          </p:nvSpPr>
          <p:spPr bwMode="auto">
            <a:xfrm>
              <a:off x="4320" y="3024"/>
              <a:ext cx="48" cy="48"/>
            </a:xfrm>
            <a:prstGeom prst="line">
              <a:avLst/>
            </a:prstGeom>
            <a:noFill/>
            <a:ln w="12700">
              <a:solidFill>
                <a:schemeClr val="tx1"/>
              </a:solidFill>
              <a:round/>
              <a:headEnd/>
              <a:tailEnd/>
            </a:ln>
            <a:effectLst/>
          </p:spPr>
          <p:txBody>
            <a:bodyPr/>
            <a:lstStyle/>
            <a:p>
              <a:endParaRPr lang="en-US"/>
            </a:p>
          </p:txBody>
        </p:sp>
        <p:sp>
          <p:nvSpPr>
            <p:cNvPr id="277542" name="Line 38"/>
            <p:cNvSpPr>
              <a:spLocks noChangeShapeType="1"/>
            </p:cNvSpPr>
            <p:nvPr/>
          </p:nvSpPr>
          <p:spPr bwMode="auto">
            <a:xfrm flipV="1">
              <a:off x="4320" y="3024"/>
              <a:ext cx="48" cy="48"/>
            </a:xfrm>
            <a:prstGeom prst="line">
              <a:avLst/>
            </a:prstGeom>
            <a:noFill/>
            <a:ln w="12700">
              <a:solidFill>
                <a:schemeClr val="tx1"/>
              </a:solidFill>
              <a:round/>
              <a:headEnd/>
              <a:tailEnd/>
            </a:ln>
            <a:effectLst/>
          </p:spPr>
          <p:txBody>
            <a:bodyPr/>
            <a:lstStyle/>
            <a:p>
              <a:endParaRPr lang="en-US"/>
            </a:p>
          </p:txBody>
        </p:sp>
      </p:grpSp>
      <p:grpSp>
        <p:nvGrpSpPr>
          <p:cNvPr id="7" name="Group 39"/>
          <p:cNvGrpSpPr>
            <a:grpSpLocks/>
          </p:cNvGrpSpPr>
          <p:nvPr/>
        </p:nvGrpSpPr>
        <p:grpSpPr bwMode="auto">
          <a:xfrm>
            <a:off x="7010400" y="4724400"/>
            <a:ext cx="76200" cy="76200"/>
            <a:chOff x="4416" y="2976"/>
            <a:chExt cx="48" cy="48"/>
          </a:xfrm>
        </p:grpSpPr>
        <p:sp>
          <p:nvSpPr>
            <p:cNvPr id="277544" name="Line 40"/>
            <p:cNvSpPr>
              <a:spLocks noChangeShapeType="1"/>
            </p:cNvSpPr>
            <p:nvPr/>
          </p:nvSpPr>
          <p:spPr bwMode="auto">
            <a:xfrm>
              <a:off x="4416" y="2976"/>
              <a:ext cx="48" cy="48"/>
            </a:xfrm>
            <a:prstGeom prst="line">
              <a:avLst/>
            </a:prstGeom>
            <a:noFill/>
            <a:ln w="12700">
              <a:solidFill>
                <a:schemeClr val="tx1"/>
              </a:solidFill>
              <a:round/>
              <a:headEnd/>
              <a:tailEnd/>
            </a:ln>
            <a:effectLst/>
          </p:spPr>
          <p:txBody>
            <a:bodyPr/>
            <a:lstStyle/>
            <a:p>
              <a:endParaRPr lang="en-US"/>
            </a:p>
          </p:txBody>
        </p:sp>
        <p:sp>
          <p:nvSpPr>
            <p:cNvPr id="277545" name="Line 41"/>
            <p:cNvSpPr>
              <a:spLocks noChangeShapeType="1"/>
            </p:cNvSpPr>
            <p:nvPr/>
          </p:nvSpPr>
          <p:spPr bwMode="auto">
            <a:xfrm flipV="1">
              <a:off x="4416" y="2976"/>
              <a:ext cx="48" cy="48"/>
            </a:xfrm>
            <a:prstGeom prst="line">
              <a:avLst/>
            </a:prstGeom>
            <a:noFill/>
            <a:ln w="12700">
              <a:solidFill>
                <a:schemeClr val="tx1"/>
              </a:solidFill>
              <a:round/>
              <a:headEnd/>
              <a:tailEnd/>
            </a:ln>
            <a:effectLst/>
          </p:spPr>
          <p:txBody>
            <a:bodyPr/>
            <a:lstStyle/>
            <a:p>
              <a:endParaRPr lang="en-US"/>
            </a:p>
          </p:txBody>
        </p:sp>
      </p:grpSp>
      <p:grpSp>
        <p:nvGrpSpPr>
          <p:cNvPr id="8" name="Group 42"/>
          <p:cNvGrpSpPr>
            <a:grpSpLocks/>
          </p:cNvGrpSpPr>
          <p:nvPr/>
        </p:nvGrpSpPr>
        <p:grpSpPr bwMode="auto">
          <a:xfrm>
            <a:off x="7010400" y="4953000"/>
            <a:ext cx="76200" cy="76200"/>
            <a:chOff x="4416" y="3120"/>
            <a:chExt cx="48" cy="48"/>
          </a:xfrm>
        </p:grpSpPr>
        <p:sp>
          <p:nvSpPr>
            <p:cNvPr id="277547" name="Line 43"/>
            <p:cNvSpPr>
              <a:spLocks noChangeShapeType="1"/>
            </p:cNvSpPr>
            <p:nvPr/>
          </p:nvSpPr>
          <p:spPr bwMode="auto">
            <a:xfrm>
              <a:off x="4416" y="3120"/>
              <a:ext cx="48" cy="48"/>
            </a:xfrm>
            <a:prstGeom prst="line">
              <a:avLst/>
            </a:prstGeom>
            <a:noFill/>
            <a:ln w="12700">
              <a:solidFill>
                <a:schemeClr val="tx1"/>
              </a:solidFill>
              <a:round/>
              <a:headEnd/>
              <a:tailEnd/>
            </a:ln>
            <a:effectLst/>
          </p:spPr>
          <p:txBody>
            <a:bodyPr/>
            <a:lstStyle/>
            <a:p>
              <a:endParaRPr lang="en-US"/>
            </a:p>
          </p:txBody>
        </p:sp>
        <p:sp>
          <p:nvSpPr>
            <p:cNvPr id="277548" name="Line 44"/>
            <p:cNvSpPr>
              <a:spLocks noChangeShapeType="1"/>
            </p:cNvSpPr>
            <p:nvPr/>
          </p:nvSpPr>
          <p:spPr bwMode="auto">
            <a:xfrm flipV="1">
              <a:off x="4416" y="3120"/>
              <a:ext cx="48" cy="48"/>
            </a:xfrm>
            <a:prstGeom prst="line">
              <a:avLst/>
            </a:prstGeom>
            <a:noFill/>
            <a:ln w="12700">
              <a:solidFill>
                <a:schemeClr val="tx1"/>
              </a:solidFill>
              <a:round/>
              <a:headEnd/>
              <a:tailEnd/>
            </a:ln>
            <a:effectLst/>
          </p:spPr>
          <p:txBody>
            <a:bodyPr/>
            <a:lstStyle/>
            <a:p>
              <a:endParaRPr lang="en-US"/>
            </a:p>
          </p:txBody>
        </p:sp>
      </p:grpSp>
      <p:grpSp>
        <p:nvGrpSpPr>
          <p:cNvPr id="9" name="Group 45"/>
          <p:cNvGrpSpPr>
            <a:grpSpLocks/>
          </p:cNvGrpSpPr>
          <p:nvPr/>
        </p:nvGrpSpPr>
        <p:grpSpPr bwMode="auto">
          <a:xfrm>
            <a:off x="7162800" y="4800600"/>
            <a:ext cx="76200" cy="76200"/>
            <a:chOff x="4512" y="3024"/>
            <a:chExt cx="48" cy="48"/>
          </a:xfrm>
        </p:grpSpPr>
        <p:sp>
          <p:nvSpPr>
            <p:cNvPr id="277550" name="Line 46"/>
            <p:cNvSpPr>
              <a:spLocks noChangeShapeType="1"/>
            </p:cNvSpPr>
            <p:nvPr/>
          </p:nvSpPr>
          <p:spPr bwMode="auto">
            <a:xfrm>
              <a:off x="4512" y="3024"/>
              <a:ext cx="48" cy="48"/>
            </a:xfrm>
            <a:prstGeom prst="line">
              <a:avLst/>
            </a:prstGeom>
            <a:noFill/>
            <a:ln w="12700">
              <a:solidFill>
                <a:schemeClr val="tx1"/>
              </a:solidFill>
              <a:round/>
              <a:headEnd/>
              <a:tailEnd/>
            </a:ln>
            <a:effectLst/>
          </p:spPr>
          <p:txBody>
            <a:bodyPr/>
            <a:lstStyle/>
            <a:p>
              <a:endParaRPr lang="en-US"/>
            </a:p>
          </p:txBody>
        </p:sp>
        <p:sp>
          <p:nvSpPr>
            <p:cNvPr id="277551" name="Line 47"/>
            <p:cNvSpPr>
              <a:spLocks noChangeShapeType="1"/>
            </p:cNvSpPr>
            <p:nvPr/>
          </p:nvSpPr>
          <p:spPr bwMode="auto">
            <a:xfrm flipV="1">
              <a:off x="4512" y="3024"/>
              <a:ext cx="48" cy="48"/>
            </a:xfrm>
            <a:prstGeom prst="line">
              <a:avLst/>
            </a:prstGeom>
            <a:noFill/>
            <a:ln w="12700">
              <a:solidFill>
                <a:schemeClr val="tx1"/>
              </a:solidFill>
              <a:round/>
              <a:headEnd/>
              <a:tailEnd/>
            </a:ln>
            <a:effectLst/>
          </p:spPr>
          <p:txBody>
            <a:bodyPr/>
            <a:lstStyle/>
            <a:p>
              <a:endParaRPr lang="en-US"/>
            </a:p>
          </p:txBody>
        </p:sp>
      </p:grpSp>
      <p:sp>
        <p:nvSpPr>
          <p:cNvPr id="277552" name="Rectangle 48"/>
          <p:cNvSpPr>
            <a:spLocks noChangeArrowheads="1"/>
          </p:cNvSpPr>
          <p:nvPr/>
        </p:nvSpPr>
        <p:spPr bwMode="auto">
          <a:xfrm>
            <a:off x="4710113" y="4633913"/>
            <a:ext cx="503237" cy="454025"/>
          </a:xfrm>
          <a:prstGeom prst="rect">
            <a:avLst/>
          </a:prstGeom>
          <a:noFill/>
          <a:ln w="12700">
            <a:noFill/>
            <a:miter lim="800000"/>
            <a:headEnd/>
            <a:tailEnd/>
          </a:ln>
          <a:effectLst/>
        </p:spPr>
        <p:txBody>
          <a:bodyPr wrap="none" lIns="90488" tIns="44450" rIns="90488" bIns="44450">
            <a:spAutoFit/>
          </a:bodyPr>
          <a:lstStyle/>
          <a:p>
            <a:r>
              <a:rPr lang="en-GB" sz="2400">
                <a:latin typeface="Times New Roman" pitchFamily="18" charset="0"/>
              </a:rPr>
              <a:t>X</a:t>
            </a:r>
            <a:r>
              <a:rPr lang="en-GB" sz="2400" baseline="-25000">
                <a:latin typeface="Times New Roman" pitchFamily="18" charset="0"/>
              </a:rPr>
              <a:t>2</a:t>
            </a:r>
          </a:p>
        </p:txBody>
      </p:sp>
      <p:sp>
        <p:nvSpPr>
          <p:cNvPr id="277553" name="Rectangle 49"/>
          <p:cNvSpPr>
            <a:spLocks noChangeArrowheads="1"/>
          </p:cNvSpPr>
          <p:nvPr/>
        </p:nvSpPr>
        <p:spPr bwMode="auto">
          <a:xfrm>
            <a:off x="6234113" y="5853113"/>
            <a:ext cx="503237" cy="454025"/>
          </a:xfrm>
          <a:prstGeom prst="rect">
            <a:avLst/>
          </a:prstGeom>
          <a:noFill/>
          <a:ln w="12700">
            <a:noFill/>
            <a:miter lim="800000"/>
            <a:headEnd/>
            <a:tailEnd/>
          </a:ln>
          <a:effectLst/>
        </p:spPr>
        <p:txBody>
          <a:bodyPr wrap="none" lIns="90488" tIns="44450" rIns="90488" bIns="44450">
            <a:spAutoFit/>
          </a:bodyPr>
          <a:lstStyle/>
          <a:p>
            <a:r>
              <a:rPr lang="en-GB" sz="2400">
                <a:latin typeface="Times New Roman" pitchFamily="18" charset="0"/>
              </a:rPr>
              <a:t>X</a:t>
            </a:r>
            <a:r>
              <a:rPr lang="en-GB" sz="2400" baseline="-25000">
                <a:latin typeface="Times New Roman" pitchFamily="18" charset="0"/>
              </a:rPr>
              <a:t>1</a:t>
            </a:r>
          </a:p>
        </p:txBody>
      </p:sp>
      <p:sp>
        <p:nvSpPr>
          <p:cNvPr id="277554" name="Rectangle 50"/>
          <p:cNvSpPr>
            <a:spLocks noChangeArrowheads="1"/>
          </p:cNvSpPr>
          <p:nvPr/>
        </p:nvSpPr>
        <p:spPr bwMode="auto">
          <a:xfrm>
            <a:off x="7910513" y="4816475"/>
            <a:ext cx="890587" cy="515938"/>
          </a:xfrm>
          <a:prstGeom prst="rect">
            <a:avLst/>
          </a:prstGeom>
          <a:noFill/>
          <a:ln w="12700">
            <a:noFill/>
            <a:miter lim="800000"/>
            <a:headEnd/>
            <a:tailEnd/>
          </a:ln>
          <a:effectLst/>
        </p:spPr>
        <p:txBody>
          <a:bodyPr wrap="none" lIns="90488" tIns="44450" rIns="90488" bIns="44450">
            <a:spAutoFit/>
          </a:bodyPr>
          <a:lstStyle/>
          <a:p>
            <a:r>
              <a:rPr lang="en-GB" sz="2800" b="1" i="1">
                <a:latin typeface="Times New Roman" pitchFamily="18" charset="0"/>
              </a:rPr>
              <a:t>RBF</a:t>
            </a:r>
          </a:p>
        </p:txBody>
      </p:sp>
      <p:sp>
        <p:nvSpPr>
          <p:cNvPr id="277555" name="Oval 51"/>
          <p:cNvSpPr>
            <a:spLocks noChangeArrowheads="1"/>
          </p:cNvSpPr>
          <p:nvPr/>
        </p:nvSpPr>
        <p:spPr bwMode="auto">
          <a:xfrm>
            <a:off x="5568950" y="4806950"/>
            <a:ext cx="673100" cy="596900"/>
          </a:xfrm>
          <a:prstGeom prst="ellipse">
            <a:avLst/>
          </a:prstGeom>
          <a:noFill/>
          <a:ln w="12700">
            <a:solidFill>
              <a:schemeClr val="tx1"/>
            </a:solidFill>
            <a:round/>
            <a:headEnd/>
            <a:tailEnd/>
          </a:ln>
          <a:effectLst/>
        </p:spPr>
        <p:txBody>
          <a:bodyPr wrap="none" anchor="ctr"/>
          <a:lstStyle/>
          <a:p>
            <a:endParaRPr lang="en-US"/>
          </a:p>
        </p:txBody>
      </p:sp>
      <p:sp>
        <p:nvSpPr>
          <p:cNvPr id="277556" name="Oval 52"/>
          <p:cNvSpPr>
            <a:spLocks noChangeArrowheads="1"/>
          </p:cNvSpPr>
          <p:nvPr/>
        </p:nvSpPr>
        <p:spPr bwMode="auto">
          <a:xfrm>
            <a:off x="6711950" y="4502150"/>
            <a:ext cx="749300" cy="749300"/>
          </a:xfrm>
          <a:prstGeom prst="ellipse">
            <a:avLst/>
          </a:prstGeom>
          <a:noFill/>
          <a:ln w="12700">
            <a:solidFill>
              <a:schemeClr val="tx1"/>
            </a:solidFill>
            <a:round/>
            <a:headEnd/>
            <a:tailEnd/>
          </a:ln>
          <a:effectLst/>
        </p:spPr>
        <p:txBody>
          <a:bodyPr wrap="none" anchor="ctr"/>
          <a:lstStyle/>
          <a:p>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GB"/>
              <a:t>Advantages/Disadvantages</a:t>
            </a:r>
          </a:p>
        </p:txBody>
      </p:sp>
      <p:sp>
        <p:nvSpPr>
          <p:cNvPr id="32771" name="Rectangle 3"/>
          <p:cNvSpPr>
            <a:spLocks noGrp="1" noChangeArrowheads="1"/>
          </p:cNvSpPr>
          <p:nvPr>
            <p:ph idx="1"/>
          </p:nvPr>
        </p:nvSpPr>
        <p:spPr/>
        <p:txBody>
          <a:bodyPr/>
          <a:lstStyle/>
          <a:p>
            <a:pPr algn="just"/>
            <a:r>
              <a:rPr lang="en-GB" sz="2800" dirty="0">
                <a:cs typeface="Arial" charset="0"/>
              </a:rPr>
              <a:t>RBF trains faster than a MLP</a:t>
            </a:r>
          </a:p>
          <a:p>
            <a:pPr algn="just"/>
            <a:r>
              <a:rPr lang="en-GB" sz="2800" dirty="0">
                <a:cs typeface="Arial" charset="0"/>
              </a:rPr>
              <a:t>Another advantage that is claimed is that the hidden layer is easier to interpret than the hidden layer in an MLP. </a:t>
            </a:r>
          </a:p>
          <a:p>
            <a:pPr algn="just"/>
            <a:r>
              <a:rPr lang="en-GB" sz="2800" dirty="0">
                <a:cs typeface="Arial" charset="0"/>
              </a:rPr>
              <a:t>Although the RBF is quick to train, when training is finished and it is being used it is slower than a MLP, so where speed is a factor a MLP may be more appropriate.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752600"/>
            <a:ext cx="8458200" cy="2119313"/>
          </a:xfrm>
        </p:spPr>
        <p:txBody>
          <a:bodyPr>
            <a:normAutofit/>
          </a:bodyPr>
          <a:lstStyle/>
          <a:p>
            <a:r>
              <a:rPr lang="en-US" dirty="0" smtClean="0"/>
              <a:t>Algorithm, Application and Drawback of Radial Base Function </a:t>
            </a:r>
            <a:endParaRPr lang="en-US" dirty="0"/>
          </a:p>
        </p:txBody>
      </p:sp>
      <p:sp>
        <p:nvSpPr>
          <p:cNvPr id="3" name="Subtitle 2"/>
          <p:cNvSpPr>
            <a:spLocks noGrp="1"/>
          </p:cNvSpPr>
          <p:nvPr>
            <p:ph type="subTitle" idx="1"/>
          </p:nvPr>
        </p:nvSpPr>
        <p:spPr/>
        <p:txBody>
          <a:bodyPr/>
          <a:lstStyle/>
          <a:p>
            <a:r>
              <a:rPr lang="en-US" dirty="0" err="1" smtClean="0"/>
              <a:t>Persented</a:t>
            </a:r>
            <a:r>
              <a:rPr lang="en-US" dirty="0" smtClean="0"/>
              <a:t> by:</a:t>
            </a:r>
            <a:r>
              <a:rPr lang="en-US" dirty="0"/>
              <a:t> </a:t>
            </a:r>
            <a:r>
              <a:rPr lang="en-US" dirty="0" err="1" smtClean="0"/>
              <a:t>Awel</a:t>
            </a:r>
            <a:r>
              <a:rPr lang="en-US" dirty="0" smtClean="0"/>
              <a:t> </a:t>
            </a:r>
            <a:r>
              <a:rPr lang="en-US" dirty="0" err="1" smtClean="0"/>
              <a:t>Abdo</a:t>
            </a:r>
            <a:r>
              <a:rPr lang="en-US"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normAutofit/>
          </a:bodyPr>
          <a:lstStyle/>
          <a:p>
            <a:r>
              <a:rPr lang="en-US" dirty="0" smtClean="0"/>
              <a:t>Definition Cont…</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endParaRPr lang="en-US" altLang="zh-TW" dirty="0" smtClean="0">
              <a:latin typeface="Times New Roman" pitchFamily="18" charset="0"/>
              <a:cs typeface="Times New Roman" pitchFamily="18" charset="0"/>
            </a:endParaRPr>
          </a:p>
          <a:p>
            <a:r>
              <a:rPr lang="en-US" altLang="zh-TW" dirty="0" smtClean="0">
                <a:cs typeface="Times New Roman" pitchFamily="18" charset="0"/>
              </a:rPr>
              <a:t>Over the last few years, the SVM has been established as one of the preferred approaches to many problems in pattern recognition and regression estimation.</a:t>
            </a:r>
          </a:p>
          <a:p>
            <a:pPr>
              <a:buNone/>
            </a:pPr>
            <a:endParaRPr lang="en-US" dirty="0" smtClean="0"/>
          </a:p>
          <a:p>
            <a:r>
              <a:rPr lang="en-US" dirty="0" smtClean="0"/>
              <a:t>The main idea of support vector classification is to separate examples with a linear decision surface and maximize the margin between the different classes.</a:t>
            </a:r>
          </a:p>
          <a:p>
            <a:pPr>
              <a:buNone/>
            </a:pPr>
            <a:endParaRPr lang="en-US" altLang="zh-CN" dirty="0" smtClean="0"/>
          </a:p>
          <a:p>
            <a:pPr>
              <a:buNone/>
            </a:pPr>
            <a:endParaRPr lang="en-US" altLang="zh-CN" dirty="0" smtClean="0"/>
          </a:p>
          <a:p>
            <a:pPr>
              <a:buNone/>
            </a:pPr>
            <a:endParaRPr lang="en-US" altLang="zh-CN"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algorithm for RBF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Given the number of the hidden nodes (centers) J is chosen, the learning algorithm is formulated as follows: </a:t>
            </a:r>
          </a:p>
          <a:p>
            <a:pPr marL="681228" lvl="0" indent="-571500">
              <a:buAutoNum type="romanUcPeriod"/>
            </a:pPr>
            <a:r>
              <a:rPr lang="en-US" dirty="0" smtClean="0"/>
              <a:t>Find </a:t>
            </a:r>
            <a:r>
              <a:rPr lang="en-US" dirty="0" smtClean="0"/>
              <a:t>the positions of centers {</a:t>
            </a:r>
            <a:r>
              <a:rPr lang="en-US" dirty="0" err="1" smtClean="0"/>
              <a:t>w</a:t>
            </a:r>
            <a:r>
              <a:rPr lang="en-US" baseline="-25000" dirty="0" err="1" smtClean="0"/>
              <a:t>j</a:t>
            </a:r>
            <a:r>
              <a:rPr lang="en-US" dirty="0" smtClean="0"/>
              <a:t>}. This can be done by the following procedure: </a:t>
            </a:r>
            <a:endParaRPr lang="en-US" dirty="0" smtClean="0"/>
          </a:p>
          <a:p>
            <a:pPr lvl="0"/>
            <a:r>
              <a:rPr lang="en-US" dirty="0" smtClean="0"/>
              <a:t>Choose randomly J instances </a:t>
            </a:r>
            <a:r>
              <a:rPr lang="en-US" dirty="0" err="1" smtClean="0"/>
              <a:t>x</a:t>
            </a:r>
            <a:r>
              <a:rPr lang="en-US" baseline="-25000" dirty="0" err="1" smtClean="0"/>
              <a:t>j</a:t>
            </a:r>
            <a:r>
              <a:rPr lang="en-US" baseline="-25000" dirty="0" smtClean="0"/>
              <a:t> </a:t>
            </a:r>
            <a:r>
              <a:rPr lang="en-US" dirty="0" smtClean="0"/>
              <a:t>and use them as the positions of the centers {</a:t>
            </a:r>
            <a:r>
              <a:rPr lang="en-US" dirty="0" err="1" smtClean="0"/>
              <a:t>w</a:t>
            </a:r>
            <a:r>
              <a:rPr lang="en-US" baseline="-25000" dirty="0" err="1" smtClean="0"/>
              <a:t>j</a:t>
            </a:r>
            <a:r>
              <a:rPr lang="en-US" dirty="0" smtClean="0"/>
              <a:t>} </a:t>
            </a:r>
          </a:p>
          <a:p>
            <a:pPr lvl="0"/>
            <a:r>
              <a:rPr lang="en-US" dirty="0" smtClean="0"/>
              <a:t>All </a:t>
            </a:r>
            <a:r>
              <a:rPr lang="en-US" dirty="0" smtClean="0"/>
              <a:t>the remainder of the instances (training patterns) is assigned to a class j of the closest centre </a:t>
            </a:r>
            <a:r>
              <a:rPr lang="en-US" dirty="0" err="1" smtClean="0"/>
              <a:t>w</a:t>
            </a:r>
            <a:r>
              <a:rPr lang="en-US" baseline="-25000" dirty="0" err="1" smtClean="0"/>
              <a:t>j</a:t>
            </a:r>
            <a:r>
              <a:rPr lang="en-US" dirty="0" smtClean="0"/>
              <a:t>, and the locations of each center are calculated again using for example k-nearest neighbor method. </a:t>
            </a:r>
          </a:p>
          <a:p>
            <a:pPr lvl="0"/>
            <a:r>
              <a:rPr lang="en-US" dirty="0" smtClean="0"/>
              <a:t>The </a:t>
            </a:r>
            <a:r>
              <a:rPr lang="en-US" dirty="0" smtClean="0"/>
              <a:t>above steps are repeated until the locations of the centers stop changing. </a:t>
            </a:r>
          </a:p>
          <a:p>
            <a:pPr marL="681228" lvl="0" indent="-571500">
              <a:buNone/>
            </a:pPr>
            <a:endParaRPr lang="en-US" dirty="0" smtClean="0"/>
          </a:p>
          <a:p>
            <a:pPr>
              <a:buNone/>
            </a:pP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algorithm for RBF </a:t>
            </a:r>
            <a:r>
              <a:rPr lang="en-US" b="1" dirty="0" smtClean="0"/>
              <a:t>Cont…</a:t>
            </a:r>
            <a:endParaRPr lang="en-US" dirty="0"/>
          </a:p>
        </p:txBody>
      </p:sp>
      <p:sp>
        <p:nvSpPr>
          <p:cNvPr id="3" name="Content Placeholder 2"/>
          <p:cNvSpPr>
            <a:spLocks noGrp="1"/>
          </p:cNvSpPr>
          <p:nvPr>
            <p:ph idx="1"/>
          </p:nvPr>
        </p:nvSpPr>
        <p:spPr/>
        <p:txBody>
          <a:bodyPr/>
          <a:lstStyle/>
          <a:p>
            <a:pPr lvl="0">
              <a:buNone/>
            </a:pPr>
            <a:r>
              <a:rPr lang="en-US" dirty="0" smtClean="0"/>
              <a:t>II. Calculate </a:t>
            </a:r>
            <a:r>
              <a:rPr lang="en-US" dirty="0" smtClean="0"/>
              <a:t>the output from each hidden neuron as a function of a radial distance from the input vector to the radial center. Calculated distance between the center and the input vector is passed through a non-linear mapping Gaussian </a:t>
            </a:r>
            <a:r>
              <a:rPr lang="en-US" dirty="0" smtClean="0"/>
              <a:t>function.</a:t>
            </a:r>
          </a:p>
          <a:p>
            <a:pPr lvl="0">
              <a:buNone/>
            </a:pPr>
            <a:r>
              <a:rPr lang="en-US" dirty="0" smtClean="0"/>
              <a:t> </a:t>
            </a:r>
            <a:endParaRPr lang="en-US" dirty="0" smtClean="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algorithm for RBF Cont…</a:t>
            </a:r>
            <a:endParaRPr lang="en-US" dirty="0"/>
          </a:p>
        </p:txBody>
      </p:sp>
      <p:sp>
        <p:nvSpPr>
          <p:cNvPr id="3" name="Content Placeholder 2"/>
          <p:cNvSpPr>
            <a:spLocks noGrp="1"/>
          </p:cNvSpPr>
          <p:nvPr>
            <p:ph idx="1"/>
          </p:nvPr>
        </p:nvSpPr>
        <p:spPr/>
        <p:txBody>
          <a:bodyPr/>
          <a:lstStyle/>
          <a:p>
            <a:pPr lvl="0">
              <a:buNone/>
            </a:pPr>
            <a:r>
              <a:rPr lang="en-US" dirty="0" smtClean="0"/>
              <a:t>III. Weights </a:t>
            </a:r>
            <a:r>
              <a:rPr lang="en-US" dirty="0" smtClean="0"/>
              <a:t>{</a:t>
            </a:r>
            <a:r>
              <a:rPr lang="en-US" dirty="0" err="1" smtClean="0"/>
              <a:t>b</a:t>
            </a:r>
            <a:r>
              <a:rPr lang="en-US" baseline="-25000" dirty="0" err="1" smtClean="0"/>
              <a:t>jk</a:t>
            </a:r>
            <a:r>
              <a:rPr lang="en-US" dirty="0" smtClean="0"/>
              <a:t>} for the output layer are calculated using methodologies as in MLP, using </a:t>
            </a:r>
            <a:r>
              <a:rPr lang="en-US" dirty="0" smtClean="0"/>
              <a:t>back propagation. </a:t>
            </a:r>
          </a:p>
          <a:p>
            <a:pPr>
              <a:buNone/>
            </a:pPr>
            <a:endParaRPr lang="en-US" dirty="0" smtClean="0"/>
          </a:p>
          <a:p>
            <a:pPr>
              <a:buNone/>
            </a:pPr>
            <a:r>
              <a:rPr lang="en-US" dirty="0" smtClean="0"/>
              <a:t>Where </a:t>
            </a:r>
            <a:r>
              <a:rPr lang="en-US" dirty="0" err="1" smtClean="0"/>
              <a:t>b</a:t>
            </a:r>
            <a:r>
              <a:rPr lang="en-US" baseline="-25000" dirty="0" err="1" smtClean="0"/>
              <a:t>jk</a:t>
            </a:r>
            <a:r>
              <a:rPr lang="en-US" baseline="-25000" dirty="0" smtClean="0"/>
              <a:t> </a:t>
            </a:r>
            <a:r>
              <a:rPr lang="en-US" dirty="0" smtClean="0"/>
              <a:t>– the weight on the connection from the hidden node j to the output node k, </a:t>
            </a:r>
            <a:r>
              <a:rPr lang="en-US" dirty="0" err="1" smtClean="0"/>
              <a:t>y</a:t>
            </a:r>
            <a:r>
              <a:rPr lang="en-US" baseline="-25000" dirty="0" err="1" smtClean="0"/>
              <a:t>j</a:t>
            </a:r>
            <a:r>
              <a:rPr lang="en-US" baseline="-25000" dirty="0" smtClean="0"/>
              <a:t> </a:t>
            </a:r>
            <a:r>
              <a:rPr lang="en-US" dirty="0" smtClean="0"/>
              <a:t>- the output from the hidden node j </a:t>
            </a:r>
          </a:p>
          <a:p>
            <a:pPr lvl="0">
              <a:buNone/>
            </a:pPr>
            <a:endParaRPr lang="en-US" dirty="0" smtClean="0"/>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algorithm for RBF Cont…</a:t>
            </a:r>
            <a:endParaRPr lang="en-US" dirty="0"/>
          </a:p>
        </p:txBody>
      </p:sp>
      <p:sp>
        <p:nvSpPr>
          <p:cNvPr id="3" name="Content Placeholder 2"/>
          <p:cNvSpPr>
            <a:spLocks noGrp="1"/>
          </p:cNvSpPr>
          <p:nvPr>
            <p:ph idx="1"/>
          </p:nvPr>
        </p:nvSpPr>
        <p:spPr/>
        <p:txBody>
          <a:bodyPr/>
          <a:lstStyle/>
          <a:p>
            <a:pPr lvl="0">
              <a:buNone/>
            </a:pPr>
            <a:r>
              <a:rPr lang="en-US" dirty="0" smtClean="0"/>
              <a:t>IV. Calculate </a:t>
            </a:r>
            <a:r>
              <a:rPr lang="en-US" dirty="0" smtClean="0"/>
              <a:t>the error between the network’s output and the target output and if the error of the network’s output is more than the desired limit then the number of the hidden units are changed and all the steps are repeated again. </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lstStyle/>
          <a:p>
            <a:pPr lvl="1" algn="l" rtl="0">
              <a:spcBef>
                <a:spcPct val="0"/>
              </a:spcBef>
            </a:pPr>
            <a:r>
              <a:rPr lang="en-US" sz="4000" b="1" kern="1200" dirty="0" smtClean="0">
                <a:solidFill>
                  <a:schemeClr val="tx2"/>
                </a:solidFill>
                <a:latin typeface="+mj-lt"/>
                <a:ea typeface="+mj-ea"/>
                <a:cs typeface="+mj-cs"/>
              </a:rPr>
              <a:t>Applications of RBF</a:t>
            </a:r>
            <a:r>
              <a:rPr lang="en-US" b="1" dirty="0"/>
              <a:t/>
            </a:r>
            <a:br>
              <a:rPr lang="en-US" b="1" dirty="0"/>
            </a:br>
            <a:endParaRPr lang="en-US" dirty="0"/>
          </a:p>
        </p:txBody>
      </p:sp>
      <p:sp>
        <p:nvSpPr>
          <p:cNvPr id="3" name="Content Placeholder 2"/>
          <p:cNvSpPr>
            <a:spLocks noGrp="1"/>
          </p:cNvSpPr>
          <p:nvPr>
            <p:ph idx="1"/>
          </p:nvPr>
        </p:nvSpPr>
        <p:spPr>
          <a:xfrm>
            <a:off x="457200" y="1752600"/>
            <a:ext cx="8229600" cy="4821936"/>
          </a:xfrm>
        </p:spPr>
        <p:txBody>
          <a:bodyPr>
            <a:normAutofit lnSpcReduction="10000"/>
          </a:bodyPr>
          <a:lstStyle/>
          <a:p>
            <a:pPr lvl="0"/>
            <a:r>
              <a:rPr lang="en-US" dirty="0" smtClean="0"/>
              <a:t>finite element or </a:t>
            </a:r>
            <a:r>
              <a:rPr lang="en-US" dirty="0" smtClean="0">
                <a:hlinkClick r:id="rId2" tooltip="Spectral methods"/>
              </a:rPr>
              <a:t>spectral methods</a:t>
            </a:r>
            <a:r>
              <a:rPr lang="en-US" dirty="0" smtClean="0"/>
              <a:t> for the solution of partial differential equations </a:t>
            </a:r>
          </a:p>
          <a:p>
            <a:pPr lvl="0"/>
            <a:r>
              <a:rPr lang="en-US" dirty="0" smtClean="0"/>
              <a:t>neural networks with radial basis functions,  and machine learning </a:t>
            </a:r>
          </a:p>
          <a:p>
            <a:pPr lvl="0"/>
            <a:r>
              <a:rPr lang="en-US" dirty="0" smtClean="0"/>
              <a:t>approximations on spheres</a:t>
            </a:r>
          </a:p>
          <a:p>
            <a:pPr lvl="0"/>
            <a:r>
              <a:rPr lang="en-US" dirty="0" smtClean="0"/>
              <a:t>statistical approximations, where positive definite kernels are very important</a:t>
            </a:r>
          </a:p>
          <a:p>
            <a:pPr lvl="0"/>
            <a:r>
              <a:rPr lang="en-US" dirty="0" smtClean="0"/>
              <a:t>geophysical research</a:t>
            </a:r>
          </a:p>
          <a:p>
            <a:pPr lvl="0"/>
            <a:r>
              <a:rPr lang="en-US" dirty="0" smtClean="0"/>
              <a:t>and many engineering applications</a:t>
            </a:r>
          </a:p>
          <a:p>
            <a:pPr lvl="0"/>
            <a:r>
              <a:rPr lang="en-US" dirty="0" smtClean="0">
                <a:hlinkClick r:id="rId3"/>
              </a:rPr>
              <a:t>Reconstruction and Representation of 3D Objects with Radial Basis </a:t>
            </a:r>
            <a:r>
              <a:rPr lang="en-US" dirty="0" smtClean="0">
                <a:hlinkClick r:id="rId3"/>
              </a:rPr>
              <a:t>Functions</a:t>
            </a:r>
            <a:endParaRPr lang="en-US" dirty="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447800"/>
          </a:xfrm>
        </p:spPr>
        <p:txBody>
          <a:bodyPr>
            <a:normAutofit/>
          </a:bodyPr>
          <a:lstStyle/>
          <a:p>
            <a:r>
              <a:rPr lang="en-US" b="1" dirty="0" smtClean="0"/>
              <a:t>Applications of RBF</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smtClean="0">
                <a:hlinkClick r:id="rId2"/>
              </a:rPr>
              <a:t>Surface Interpolation with Radial Basis Functions for Medical Imaging</a:t>
            </a:r>
            <a:endParaRPr lang="en-US" dirty="0" smtClean="0"/>
          </a:p>
          <a:p>
            <a:pPr lvl="0"/>
            <a:r>
              <a:rPr lang="en-US" dirty="0" smtClean="0">
                <a:hlinkClick r:id="rId3"/>
              </a:rPr>
              <a:t>Smooth surface reconstruction from noisy range data</a:t>
            </a:r>
            <a:endParaRPr lang="en-US" dirty="0" smtClean="0"/>
          </a:p>
          <a:p>
            <a:pPr lvl="0"/>
            <a:r>
              <a:rPr lang="en-US" dirty="0" smtClean="0"/>
              <a:t>Speech recognition</a:t>
            </a:r>
          </a:p>
          <a:p>
            <a:pPr lvl="0"/>
            <a:r>
              <a:rPr lang="en-US" dirty="0" smtClean="0"/>
              <a:t>Image processing</a:t>
            </a:r>
          </a:p>
          <a:p>
            <a:pPr lvl="0"/>
            <a:r>
              <a:rPr lang="en-US" dirty="0" smtClean="0"/>
              <a:t>Time-series analysis</a:t>
            </a:r>
          </a:p>
          <a:p>
            <a:pPr lvl="0"/>
            <a:r>
              <a:rPr lang="en-US" dirty="0" smtClean="0"/>
              <a:t>Adaptive equalization</a:t>
            </a:r>
          </a:p>
          <a:p>
            <a:pPr lvl="0"/>
            <a:r>
              <a:rPr lang="en-US" dirty="0" smtClean="0"/>
              <a:t>Radar point source location</a:t>
            </a:r>
          </a:p>
          <a:p>
            <a:pPr lvl="0"/>
            <a:r>
              <a:rPr lang="en-US" dirty="0" smtClean="0"/>
              <a:t>Medical diagnosis</a:t>
            </a:r>
          </a:p>
          <a:p>
            <a:pPr lvl="0"/>
            <a:r>
              <a:rPr lang="en-US" dirty="0" smtClean="0"/>
              <a:t>Process faults detection</a:t>
            </a:r>
          </a:p>
          <a:p>
            <a:pPr lvl="0"/>
            <a:r>
              <a:rPr lang="en-US" dirty="0" smtClean="0"/>
              <a:t>Pattern recognition</a:t>
            </a:r>
          </a:p>
          <a:p>
            <a:endParaRPr lang="en-US" dirty="0" smtClean="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8800" dirty="0" smtClean="0"/>
              <a:t>Thank you !! </a:t>
            </a:r>
            <a:endParaRPr lang="en-US" sz="8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lstStyle/>
          <a:p>
            <a:r>
              <a:rPr lang="en-US" dirty="0" smtClean="0"/>
              <a:t>Motivation</a:t>
            </a:r>
            <a:endParaRPr lang="en-US" dirty="0"/>
          </a:p>
        </p:txBody>
      </p:sp>
      <p:sp>
        <p:nvSpPr>
          <p:cNvPr id="3" name="Content Placeholder 2"/>
          <p:cNvSpPr>
            <a:spLocks noGrp="1"/>
          </p:cNvSpPr>
          <p:nvPr>
            <p:ph idx="1"/>
          </p:nvPr>
        </p:nvSpPr>
        <p:spPr/>
        <p:txBody>
          <a:bodyPr>
            <a:normAutofit/>
          </a:bodyPr>
          <a:lstStyle/>
          <a:p>
            <a:pPr algn="just"/>
            <a:r>
              <a:rPr lang="en-US" dirty="0" smtClean="0"/>
              <a:t>The main idea of support vector classification is to separate examples with a linear decision surface and maximize the margin between the different classes. </a:t>
            </a:r>
          </a:p>
          <a:p>
            <a:pPr algn="just">
              <a:buNone/>
            </a:pPr>
            <a:endParaRPr lang="en-US" dirty="0" smtClean="0"/>
          </a:p>
          <a:p>
            <a:pPr algn="just"/>
            <a:r>
              <a:rPr lang="en-US" dirty="0" smtClean="0"/>
              <a:t> Suppose some given data points each belong to one of two classes, and the goal is to decide which class a </a:t>
            </a:r>
            <a:r>
              <a:rPr lang="en-US" i="1" dirty="0" smtClean="0"/>
              <a:t>new</a:t>
            </a:r>
            <a:r>
              <a:rPr lang="en-US" dirty="0" smtClean="0"/>
              <a:t> data point will be in.</a:t>
            </a:r>
          </a:p>
          <a:p>
            <a:pPr algn="just">
              <a:buNone/>
            </a:pPr>
            <a:endParaRPr lang="en-US" dirty="0" smtClean="0"/>
          </a:p>
          <a:p>
            <a:pPr algn="just">
              <a:buNone/>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066800"/>
          </a:xfrm>
        </p:spPr>
        <p:txBody>
          <a:bodyPr/>
          <a:lstStyle/>
          <a:p>
            <a:endParaRPr lang="en-US" dirty="0"/>
          </a:p>
        </p:txBody>
      </p:sp>
      <p:sp>
        <p:nvSpPr>
          <p:cNvPr id="3" name="Content Placeholder 2"/>
          <p:cNvSpPr>
            <a:spLocks noGrp="1"/>
          </p:cNvSpPr>
          <p:nvPr>
            <p:ph idx="1"/>
          </p:nvPr>
        </p:nvSpPr>
        <p:spPr>
          <a:xfrm>
            <a:off x="457200" y="1676400"/>
            <a:ext cx="8229600" cy="4898136"/>
          </a:xfrm>
        </p:spPr>
        <p:txBody>
          <a:bodyPr/>
          <a:lstStyle/>
          <a:p>
            <a:r>
              <a:rPr lang="en-US" dirty="0" smtClean="0"/>
              <a:t>Separating data with a plane</a:t>
            </a:r>
          </a:p>
          <a:p>
            <a:endParaRPr lang="en-US" dirty="0"/>
          </a:p>
        </p:txBody>
      </p:sp>
      <p:grpSp>
        <p:nvGrpSpPr>
          <p:cNvPr id="4" name="Group 16"/>
          <p:cNvGrpSpPr>
            <a:grpSpLocks/>
          </p:cNvGrpSpPr>
          <p:nvPr/>
        </p:nvGrpSpPr>
        <p:grpSpPr bwMode="auto">
          <a:xfrm>
            <a:off x="2667000" y="2819400"/>
            <a:ext cx="1676400" cy="1219200"/>
            <a:chOff x="3216" y="1296"/>
            <a:chExt cx="1392" cy="912"/>
          </a:xfrm>
        </p:grpSpPr>
        <p:sp>
          <p:nvSpPr>
            <p:cNvPr id="5" name="Oval 17"/>
            <p:cNvSpPr>
              <a:spLocks noChangeArrowheads="1"/>
            </p:cNvSpPr>
            <p:nvPr/>
          </p:nvSpPr>
          <p:spPr bwMode="auto">
            <a:xfrm>
              <a:off x="3216" y="1344"/>
              <a:ext cx="96" cy="96"/>
            </a:xfrm>
            <a:prstGeom prst="ellipse">
              <a:avLst/>
            </a:prstGeom>
            <a:solidFill>
              <a:srgbClr val="008000"/>
            </a:solidFill>
            <a:ln w="9525">
              <a:solidFill>
                <a:schemeClr val="tx1"/>
              </a:solidFill>
              <a:round/>
              <a:headEnd/>
              <a:tailEnd/>
            </a:ln>
          </p:spPr>
          <p:txBody>
            <a:bodyPr wrap="none" anchor="ctr"/>
            <a:lstStyle/>
            <a:p>
              <a:endParaRPr lang="en-US"/>
            </a:p>
          </p:txBody>
        </p:sp>
        <p:sp>
          <p:nvSpPr>
            <p:cNvPr id="6" name="Oval 18"/>
            <p:cNvSpPr>
              <a:spLocks noChangeArrowheads="1"/>
            </p:cNvSpPr>
            <p:nvPr/>
          </p:nvSpPr>
          <p:spPr bwMode="auto">
            <a:xfrm>
              <a:off x="3264" y="1632"/>
              <a:ext cx="96" cy="96"/>
            </a:xfrm>
            <a:prstGeom prst="ellipse">
              <a:avLst/>
            </a:prstGeom>
            <a:solidFill>
              <a:srgbClr val="008000"/>
            </a:solidFill>
            <a:ln w="9525">
              <a:solidFill>
                <a:schemeClr val="tx1"/>
              </a:solidFill>
              <a:round/>
              <a:headEnd/>
              <a:tailEnd/>
            </a:ln>
          </p:spPr>
          <p:txBody>
            <a:bodyPr wrap="none" anchor="ctr"/>
            <a:lstStyle/>
            <a:p>
              <a:endParaRPr lang="en-US"/>
            </a:p>
          </p:txBody>
        </p:sp>
        <p:sp>
          <p:nvSpPr>
            <p:cNvPr id="7" name="Oval 19"/>
            <p:cNvSpPr>
              <a:spLocks noChangeArrowheads="1"/>
            </p:cNvSpPr>
            <p:nvPr/>
          </p:nvSpPr>
          <p:spPr bwMode="auto">
            <a:xfrm>
              <a:off x="3792" y="1536"/>
              <a:ext cx="96" cy="96"/>
            </a:xfrm>
            <a:prstGeom prst="ellipse">
              <a:avLst/>
            </a:prstGeom>
            <a:solidFill>
              <a:srgbClr val="008000"/>
            </a:solidFill>
            <a:ln w="9525">
              <a:solidFill>
                <a:schemeClr val="tx1"/>
              </a:solidFill>
              <a:round/>
              <a:headEnd/>
              <a:tailEnd/>
            </a:ln>
          </p:spPr>
          <p:txBody>
            <a:bodyPr wrap="none" anchor="ctr"/>
            <a:lstStyle/>
            <a:p>
              <a:endParaRPr lang="en-US"/>
            </a:p>
          </p:txBody>
        </p:sp>
        <p:sp>
          <p:nvSpPr>
            <p:cNvPr id="8" name="Oval 20"/>
            <p:cNvSpPr>
              <a:spLocks noChangeArrowheads="1"/>
            </p:cNvSpPr>
            <p:nvPr/>
          </p:nvSpPr>
          <p:spPr bwMode="auto">
            <a:xfrm>
              <a:off x="3264" y="2112"/>
              <a:ext cx="96" cy="96"/>
            </a:xfrm>
            <a:prstGeom prst="ellipse">
              <a:avLst/>
            </a:prstGeom>
            <a:solidFill>
              <a:srgbClr val="008000"/>
            </a:solidFill>
            <a:ln w="9525">
              <a:solidFill>
                <a:schemeClr val="tx1"/>
              </a:solidFill>
              <a:round/>
              <a:headEnd/>
              <a:tailEnd/>
            </a:ln>
          </p:spPr>
          <p:txBody>
            <a:bodyPr wrap="none" anchor="ctr"/>
            <a:lstStyle/>
            <a:p>
              <a:endParaRPr lang="en-US"/>
            </a:p>
          </p:txBody>
        </p:sp>
        <p:sp>
          <p:nvSpPr>
            <p:cNvPr id="9" name="Oval 21"/>
            <p:cNvSpPr>
              <a:spLocks noChangeArrowheads="1"/>
            </p:cNvSpPr>
            <p:nvPr/>
          </p:nvSpPr>
          <p:spPr bwMode="auto">
            <a:xfrm>
              <a:off x="3696" y="2112"/>
              <a:ext cx="96" cy="96"/>
            </a:xfrm>
            <a:prstGeom prst="ellipse">
              <a:avLst/>
            </a:prstGeom>
            <a:solidFill>
              <a:srgbClr val="008000"/>
            </a:solidFill>
            <a:ln w="9525">
              <a:solidFill>
                <a:schemeClr val="tx1"/>
              </a:solidFill>
              <a:round/>
              <a:headEnd/>
              <a:tailEnd/>
            </a:ln>
          </p:spPr>
          <p:txBody>
            <a:bodyPr wrap="none" anchor="ctr"/>
            <a:lstStyle/>
            <a:p>
              <a:endParaRPr lang="en-US"/>
            </a:p>
          </p:txBody>
        </p:sp>
        <p:sp>
          <p:nvSpPr>
            <p:cNvPr id="10" name="Oval 22"/>
            <p:cNvSpPr>
              <a:spLocks noChangeArrowheads="1"/>
            </p:cNvSpPr>
            <p:nvPr/>
          </p:nvSpPr>
          <p:spPr bwMode="auto">
            <a:xfrm>
              <a:off x="4272" y="1296"/>
              <a:ext cx="96" cy="96"/>
            </a:xfrm>
            <a:prstGeom prst="ellipse">
              <a:avLst/>
            </a:prstGeom>
            <a:solidFill>
              <a:srgbClr val="008000"/>
            </a:solidFill>
            <a:ln w="9525">
              <a:solidFill>
                <a:schemeClr val="tx1"/>
              </a:solidFill>
              <a:round/>
              <a:headEnd/>
              <a:tailEnd/>
            </a:ln>
          </p:spPr>
          <p:txBody>
            <a:bodyPr wrap="none" anchor="ctr"/>
            <a:lstStyle/>
            <a:p>
              <a:endParaRPr lang="en-US"/>
            </a:p>
          </p:txBody>
        </p:sp>
        <p:sp>
          <p:nvSpPr>
            <p:cNvPr id="11" name="Oval 23"/>
            <p:cNvSpPr>
              <a:spLocks noChangeArrowheads="1"/>
            </p:cNvSpPr>
            <p:nvPr/>
          </p:nvSpPr>
          <p:spPr bwMode="auto">
            <a:xfrm>
              <a:off x="4512" y="1584"/>
              <a:ext cx="96" cy="96"/>
            </a:xfrm>
            <a:prstGeom prst="ellipse">
              <a:avLst/>
            </a:prstGeom>
            <a:solidFill>
              <a:srgbClr val="008000"/>
            </a:solidFill>
            <a:ln w="9525">
              <a:solidFill>
                <a:schemeClr val="tx1"/>
              </a:solidFill>
              <a:round/>
              <a:headEnd/>
              <a:tailEnd/>
            </a:ln>
          </p:spPr>
          <p:txBody>
            <a:bodyPr wrap="none" anchor="ctr"/>
            <a:lstStyle/>
            <a:p>
              <a:endParaRPr lang="en-US"/>
            </a:p>
          </p:txBody>
        </p:sp>
      </p:grpSp>
      <p:grpSp>
        <p:nvGrpSpPr>
          <p:cNvPr id="12" name="Group 7"/>
          <p:cNvGrpSpPr>
            <a:grpSpLocks/>
          </p:cNvGrpSpPr>
          <p:nvPr/>
        </p:nvGrpSpPr>
        <p:grpSpPr bwMode="auto">
          <a:xfrm>
            <a:off x="4343400" y="4114800"/>
            <a:ext cx="1828800" cy="1447800"/>
            <a:chOff x="3696" y="2448"/>
            <a:chExt cx="1152" cy="912"/>
          </a:xfrm>
        </p:grpSpPr>
        <p:sp>
          <p:nvSpPr>
            <p:cNvPr id="13" name="Oval 8"/>
            <p:cNvSpPr>
              <a:spLocks noChangeArrowheads="1"/>
            </p:cNvSpPr>
            <p:nvPr/>
          </p:nvSpPr>
          <p:spPr bwMode="auto">
            <a:xfrm>
              <a:off x="3840" y="2640"/>
              <a:ext cx="96" cy="96"/>
            </a:xfrm>
            <a:prstGeom prst="ellipse">
              <a:avLst/>
            </a:prstGeom>
            <a:solidFill>
              <a:schemeClr val="bg1"/>
            </a:solidFill>
            <a:ln w="9525">
              <a:solidFill>
                <a:schemeClr val="tx1"/>
              </a:solidFill>
              <a:round/>
              <a:headEnd/>
              <a:tailEnd/>
            </a:ln>
          </p:spPr>
          <p:txBody>
            <a:bodyPr wrap="none" anchor="ctr"/>
            <a:lstStyle/>
            <a:p>
              <a:endParaRPr lang="en-US"/>
            </a:p>
          </p:txBody>
        </p:sp>
        <p:sp>
          <p:nvSpPr>
            <p:cNvPr id="14" name="Oval 9"/>
            <p:cNvSpPr>
              <a:spLocks noChangeArrowheads="1"/>
            </p:cNvSpPr>
            <p:nvPr/>
          </p:nvSpPr>
          <p:spPr bwMode="auto">
            <a:xfrm>
              <a:off x="4272" y="2496"/>
              <a:ext cx="96" cy="96"/>
            </a:xfrm>
            <a:prstGeom prst="ellipse">
              <a:avLst/>
            </a:prstGeom>
            <a:solidFill>
              <a:schemeClr val="bg1"/>
            </a:solidFill>
            <a:ln w="9525">
              <a:solidFill>
                <a:schemeClr val="tx1"/>
              </a:solidFill>
              <a:round/>
              <a:headEnd/>
              <a:tailEnd/>
            </a:ln>
          </p:spPr>
          <p:txBody>
            <a:bodyPr wrap="none" anchor="ctr"/>
            <a:lstStyle/>
            <a:p>
              <a:endParaRPr lang="en-US"/>
            </a:p>
          </p:txBody>
        </p:sp>
        <p:sp>
          <p:nvSpPr>
            <p:cNvPr id="15" name="Oval 10"/>
            <p:cNvSpPr>
              <a:spLocks noChangeArrowheads="1"/>
            </p:cNvSpPr>
            <p:nvPr/>
          </p:nvSpPr>
          <p:spPr bwMode="auto">
            <a:xfrm>
              <a:off x="4224" y="2736"/>
              <a:ext cx="96" cy="96"/>
            </a:xfrm>
            <a:prstGeom prst="ellipse">
              <a:avLst/>
            </a:prstGeom>
            <a:solidFill>
              <a:schemeClr val="bg1"/>
            </a:solidFill>
            <a:ln w="9525">
              <a:solidFill>
                <a:schemeClr val="tx1"/>
              </a:solidFill>
              <a:round/>
              <a:headEnd/>
              <a:tailEnd/>
            </a:ln>
          </p:spPr>
          <p:txBody>
            <a:bodyPr wrap="none" anchor="ctr"/>
            <a:lstStyle/>
            <a:p>
              <a:endParaRPr lang="en-US"/>
            </a:p>
          </p:txBody>
        </p:sp>
        <p:sp>
          <p:nvSpPr>
            <p:cNvPr id="16" name="Oval 11"/>
            <p:cNvSpPr>
              <a:spLocks noChangeArrowheads="1"/>
            </p:cNvSpPr>
            <p:nvPr/>
          </p:nvSpPr>
          <p:spPr bwMode="auto">
            <a:xfrm>
              <a:off x="4512" y="2784"/>
              <a:ext cx="96" cy="96"/>
            </a:xfrm>
            <a:prstGeom prst="ellipse">
              <a:avLst/>
            </a:prstGeom>
            <a:solidFill>
              <a:schemeClr val="bg1"/>
            </a:solidFill>
            <a:ln w="9525">
              <a:solidFill>
                <a:schemeClr val="tx1"/>
              </a:solidFill>
              <a:round/>
              <a:headEnd/>
              <a:tailEnd/>
            </a:ln>
          </p:spPr>
          <p:txBody>
            <a:bodyPr wrap="none" anchor="ctr"/>
            <a:lstStyle/>
            <a:p>
              <a:endParaRPr lang="en-US"/>
            </a:p>
          </p:txBody>
        </p:sp>
        <p:sp>
          <p:nvSpPr>
            <p:cNvPr id="17" name="Oval 12"/>
            <p:cNvSpPr>
              <a:spLocks noChangeArrowheads="1"/>
            </p:cNvSpPr>
            <p:nvPr/>
          </p:nvSpPr>
          <p:spPr bwMode="auto">
            <a:xfrm>
              <a:off x="4752" y="2448"/>
              <a:ext cx="96" cy="96"/>
            </a:xfrm>
            <a:prstGeom prst="ellipse">
              <a:avLst/>
            </a:prstGeom>
            <a:solidFill>
              <a:schemeClr val="bg1"/>
            </a:solidFill>
            <a:ln w="9525">
              <a:solidFill>
                <a:schemeClr val="tx1"/>
              </a:solidFill>
              <a:round/>
              <a:headEnd/>
              <a:tailEnd/>
            </a:ln>
          </p:spPr>
          <p:txBody>
            <a:bodyPr wrap="none" anchor="ctr"/>
            <a:lstStyle/>
            <a:p>
              <a:endParaRPr lang="en-US"/>
            </a:p>
          </p:txBody>
        </p:sp>
        <p:sp>
          <p:nvSpPr>
            <p:cNvPr id="18" name="Oval 13"/>
            <p:cNvSpPr>
              <a:spLocks noChangeArrowheads="1"/>
            </p:cNvSpPr>
            <p:nvPr/>
          </p:nvSpPr>
          <p:spPr bwMode="auto">
            <a:xfrm>
              <a:off x="4032" y="2976"/>
              <a:ext cx="96" cy="96"/>
            </a:xfrm>
            <a:prstGeom prst="ellipse">
              <a:avLst/>
            </a:prstGeom>
            <a:solidFill>
              <a:schemeClr val="bg1"/>
            </a:solidFill>
            <a:ln w="9525">
              <a:solidFill>
                <a:schemeClr val="tx1"/>
              </a:solidFill>
              <a:round/>
              <a:headEnd/>
              <a:tailEnd/>
            </a:ln>
          </p:spPr>
          <p:txBody>
            <a:bodyPr wrap="none" anchor="ctr"/>
            <a:lstStyle/>
            <a:p>
              <a:endParaRPr lang="en-US"/>
            </a:p>
          </p:txBody>
        </p:sp>
        <p:sp>
          <p:nvSpPr>
            <p:cNvPr id="19" name="Oval 14"/>
            <p:cNvSpPr>
              <a:spLocks noChangeArrowheads="1"/>
            </p:cNvSpPr>
            <p:nvPr/>
          </p:nvSpPr>
          <p:spPr bwMode="auto">
            <a:xfrm>
              <a:off x="3696" y="3264"/>
              <a:ext cx="96" cy="96"/>
            </a:xfrm>
            <a:prstGeom prst="ellipse">
              <a:avLst/>
            </a:prstGeom>
            <a:solidFill>
              <a:schemeClr val="bg1"/>
            </a:solidFill>
            <a:ln w="9525">
              <a:solidFill>
                <a:schemeClr val="tx1"/>
              </a:solidFill>
              <a:round/>
              <a:headEnd/>
              <a:tailEnd/>
            </a:ln>
          </p:spPr>
          <p:txBody>
            <a:bodyPr wrap="none" anchor="ctr"/>
            <a:lstStyle/>
            <a:p>
              <a:endParaRPr lang="en-US"/>
            </a:p>
          </p:txBody>
        </p:sp>
        <p:sp>
          <p:nvSpPr>
            <p:cNvPr id="20" name="Oval 15"/>
            <p:cNvSpPr>
              <a:spLocks noChangeArrowheads="1"/>
            </p:cNvSpPr>
            <p:nvPr/>
          </p:nvSpPr>
          <p:spPr bwMode="auto">
            <a:xfrm>
              <a:off x="4560" y="3120"/>
              <a:ext cx="96" cy="96"/>
            </a:xfrm>
            <a:prstGeom prst="ellipse">
              <a:avLst/>
            </a:prstGeom>
            <a:solidFill>
              <a:schemeClr val="bg1"/>
            </a:solidFill>
            <a:ln w="9525">
              <a:solidFill>
                <a:schemeClr val="tx1"/>
              </a:solidFill>
              <a:round/>
              <a:headEnd/>
              <a:tailEnd/>
            </a:ln>
          </p:spPr>
          <p:txBody>
            <a:bodyPr wrap="none" anchor="ctr"/>
            <a:lstStyle/>
            <a:p>
              <a:endParaRPr lang="en-US"/>
            </a:p>
          </p:txBody>
        </p:sp>
      </p:grpSp>
      <p:grpSp>
        <p:nvGrpSpPr>
          <p:cNvPr id="21" name="Group 20"/>
          <p:cNvGrpSpPr>
            <a:grpSpLocks/>
          </p:cNvGrpSpPr>
          <p:nvPr/>
        </p:nvGrpSpPr>
        <p:grpSpPr bwMode="auto">
          <a:xfrm>
            <a:off x="2286000" y="2438400"/>
            <a:ext cx="4876800" cy="3505446"/>
            <a:chOff x="2880" y="-89"/>
            <a:chExt cx="3072" cy="3881"/>
          </a:xfrm>
        </p:grpSpPr>
        <p:sp>
          <p:nvSpPr>
            <p:cNvPr id="22" name="Line 5"/>
            <p:cNvSpPr>
              <a:spLocks noChangeShapeType="1"/>
            </p:cNvSpPr>
            <p:nvPr/>
          </p:nvSpPr>
          <p:spPr bwMode="auto">
            <a:xfrm>
              <a:off x="2880" y="3623"/>
              <a:ext cx="3072" cy="0"/>
            </a:xfrm>
            <a:prstGeom prst="line">
              <a:avLst/>
            </a:prstGeom>
            <a:noFill/>
            <a:ln w="12700">
              <a:solidFill>
                <a:schemeClr val="tx1"/>
              </a:solidFill>
              <a:round/>
              <a:headEnd/>
              <a:tailEnd type="triangle" w="med" len="med"/>
            </a:ln>
          </p:spPr>
          <p:txBody>
            <a:bodyPr/>
            <a:lstStyle/>
            <a:p>
              <a:endParaRPr lang="en-US"/>
            </a:p>
          </p:txBody>
        </p:sp>
        <p:sp>
          <p:nvSpPr>
            <p:cNvPr id="23" name="Line 6"/>
            <p:cNvSpPr>
              <a:spLocks noChangeShapeType="1"/>
            </p:cNvSpPr>
            <p:nvPr/>
          </p:nvSpPr>
          <p:spPr bwMode="auto">
            <a:xfrm flipV="1">
              <a:off x="2928" y="-89"/>
              <a:ext cx="0" cy="3881"/>
            </a:xfrm>
            <a:prstGeom prst="line">
              <a:avLst/>
            </a:prstGeom>
            <a:noFill/>
            <a:ln w="12700">
              <a:solidFill>
                <a:schemeClr val="tx1"/>
              </a:solidFill>
              <a:round/>
              <a:headEnd/>
              <a:tailEnd type="triangle" w="med" len="med"/>
            </a:ln>
          </p:spPr>
          <p:txBody>
            <a:bodyPr/>
            <a:lstStyle/>
            <a:p>
              <a:endParaRPr lang="en-US"/>
            </a:p>
          </p:txBody>
        </p:sp>
      </p:grpSp>
      <p:sp>
        <p:nvSpPr>
          <p:cNvPr id="24" name="Line 24"/>
          <p:cNvSpPr>
            <a:spLocks noChangeShapeType="1"/>
          </p:cNvSpPr>
          <p:nvPr/>
        </p:nvSpPr>
        <p:spPr bwMode="auto">
          <a:xfrm flipV="1">
            <a:off x="1905000" y="3276600"/>
            <a:ext cx="4800600" cy="1828800"/>
          </a:xfrm>
          <a:prstGeom prst="line">
            <a:avLst/>
          </a:prstGeom>
          <a:noFill/>
          <a:ln w="25400">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066800"/>
          </a:xfrm>
        </p:spPr>
        <p:txBody>
          <a:bodyPr>
            <a:noAutofit/>
          </a:bodyPr>
          <a:lstStyle/>
          <a:p>
            <a:r>
              <a:rPr lang="en-US" sz="3600" dirty="0" smtClean="0">
                <a:latin typeface="Times New Roman" pitchFamily="18" charset="0"/>
                <a:cs typeface="Times New Roman" pitchFamily="18" charset="0"/>
              </a:rPr>
              <a:t>What can be done with data for which no linear separation exists?</a:t>
            </a:r>
            <a:endParaRPr lang="en-US" sz="3600" dirty="0"/>
          </a:p>
        </p:txBody>
      </p:sp>
      <p:sp>
        <p:nvSpPr>
          <p:cNvPr id="3" name="Content Placeholder 2"/>
          <p:cNvSpPr>
            <a:spLocks noGrp="1"/>
          </p:cNvSpPr>
          <p:nvPr>
            <p:ph idx="1"/>
          </p:nvPr>
        </p:nvSpPr>
        <p:spPr>
          <a:xfrm>
            <a:off x="457200" y="2057400"/>
            <a:ext cx="8229600" cy="4517136"/>
          </a:xfrm>
        </p:spPr>
        <p:txBody>
          <a:bodyPr>
            <a:normAutofit fontScale="92500" lnSpcReduction="20000"/>
          </a:bodyPr>
          <a:lstStyle/>
          <a:p>
            <a:r>
              <a:rPr lang="en-US" sz="2800" dirty="0" smtClean="0">
                <a:cs typeface="Times New Roman" pitchFamily="18" charset="0"/>
              </a:rPr>
              <a:t> Mapping the data to higher-dimensional space where a linear separation is possible.</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1700" dirty="0" smtClean="0">
              <a:latin typeface="Times New Roman" pitchFamily="18" charset="0"/>
              <a:cs typeface="Times New Roman" pitchFamily="18" charset="0"/>
            </a:endParaRPr>
          </a:p>
          <a:p>
            <a:endParaRPr lang="en-US" sz="1700" dirty="0" smtClean="0">
              <a:latin typeface="Times New Roman" pitchFamily="18" charset="0"/>
              <a:cs typeface="Times New Roman" pitchFamily="18" charset="0"/>
            </a:endParaRPr>
          </a:p>
          <a:p>
            <a:endParaRPr lang="en-US" sz="1700" dirty="0" smtClean="0">
              <a:latin typeface="Times New Roman" pitchFamily="18" charset="0"/>
              <a:cs typeface="Times New Roman" pitchFamily="18" charset="0"/>
            </a:endParaRPr>
          </a:p>
          <a:p>
            <a:pPr>
              <a:buFont typeface="Wingdings" pitchFamily="2" charset="2"/>
              <a:buChar char="v"/>
            </a:pPr>
            <a:r>
              <a:rPr lang="en-US" sz="1700" dirty="0" smtClean="0">
                <a:cs typeface="Times New Roman" pitchFamily="18" charset="0"/>
              </a:rPr>
              <a:t>Using an appropriate mapping function  we could map these data from two dimension to three dimension.</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pPr>
              <a:buNone/>
            </a:pPr>
            <a:endParaRPr lang="en-US" sz="2800" dirty="0"/>
          </a:p>
        </p:txBody>
      </p:sp>
      <p:pic>
        <p:nvPicPr>
          <p:cNvPr id="5" name="Picture 4" descr="http://www.neural-forecasting.com/support_vector_machines-Dateien/image003.gif"/>
          <p:cNvPicPr/>
          <p:nvPr/>
        </p:nvPicPr>
        <p:blipFill>
          <a:blip r:embed="rId2" cstate="print"/>
          <a:srcRect/>
          <a:stretch>
            <a:fillRect/>
          </a:stretch>
        </p:blipFill>
        <p:spPr bwMode="auto">
          <a:xfrm>
            <a:off x="838200" y="2743200"/>
            <a:ext cx="79248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451</TotalTime>
  <Words>4067</Words>
  <Application>Microsoft Office PowerPoint</Application>
  <PresentationFormat>On-screen Show (4:3)</PresentationFormat>
  <Paragraphs>415</Paragraphs>
  <Slides>66</Slides>
  <Notes>5</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Urban</vt:lpstr>
      <vt:lpstr>BahirDar University  Institute of Technology School of Computing And Electrical Engineering  </vt:lpstr>
      <vt:lpstr>Presentation Out line</vt:lpstr>
      <vt:lpstr>Presentation Out line</vt:lpstr>
      <vt:lpstr>Support Vector Machine Definition, Motivation, and Advantage </vt:lpstr>
      <vt:lpstr> Support Vector Machines </vt:lpstr>
      <vt:lpstr>Definition Cont…</vt:lpstr>
      <vt:lpstr>Motivation</vt:lpstr>
      <vt:lpstr>Slide 8</vt:lpstr>
      <vt:lpstr>What can be done with data for which no linear separation exists?</vt:lpstr>
      <vt:lpstr>Advantages of SVM</vt:lpstr>
      <vt:lpstr>Slide 11</vt:lpstr>
      <vt:lpstr>Support Vector Machine Architecture and Algorithm</vt:lpstr>
      <vt:lpstr>SVM architecture and algorithm</vt:lpstr>
      <vt:lpstr>Architecture of SVM: non linear classifier</vt:lpstr>
      <vt:lpstr>Algorithm of SVM</vt:lpstr>
      <vt:lpstr>Choose a kernel function</vt:lpstr>
      <vt:lpstr>Choose a kernel function Cont…</vt:lpstr>
      <vt:lpstr>Linear SVM’s: The Primal Form</vt:lpstr>
      <vt:lpstr>Linear SVMs :with Soft Margin</vt:lpstr>
      <vt:lpstr>Generalized OSH</vt:lpstr>
      <vt:lpstr>Generalized OSH Cont…</vt:lpstr>
      <vt:lpstr>Non-Linear SVMs</vt:lpstr>
      <vt:lpstr>Kernel Functions</vt:lpstr>
      <vt:lpstr>Classes of Kernel Functions</vt:lpstr>
      <vt:lpstr>Kernel function and Application and Drawback of Support Vector Machine</vt:lpstr>
      <vt:lpstr>Kernel function</vt:lpstr>
      <vt:lpstr>Kernel function cont…</vt:lpstr>
      <vt:lpstr>Kernel function cont…</vt:lpstr>
      <vt:lpstr>Kernel function cont…</vt:lpstr>
      <vt:lpstr>Kernel function cont…</vt:lpstr>
      <vt:lpstr>Kernel function cont…</vt:lpstr>
      <vt:lpstr>Kernel function cont…</vt:lpstr>
      <vt:lpstr>Application of SVM</vt:lpstr>
      <vt:lpstr>Application of SVM cont…</vt:lpstr>
      <vt:lpstr>Application of SVM cont…</vt:lpstr>
      <vt:lpstr>Application of SVM cont…</vt:lpstr>
      <vt:lpstr>Application of SVM cont…</vt:lpstr>
      <vt:lpstr>Application of SVM cont…</vt:lpstr>
      <vt:lpstr>Drawback of SVM</vt:lpstr>
      <vt:lpstr>Drawback of SVM cont…</vt:lpstr>
      <vt:lpstr>Drawback of SVM cont…</vt:lpstr>
      <vt:lpstr>RADIAL BASIS FUNCTION NETWORKS</vt:lpstr>
      <vt:lpstr>  Radial Basis Function Network(RBF) </vt:lpstr>
      <vt:lpstr>Radial Functions</vt:lpstr>
      <vt:lpstr>Radial Basis Function Network(RBF) </vt:lpstr>
      <vt:lpstr>RBF Network</vt:lpstr>
      <vt:lpstr>RBF Motivations</vt:lpstr>
      <vt:lpstr>RBF Network</vt:lpstr>
      <vt:lpstr>Slide 49</vt:lpstr>
      <vt:lpstr>RBF Architecture</vt:lpstr>
      <vt:lpstr>Radial basis function</vt:lpstr>
      <vt:lpstr>Output layer</vt:lpstr>
      <vt:lpstr>Clustering</vt:lpstr>
      <vt:lpstr>Clustering</vt:lpstr>
      <vt:lpstr>+ve points of RBF over MLP</vt:lpstr>
      <vt:lpstr>–ve points of RBF over MLP</vt:lpstr>
      <vt:lpstr>MLPs versus RBFs</vt:lpstr>
      <vt:lpstr>Advantages/Disadvantages</vt:lpstr>
      <vt:lpstr>Algorithm, Application and Drawback of Radial Base Function </vt:lpstr>
      <vt:lpstr>Learning algorithm for RBF </vt:lpstr>
      <vt:lpstr>Learning algorithm for RBF Cont…</vt:lpstr>
      <vt:lpstr>Learning algorithm for RBF Cont…</vt:lpstr>
      <vt:lpstr>Learning algorithm for RBF Cont…</vt:lpstr>
      <vt:lpstr>Applications of RBF </vt:lpstr>
      <vt:lpstr>Applications of RBF </vt:lpstr>
      <vt:lpstr>Thank you !! </vt:lpstr>
    </vt:vector>
  </TitlesOfParts>
  <Company>iot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bdu</dc:creator>
  <cp:lastModifiedBy>Atnatios</cp:lastModifiedBy>
  <cp:revision>80</cp:revision>
  <dcterms:created xsi:type="dcterms:W3CDTF">2011-05-21T09:32:16Z</dcterms:created>
  <dcterms:modified xsi:type="dcterms:W3CDTF">2011-05-26T20:38:40Z</dcterms:modified>
</cp:coreProperties>
</file>